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2"/>
  </p:notesMasterIdLst>
  <p:sldIdLst>
    <p:sldId id="285" r:id="rId2"/>
    <p:sldId id="305" r:id="rId3"/>
    <p:sldId id="308" r:id="rId4"/>
    <p:sldId id="296" r:id="rId5"/>
    <p:sldId id="309" r:id="rId6"/>
    <p:sldId id="307" r:id="rId7"/>
    <p:sldId id="310" r:id="rId8"/>
    <p:sldId id="312" r:id="rId9"/>
    <p:sldId id="311" r:id="rId10"/>
    <p:sldId id="306" r:id="rId11"/>
    <p:sldId id="313" r:id="rId12"/>
    <p:sldId id="314" r:id="rId13"/>
    <p:sldId id="316" r:id="rId14"/>
    <p:sldId id="317" r:id="rId15"/>
    <p:sldId id="286" r:id="rId16"/>
    <p:sldId id="302" r:id="rId17"/>
    <p:sldId id="304" r:id="rId18"/>
    <p:sldId id="315" r:id="rId19"/>
    <p:sldId id="293" r:id="rId20"/>
    <p:sldId id="294" r:id="rId2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E2F56B-B9A6-441F-9944-B7F328E746E3}" v="2" dt="2023-07-13T20:13:36.4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90" d="100"/>
          <a:sy n="90" d="100"/>
        </p:scale>
        <p:origin x="600" y="8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 Id="rId30"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11d154f3505_3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11d154f3505_3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11cb83206d9_0_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11cb83206d9_0_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f41fc87ae4_5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f41fc87ae4_5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1fd1569d78_2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g11fd1569d78_2_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21" name="Google Shape;21;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0"/>
        <p:cNvGrpSpPr/>
        <p:nvPr/>
      </p:nvGrpSpPr>
      <p:grpSpPr>
        <a:xfrm>
          <a:off x="0" y="0"/>
          <a:ext cx="0" cy="0"/>
          <a:chOff x="0" y="0"/>
          <a:chExt cx="0" cy="0"/>
        </a:xfrm>
      </p:grpSpPr>
      <p:sp>
        <p:nvSpPr>
          <p:cNvPr id="31" name="Google Shape;31;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2" name="Google Shape;32;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33" name="Google Shape;33;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4"/>
        <p:cNvGrpSpPr/>
        <p:nvPr/>
      </p:nvGrpSpPr>
      <p:grpSpPr>
        <a:xfrm>
          <a:off x="0" y="0"/>
          <a:ext cx="0" cy="0"/>
          <a:chOff x="0" y="0"/>
          <a:chExt cx="0" cy="0"/>
        </a:xfrm>
      </p:grpSpPr>
      <p:sp>
        <p:nvSpPr>
          <p:cNvPr id="35" name="Google Shape;35;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36" name="Google Shape;3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0"/>
              </a:spcBef>
              <a:spcAft>
                <a:spcPts val="0"/>
              </a:spcAft>
              <a:buClr>
                <a:schemeClr val="dk2"/>
              </a:buClr>
              <a:buSzPts val="1400"/>
              <a:buChar char="○"/>
              <a:defRPr>
                <a:solidFill>
                  <a:schemeClr val="dk2"/>
                </a:solidFill>
              </a:defRPr>
            </a:lvl2pPr>
            <a:lvl3pPr marL="1371600" lvl="2" indent="-317500" rtl="0">
              <a:lnSpc>
                <a:spcPct val="115000"/>
              </a:lnSpc>
              <a:spcBef>
                <a:spcPts val="0"/>
              </a:spcBef>
              <a:spcAft>
                <a:spcPts val="0"/>
              </a:spcAft>
              <a:buClr>
                <a:schemeClr val="dk2"/>
              </a:buClr>
              <a:buSzPts val="1400"/>
              <a:buChar char="■"/>
              <a:defRPr>
                <a:solidFill>
                  <a:schemeClr val="dk2"/>
                </a:solidFill>
              </a:defRPr>
            </a:lvl3pPr>
            <a:lvl4pPr marL="1828800" lvl="3" indent="-317500" rtl="0">
              <a:lnSpc>
                <a:spcPct val="115000"/>
              </a:lnSpc>
              <a:spcBef>
                <a:spcPts val="0"/>
              </a:spcBef>
              <a:spcAft>
                <a:spcPts val="0"/>
              </a:spcAft>
              <a:buClr>
                <a:schemeClr val="dk2"/>
              </a:buClr>
              <a:buSzPts val="1400"/>
              <a:buChar char="●"/>
              <a:defRPr>
                <a:solidFill>
                  <a:schemeClr val="dk2"/>
                </a:solidFill>
              </a:defRPr>
            </a:lvl4pPr>
            <a:lvl5pPr marL="2286000" lvl="4" indent="-317500" rtl="0">
              <a:lnSpc>
                <a:spcPct val="115000"/>
              </a:lnSpc>
              <a:spcBef>
                <a:spcPts val="0"/>
              </a:spcBef>
              <a:spcAft>
                <a:spcPts val="0"/>
              </a:spcAft>
              <a:buClr>
                <a:schemeClr val="dk2"/>
              </a:buClr>
              <a:buSzPts val="1400"/>
              <a:buChar char="○"/>
              <a:defRPr>
                <a:solidFill>
                  <a:schemeClr val="dk2"/>
                </a:solidFill>
              </a:defRPr>
            </a:lvl5pPr>
            <a:lvl6pPr marL="2743200" lvl="5" indent="-317500" rtl="0">
              <a:lnSpc>
                <a:spcPct val="115000"/>
              </a:lnSpc>
              <a:spcBef>
                <a:spcPts val="0"/>
              </a:spcBef>
              <a:spcAft>
                <a:spcPts val="0"/>
              </a:spcAft>
              <a:buClr>
                <a:schemeClr val="dk2"/>
              </a:buClr>
              <a:buSzPts val="1400"/>
              <a:buChar char="■"/>
              <a:defRPr>
                <a:solidFill>
                  <a:schemeClr val="dk2"/>
                </a:solidFill>
              </a:defRPr>
            </a:lvl6pPr>
            <a:lvl7pPr marL="3200400" lvl="6" indent="-317500" rtl="0">
              <a:lnSpc>
                <a:spcPct val="115000"/>
              </a:lnSpc>
              <a:spcBef>
                <a:spcPts val="0"/>
              </a:spcBef>
              <a:spcAft>
                <a:spcPts val="0"/>
              </a:spcAft>
              <a:buClr>
                <a:schemeClr val="dk2"/>
              </a:buClr>
              <a:buSzPts val="1400"/>
              <a:buChar char="●"/>
              <a:defRPr>
                <a:solidFill>
                  <a:schemeClr val="dk2"/>
                </a:solidFill>
              </a:defRPr>
            </a:lvl7pPr>
            <a:lvl8pPr marL="3657600" lvl="7" indent="-317500" rtl="0">
              <a:lnSpc>
                <a:spcPct val="115000"/>
              </a:lnSpc>
              <a:spcBef>
                <a:spcPts val="0"/>
              </a:spcBef>
              <a:spcAft>
                <a:spcPts val="0"/>
              </a:spcAft>
              <a:buClr>
                <a:schemeClr val="dk2"/>
              </a:buClr>
              <a:buSzPts val="1400"/>
              <a:buChar char="○"/>
              <a:defRPr>
                <a:solidFill>
                  <a:schemeClr val="dk2"/>
                </a:solidFill>
              </a:defRPr>
            </a:lvl8pPr>
            <a:lvl9pPr marL="4114800" lvl="8" indent="-317500" rtl="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pic>
        <p:nvPicPr>
          <p:cNvPr id="9" name="Google Shape;9;p1"/>
          <p:cNvPicPr preferRelativeResize="0"/>
          <p:nvPr/>
        </p:nvPicPr>
        <p:blipFill rotWithShape="1">
          <a:blip r:embed="rId8">
            <a:alphaModFix amt="29000"/>
          </a:blip>
          <a:srcRect t="13099" b="7459"/>
          <a:stretch/>
        </p:blipFill>
        <p:spPr>
          <a:xfrm>
            <a:off x="0" y="-7625"/>
            <a:ext cx="9144003" cy="5143499"/>
          </a:xfrm>
          <a:prstGeom prst="rect">
            <a:avLst/>
          </a:prstGeom>
          <a:noFill/>
          <a:ln>
            <a:noFill/>
          </a:ln>
        </p:spPr>
      </p:pic>
      <p:pic>
        <p:nvPicPr>
          <p:cNvPr id="10" name="Google Shape;10;p1"/>
          <p:cNvPicPr preferRelativeResize="0"/>
          <p:nvPr/>
        </p:nvPicPr>
        <p:blipFill rotWithShape="1">
          <a:blip r:embed="rId9">
            <a:alphaModFix amt="46000"/>
          </a:blip>
          <a:srcRect t="-5769" r="10921" b="28328"/>
          <a:stretch/>
        </p:blipFill>
        <p:spPr>
          <a:xfrm>
            <a:off x="0" y="-421050"/>
            <a:ext cx="9144003" cy="556455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6" r:id="rId5"/>
    <p:sldLayoutId id="2147483657"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42"/>
          <p:cNvSpPr txBox="1">
            <a:spLocks noGrp="1"/>
          </p:cNvSpPr>
          <p:nvPr>
            <p:ph type="title"/>
          </p:nvPr>
        </p:nvSpPr>
        <p:spPr>
          <a:xfrm>
            <a:off x="311700" y="72827"/>
            <a:ext cx="8520600" cy="11274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US" sz="4000" b="1" dirty="0">
                <a:solidFill>
                  <a:srgbClr val="002060"/>
                </a:solidFill>
              </a:rPr>
              <a:t>Inclusive education teacher empowerment and collaborative intent in communities of practice in online spaces </a:t>
            </a:r>
            <a:endParaRPr dirty="0"/>
          </a:p>
        </p:txBody>
      </p:sp>
      <p:sp>
        <p:nvSpPr>
          <p:cNvPr id="300" name="Google Shape;300;p42"/>
          <p:cNvSpPr txBox="1">
            <a:spLocks noGrp="1"/>
          </p:cNvSpPr>
          <p:nvPr>
            <p:ph type="body" idx="1"/>
          </p:nvPr>
        </p:nvSpPr>
        <p:spPr>
          <a:xfrm>
            <a:off x="2315233" y="2346091"/>
            <a:ext cx="4194986" cy="1045028"/>
          </a:xfrm>
          <a:prstGeom prst="rect">
            <a:avLst/>
          </a:prstGeom>
        </p:spPr>
        <p:txBody>
          <a:bodyPr spcFirstLastPara="1" wrap="square" lIns="91425" tIns="91425" rIns="91425" bIns="91425" anchor="t" anchorCtr="0">
            <a:normAutofit fontScale="25000" lnSpcReduction="20000"/>
          </a:bodyPr>
          <a:lstStyle/>
          <a:p>
            <a:pPr marL="0" lvl="0" indent="0" algn="ctr" rtl="0">
              <a:lnSpc>
                <a:spcPct val="90000"/>
              </a:lnSpc>
              <a:spcBef>
                <a:spcPts val="1400"/>
              </a:spcBef>
              <a:spcAft>
                <a:spcPts val="0"/>
              </a:spcAft>
              <a:buClr>
                <a:schemeClr val="dk1"/>
              </a:buClr>
              <a:buSzPts val="1100"/>
              <a:buFont typeface="Arial"/>
              <a:buNone/>
            </a:pPr>
            <a:r>
              <a:rPr lang="en-GB" sz="4800" b="1" dirty="0">
                <a:solidFill>
                  <a:schemeClr val="tx1"/>
                </a:solidFill>
              </a:rPr>
              <a:t>Presentation by Ncediwe Mdlulwa</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Supervisor: A/Prof Maximus </a:t>
            </a:r>
            <a:r>
              <a:rPr lang="en-US" sz="4800" b="1" dirty="0" err="1">
                <a:solidFill>
                  <a:schemeClr val="tx1"/>
                </a:solidFill>
              </a:rPr>
              <a:t>Monaheng</a:t>
            </a:r>
            <a:r>
              <a:rPr lang="en-US" sz="4800" b="1" dirty="0">
                <a:solidFill>
                  <a:schemeClr val="tx1"/>
                </a:solidFill>
              </a:rPr>
              <a:t> Sefotho</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Ph.D. in Educational Psychology</a:t>
            </a:r>
          </a:p>
          <a:p>
            <a:pPr marL="0" lvl="0" indent="0" algn="ctr" rtl="0">
              <a:lnSpc>
                <a:spcPct val="90000"/>
              </a:lnSpc>
              <a:spcBef>
                <a:spcPts val="1400"/>
              </a:spcBef>
              <a:spcAft>
                <a:spcPts val="0"/>
              </a:spcAft>
              <a:buClr>
                <a:schemeClr val="dk1"/>
              </a:buClr>
              <a:buSzPts val="1100"/>
              <a:buFont typeface="Arial"/>
              <a:buNone/>
            </a:pPr>
            <a:r>
              <a:rPr lang="en-US" sz="4800" b="1" dirty="0">
                <a:solidFill>
                  <a:schemeClr val="tx1"/>
                </a:solidFill>
              </a:rPr>
              <a:t>14 July 2023</a:t>
            </a:r>
          </a:p>
          <a:p>
            <a:pPr marL="0" lvl="0" indent="0" algn="ctr" rtl="0">
              <a:lnSpc>
                <a:spcPct val="90000"/>
              </a:lnSpc>
              <a:spcBef>
                <a:spcPts val="1400"/>
              </a:spcBef>
              <a:spcAft>
                <a:spcPts val="0"/>
              </a:spcAft>
              <a:buClr>
                <a:schemeClr val="dk1"/>
              </a:buClr>
              <a:buSzPts val="1100"/>
              <a:buFont typeface="Arial"/>
              <a:buNone/>
            </a:pPr>
            <a:endParaRPr sz="2000" dirty="0">
              <a:solidFill>
                <a:srgbClr val="002060"/>
              </a:solidFill>
            </a:endParaRPr>
          </a:p>
          <a:p>
            <a:pPr marL="0" lvl="0" indent="0" algn="l" rtl="0">
              <a:spcBef>
                <a:spcPts val="0"/>
              </a:spcBef>
              <a:spcAft>
                <a:spcPts val="1200"/>
              </a:spcAft>
              <a:buNone/>
            </a:pPr>
            <a:endParaRPr dirty="0"/>
          </a:p>
        </p:txBody>
      </p:sp>
      <p:pic>
        <p:nvPicPr>
          <p:cNvPr id="3" name="Picture 2">
            <a:extLst>
              <a:ext uri="{FF2B5EF4-FFF2-40B4-BE49-F238E27FC236}">
                <a16:creationId xmlns:a16="http://schemas.microsoft.com/office/drawing/2014/main" id="{ACD88989-8C77-3B89-42CF-9D4F92032BAA}"/>
              </a:ext>
            </a:extLst>
          </p:cNvPr>
          <p:cNvPicPr>
            <a:picLocks noChangeAspect="1"/>
          </p:cNvPicPr>
          <p:nvPr/>
        </p:nvPicPr>
        <p:blipFill>
          <a:blip r:embed="rId3"/>
          <a:stretch>
            <a:fillRect/>
          </a:stretch>
        </p:blipFill>
        <p:spPr>
          <a:xfrm>
            <a:off x="5151804" y="3840808"/>
            <a:ext cx="2177056" cy="1229864"/>
          </a:xfrm>
          <a:prstGeom prst="rect">
            <a:avLst/>
          </a:prstGeom>
        </p:spPr>
      </p:pic>
      <p:pic>
        <p:nvPicPr>
          <p:cNvPr id="2" name="Picture 1">
            <a:extLst>
              <a:ext uri="{FF2B5EF4-FFF2-40B4-BE49-F238E27FC236}">
                <a16:creationId xmlns:a16="http://schemas.microsoft.com/office/drawing/2014/main" id="{F0B08DB6-6D85-E086-577F-4CA92A5218BE}"/>
              </a:ext>
            </a:extLst>
          </p:cNvPr>
          <p:cNvPicPr>
            <a:picLocks noChangeAspect="1"/>
          </p:cNvPicPr>
          <p:nvPr/>
        </p:nvPicPr>
        <p:blipFill>
          <a:blip r:embed="rId4"/>
          <a:stretch>
            <a:fillRect/>
          </a:stretch>
        </p:blipFill>
        <p:spPr>
          <a:xfrm>
            <a:off x="0" y="3840808"/>
            <a:ext cx="5151804" cy="1229865"/>
          </a:xfrm>
          <a:prstGeom prst="rect">
            <a:avLst/>
          </a:prstGeom>
        </p:spPr>
      </p:pic>
      <p:pic>
        <p:nvPicPr>
          <p:cNvPr id="5" name="Picture 4">
            <a:extLst>
              <a:ext uri="{FF2B5EF4-FFF2-40B4-BE49-F238E27FC236}">
                <a16:creationId xmlns:a16="http://schemas.microsoft.com/office/drawing/2014/main" id="{3FF6202A-0E49-5C04-E65D-FDF074A7FB64}"/>
              </a:ext>
            </a:extLst>
          </p:cNvPr>
          <p:cNvPicPr>
            <a:picLocks noChangeAspect="1"/>
          </p:cNvPicPr>
          <p:nvPr/>
        </p:nvPicPr>
        <p:blipFill>
          <a:blip r:embed="rId5"/>
          <a:stretch>
            <a:fillRect/>
          </a:stretch>
        </p:blipFill>
        <p:spPr>
          <a:xfrm>
            <a:off x="7328860" y="3840807"/>
            <a:ext cx="1883827" cy="122986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38E3B-C533-34D4-71F7-CF688F400F73}"/>
              </a:ext>
            </a:extLst>
          </p:cNvPr>
          <p:cNvSpPr>
            <a:spLocks noGrp="1"/>
          </p:cNvSpPr>
          <p:nvPr>
            <p:ph type="title"/>
          </p:nvPr>
        </p:nvSpPr>
        <p:spPr>
          <a:xfrm>
            <a:off x="311700" y="288275"/>
            <a:ext cx="8317950" cy="572700"/>
          </a:xfrm>
        </p:spPr>
        <p:txBody>
          <a:bodyPr>
            <a:noAutofit/>
          </a:bodyPr>
          <a:lstStyle/>
          <a:p>
            <a:pPr algn="ctr"/>
            <a:r>
              <a:rPr lang="en-US" sz="4000" b="1" dirty="0"/>
              <a:t>8. Participants</a:t>
            </a:r>
            <a:endParaRPr lang="en-ZA" sz="4000" b="1" dirty="0"/>
          </a:p>
        </p:txBody>
      </p:sp>
      <p:sp>
        <p:nvSpPr>
          <p:cNvPr id="3" name="Text Placeholder 2">
            <a:extLst>
              <a:ext uri="{FF2B5EF4-FFF2-40B4-BE49-F238E27FC236}">
                <a16:creationId xmlns:a16="http://schemas.microsoft.com/office/drawing/2014/main" id="{424F822F-9244-4A44-44B8-1DFC6E9AEF30}"/>
              </a:ext>
            </a:extLst>
          </p:cNvPr>
          <p:cNvSpPr>
            <a:spLocks noGrp="1"/>
          </p:cNvSpPr>
          <p:nvPr>
            <p:ph type="body" idx="1"/>
          </p:nvPr>
        </p:nvSpPr>
        <p:spPr>
          <a:xfrm>
            <a:off x="311700" y="1273629"/>
            <a:ext cx="8520600" cy="3295246"/>
          </a:xfrm>
        </p:spPr>
        <p:txBody>
          <a:bodyPr>
            <a:normAutofit fontScale="92500" lnSpcReduction="20000"/>
          </a:bodyPr>
          <a:lstStyle/>
          <a:p>
            <a:pPr marL="114300" indent="0">
              <a:buNone/>
            </a:pPr>
            <a:r>
              <a:rPr lang="en-US" sz="2000" b="1" dirty="0">
                <a:solidFill>
                  <a:schemeClr val="tx1"/>
                </a:solidFill>
              </a:rPr>
              <a:t>Twelve MOOC Participants</a:t>
            </a:r>
          </a:p>
          <a:p>
            <a:r>
              <a:rPr lang="en-US" sz="2000" dirty="0">
                <a:solidFill>
                  <a:schemeClr val="tx1"/>
                </a:solidFill>
              </a:rPr>
              <a:t>South African educators who completed the </a:t>
            </a:r>
            <a:r>
              <a:rPr lang="en-US" sz="2000" i="1" dirty="0">
                <a:solidFill>
                  <a:schemeClr val="tx1"/>
                </a:solidFill>
              </a:rPr>
              <a:t>EFA: DDI </a:t>
            </a:r>
            <a:r>
              <a:rPr lang="en-US" sz="2000" dirty="0">
                <a:solidFill>
                  <a:schemeClr val="tx1"/>
                </a:solidFill>
              </a:rPr>
              <a:t>MOOC and or other related MOOCs</a:t>
            </a:r>
          </a:p>
          <a:p>
            <a:pPr>
              <a:lnSpc>
                <a:spcPct val="160000"/>
              </a:lnSpc>
            </a:pPr>
            <a:r>
              <a:rPr lang="en-US" sz="2000" dirty="0">
                <a:solidFill>
                  <a:schemeClr val="tx1"/>
                </a:solidFill>
              </a:rPr>
              <a:t>Qualified South African educators and teachers.</a:t>
            </a:r>
          </a:p>
          <a:p>
            <a:pPr>
              <a:lnSpc>
                <a:spcPct val="160000"/>
              </a:lnSpc>
            </a:pPr>
            <a:r>
              <a:rPr lang="en-US" sz="2000" dirty="0">
                <a:solidFill>
                  <a:schemeClr val="tx1"/>
                </a:solidFill>
              </a:rPr>
              <a:t>Teachers that participated in online learning platforms</a:t>
            </a:r>
          </a:p>
          <a:p>
            <a:pPr>
              <a:lnSpc>
                <a:spcPct val="160000"/>
              </a:lnSpc>
            </a:pPr>
            <a:r>
              <a:rPr lang="en-US" sz="2000" dirty="0">
                <a:solidFill>
                  <a:schemeClr val="tx1"/>
                </a:solidFill>
              </a:rPr>
              <a:t>Current and past participants from the </a:t>
            </a:r>
            <a:r>
              <a:rPr lang="en-US" sz="2000" i="1" dirty="0">
                <a:solidFill>
                  <a:schemeClr val="tx1"/>
                </a:solidFill>
              </a:rPr>
              <a:t>EFA: DDI </a:t>
            </a:r>
            <a:r>
              <a:rPr lang="en-US" sz="2000" dirty="0">
                <a:solidFill>
                  <a:schemeClr val="tx1"/>
                </a:solidFill>
              </a:rPr>
              <a:t>MOOC.</a:t>
            </a:r>
          </a:p>
          <a:p>
            <a:r>
              <a:rPr lang="en-US" sz="2000" dirty="0">
                <a:solidFill>
                  <a:schemeClr val="tx1"/>
                </a:solidFill>
              </a:rPr>
              <a:t>Teachers of children with disabilities.</a:t>
            </a:r>
          </a:p>
          <a:p>
            <a:pPr marL="114300" indent="0">
              <a:buNone/>
            </a:pPr>
            <a:r>
              <a:rPr lang="en-ZA" sz="2000" b="1" dirty="0">
                <a:solidFill>
                  <a:schemeClr val="tx1"/>
                </a:solidFill>
              </a:rPr>
              <a:t>Five to Ten Department of Basic Education Stakeholders</a:t>
            </a:r>
          </a:p>
          <a:p>
            <a:pPr marL="114300" indent="0">
              <a:buNone/>
            </a:pPr>
            <a:r>
              <a:rPr lang="en-ZA" sz="2000" b="1" dirty="0">
                <a:solidFill>
                  <a:schemeClr val="tx1"/>
                </a:solidFill>
              </a:rPr>
              <a:t>Five local school principals</a:t>
            </a:r>
          </a:p>
        </p:txBody>
      </p:sp>
    </p:spTree>
    <p:extLst>
      <p:ext uri="{BB962C8B-B14F-4D97-AF65-F5344CB8AC3E}">
        <p14:creationId xmlns:p14="http://schemas.microsoft.com/office/powerpoint/2010/main" val="4026101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02438-3570-5774-AD2A-FF15A56CB7F6}"/>
              </a:ext>
            </a:extLst>
          </p:cNvPr>
          <p:cNvSpPr>
            <a:spLocks noGrp="1"/>
          </p:cNvSpPr>
          <p:nvPr>
            <p:ph type="title"/>
          </p:nvPr>
        </p:nvSpPr>
        <p:spPr>
          <a:xfrm>
            <a:off x="246385" y="175604"/>
            <a:ext cx="8520600" cy="572700"/>
          </a:xfrm>
        </p:spPr>
        <p:txBody>
          <a:bodyPr>
            <a:noAutofit/>
          </a:bodyPr>
          <a:lstStyle/>
          <a:p>
            <a:pPr algn="ctr"/>
            <a:r>
              <a:rPr lang="en-US" sz="4000" b="1" dirty="0"/>
              <a:t>9. Interviews </a:t>
            </a:r>
            <a:endParaRPr lang="en-ZA" sz="4000" b="1" dirty="0"/>
          </a:p>
        </p:txBody>
      </p:sp>
      <p:sp>
        <p:nvSpPr>
          <p:cNvPr id="3" name="Text Placeholder 2">
            <a:extLst>
              <a:ext uri="{FF2B5EF4-FFF2-40B4-BE49-F238E27FC236}">
                <a16:creationId xmlns:a16="http://schemas.microsoft.com/office/drawing/2014/main" id="{3B70B83A-F670-040B-412E-CEA28323E31C}"/>
              </a:ext>
            </a:extLst>
          </p:cNvPr>
          <p:cNvSpPr>
            <a:spLocks noGrp="1"/>
          </p:cNvSpPr>
          <p:nvPr>
            <p:ph type="body" idx="1"/>
          </p:nvPr>
        </p:nvSpPr>
        <p:spPr/>
        <p:txBody>
          <a:bodyPr/>
          <a:lstStyle/>
          <a:p>
            <a:pPr marL="114300" indent="0">
              <a:buNone/>
            </a:pPr>
            <a:r>
              <a:rPr lang="en-US" sz="2800" b="1" dirty="0">
                <a:solidFill>
                  <a:schemeClr val="tx1"/>
                </a:solidFill>
              </a:rPr>
              <a:t>Total of nine interviews were conducted as shown below: </a:t>
            </a:r>
          </a:p>
          <a:p>
            <a:r>
              <a:rPr lang="en-US" sz="2800" dirty="0">
                <a:solidFill>
                  <a:schemeClr val="tx1"/>
                </a:solidFill>
              </a:rPr>
              <a:t>Five provincial officials from the Northern Cape Education Department </a:t>
            </a:r>
          </a:p>
          <a:p>
            <a:r>
              <a:rPr lang="en-US" sz="2800" dirty="0">
                <a:solidFill>
                  <a:schemeClr val="tx1"/>
                </a:solidFill>
              </a:rPr>
              <a:t>Two school principals and two deputy principals. </a:t>
            </a:r>
          </a:p>
          <a:p>
            <a:r>
              <a:rPr lang="en-US" sz="2800" dirty="0">
                <a:solidFill>
                  <a:schemeClr val="tx1"/>
                </a:solidFill>
              </a:rPr>
              <a:t>Four MOOC Participants</a:t>
            </a:r>
          </a:p>
          <a:p>
            <a:endParaRPr lang="en-US" sz="2800" dirty="0">
              <a:solidFill>
                <a:schemeClr val="tx1"/>
              </a:solidFill>
            </a:endParaRPr>
          </a:p>
          <a:p>
            <a:endParaRPr lang="en-ZA" dirty="0"/>
          </a:p>
        </p:txBody>
      </p:sp>
    </p:spTree>
    <p:extLst>
      <p:ext uri="{BB962C8B-B14F-4D97-AF65-F5344CB8AC3E}">
        <p14:creationId xmlns:p14="http://schemas.microsoft.com/office/powerpoint/2010/main" val="1591221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4BCCC-9B99-3267-A504-0619808D9D66}"/>
              </a:ext>
            </a:extLst>
          </p:cNvPr>
          <p:cNvSpPr>
            <a:spLocks noGrp="1"/>
          </p:cNvSpPr>
          <p:nvPr>
            <p:ph type="title"/>
          </p:nvPr>
        </p:nvSpPr>
        <p:spPr>
          <a:xfrm>
            <a:off x="164743" y="75404"/>
            <a:ext cx="8520600" cy="572700"/>
          </a:xfrm>
        </p:spPr>
        <p:txBody>
          <a:bodyPr>
            <a:noAutofit/>
          </a:bodyPr>
          <a:lstStyle/>
          <a:p>
            <a:pPr algn="ctr"/>
            <a:r>
              <a:rPr lang="en-US" sz="4000" b="1" dirty="0"/>
              <a:t>10. Preliminary Findings </a:t>
            </a:r>
            <a:endParaRPr lang="en-ZA" sz="4000" b="1" dirty="0"/>
          </a:p>
        </p:txBody>
      </p:sp>
      <p:sp>
        <p:nvSpPr>
          <p:cNvPr id="3" name="Text Placeholder 2">
            <a:extLst>
              <a:ext uri="{FF2B5EF4-FFF2-40B4-BE49-F238E27FC236}">
                <a16:creationId xmlns:a16="http://schemas.microsoft.com/office/drawing/2014/main" id="{8E71ECD5-0E5D-7211-59CA-D0BE8B3B777C}"/>
              </a:ext>
            </a:extLst>
          </p:cNvPr>
          <p:cNvSpPr>
            <a:spLocks noGrp="1"/>
          </p:cNvSpPr>
          <p:nvPr>
            <p:ph type="body" idx="1"/>
          </p:nvPr>
        </p:nvSpPr>
        <p:spPr>
          <a:xfrm>
            <a:off x="377015" y="953357"/>
            <a:ext cx="8520600" cy="3416400"/>
          </a:xfrm>
        </p:spPr>
        <p:txBody>
          <a:bodyPr>
            <a:normAutofit fontScale="40000" lnSpcReduction="20000"/>
          </a:bodyPr>
          <a:lstStyle/>
          <a:p>
            <a:pPr marL="114300" indent="0">
              <a:buNone/>
            </a:pPr>
            <a:r>
              <a:rPr lang="en-US" sz="4200" b="1" dirty="0">
                <a:solidFill>
                  <a:schemeClr val="tx1"/>
                </a:solidFill>
              </a:rPr>
              <a:t>Five provincial officials from the Northern Cape Education Department </a:t>
            </a:r>
          </a:p>
          <a:p>
            <a:r>
              <a:rPr lang="en-US" sz="4200" dirty="0">
                <a:solidFill>
                  <a:schemeClr val="tx1"/>
                </a:solidFill>
              </a:rPr>
              <a:t>The NCDOE Inclusive Education has a three-tier approach. </a:t>
            </a:r>
          </a:p>
          <a:p>
            <a:r>
              <a:rPr lang="en-US" sz="4200" dirty="0">
                <a:solidFill>
                  <a:schemeClr val="tx1"/>
                </a:solidFill>
              </a:rPr>
              <a:t>Provincial support,  District-Based Support Teams (DBST), and School-Based Support Teams (SBST).</a:t>
            </a:r>
          </a:p>
          <a:p>
            <a:r>
              <a:rPr lang="en-US" sz="4200" dirty="0">
                <a:solidFill>
                  <a:schemeClr val="tx1"/>
                </a:solidFill>
              </a:rPr>
              <a:t>Partnership between NCDOE and the VVOB </a:t>
            </a:r>
          </a:p>
          <a:p>
            <a:r>
              <a:rPr lang="en-US" sz="4200" dirty="0">
                <a:solidFill>
                  <a:schemeClr val="tx1"/>
                </a:solidFill>
              </a:rPr>
              <a:t>An international NGO in the education Space aimed to train novice teachers. </a:t>
            </a:r>
          </a:p>
          <a:p>
            <a:r>
              <a:rPr lang="en-US" sz="4200" dirty="0">
                <a:solidFill>
                  <a:schemeClr val="tx1"/>
                </a:solidFill>
              </a:rPr>
              <a:t>Established online training for Inclusive education practices with NWU</a:t>
            </a:r>
          </a:p>
          <a:p>
            <a:r>
              <a:rPr lang="en-US" sz="4200" dirty="0">
                <a:solidFill>
                  <a:schemeClr val="tx1"/>
                </a:solidFill>
              </a:rPr>
              <a:t>Expressed the need for parents’ involvement to enhance their understanding that all learners can learn.</a:t>
            </a:r>
          </a:p>
          <a:p>
            <a:r>
              <a:rPr lang="en-US" sz="4200" dirty="0">
                <a:solidFill>
                  <a:schemeClr val="tx1"/>
                </a:solidFill>
              </a:rPr>
              <a:t>Establishment of Professional Learning Communities (PLCs)</a:t>
            </a:r>
          </a:p>
          <a:p>
            <a:r>
              <a:rPr lang="en-US" sz="4200" dirty="0">
                <a:solidFill>
                  <a:schemeClr val="tx1"/>
                </a:solidFill>
              </a:rPr>
              <a:t>Mentoring novice teachers through mentor-mentee programs. </a:t>
            </a:r>
          </a:p>
          <a:p>
            <a:endParaRPr lang="en-ZA" dirty="0"/>
          </a:p>
        </p:txBody>
      </p:sp>
    </p:spTree>
    <p:extLst>
      <p:ext uri="{BB962C8B-B14F-4D97-AF65-F5344CB8AC3E}">
        <p14:creationId xmlns:p14="http://schemas.microsoft.com/office/powerpoint/2010/main" val="327219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95517-00CE-78FE-2592-5317C8B50E67}"/>
              </a:ext>
            </a:extLst>
          </p:cNvPr>
          <p:cNvSpPr>
            <a:spLocks noGrp="1"/>
          </p:cNvSpPr>
          <p:nvPr>
            <p:ph type="title"/>
          </p:nvPr>
        </p:nvSpPr>
        <p:spPr>
          <a:xfrm>
            <a:off x="311700" y="1925"/>
            <a:ext cx="8520600" cy="572700"/>
          </a:xfrm>
        </p:spPr>
        <p:txBody>
          <a:bodyPr>
            <a:noAutofit/>
          </a:bodyPr>
          <a:lstStyle/>
          <a:p>
            <a:pPr algn="ctr"/>
            <a:r>
              <a:rPr lang="en-ZA" sz="4000" b="1" dirty="0"/>
              <a:t>Cont. Preliminary Findings </a:t>
            </a:r>
          </a:p>
        </p:txBody>
      </p:sp>
      <p:sp>
        <p:nvSpPr>
          <p:cNvPr id="3" name="Text Placeholder 2">
            <a:extLst>
              <a:ext uri="{FF2B5EF4-FFF2-40B4-BE49-F238E27FC236}">
                <a16:creationId xmlns:a16="http://schemas.microsoft.com/office/drawing/2014/main" id="{550D6671-B910-EC30-6FF2-76BBC28B4FDD}"/>
              </a:ext>
            </a:extLst>
          </p:cNvPr>
          <p:cNvSpPr>
            <a:spLocks noGrp="1"/>
          </p:cNvSpPr>
          <p:nvPr>
            <p:ph type="body" idx="1"/>
          </p:nvPr>
        </p:nvSpPr>
        <p:spPr>
          <a:xfrm>
            <a:off x="311700" y="932038"/>
            <a:ext cx="8520600" cy="3876725"/>
          </a:xfrm>
        </p:spPr>
        <p:txBody>
          <a:bodyPr>
            <a:noAutofit/>
          </a:bodyPr>
          <a:lstStyle/>
          <a:p>
            <a:pPr marL="114300" indent="0">
              <a:buNone/>
            </a:pPr>
            <a:r>
              <a:rPr lang="en-US" b="1" dirty="0">
                <a:solidFill>
                  <a:schemeClr val="tx1"/>
                </a:solidFill>
              </a:rPr>
              <a:t>Two school principals and two deputy principals. </a:t>
            </a:r>
          </a:p>
          <a:p>
            <a:r>
              <a:rPr lang="en-US" dirty="0">
                <a:solidFill>
                  <a:schemeClr val="tx1"/>
                </a:solidFill>
              </a:rPr>
              <a:t>Team building activities:</a:t>
            </a:r>
          </a:p>
          <a:p>
            <a:r>
              <a:rPr lang="en-US" dirty="0">
                <a:solidFill>
                  <a:schemeClr val="tx1"/>
                </a:solidFill>
              </a:rPr>
              <a:t>Workshops e.g. sign language classes for beginners.</a:t>
            </a:r>
          </a:p>
          <a:p>
            <a:r>
              <a:rPr lang="en-US" dirty="0">
                <a:solidFill>
                  <a:schemeClr val="tx1"/>
                </a:solidFill>
              </a:rPr>
              <a:t>Internal school training e.g. subject meetings </a:t>
            </a:r>
          </a:p>
          <a:p>
            <a:r>
              <a:rPr lang="en-US" dirty="0">
                <a:solidFill>
                  <a:schemeClr val="tx1"/>
                </a:solidFill>
              </a:rPr>
              <a:t>Purple ZA to do Tech training for schools, and enhance ICT skills. </a:t>
            </a:r>
          </a:p>
          <a:p>
            <a:r>
              <a:rPr lang="en-US" dirty="0">
                <a:solidFill>
                  <a:schemeClr val="tx1"/>
                </a:solidFill>
              </a:rPr>
              <a:t>Peer assessment groups.</a:t>
            </a:r>
          </a:p>
          <a:p>
            <a:r>
              <a:rPr lang="en-US" dirty="0">
                <a:solidFill>
                  <a:schemeClr val="tx1"/>
                </a:solidFill>
              </a:rPr>
              <a:t>The teacher role play by learners.</a:t>
            </a:r>
          </a:p>
          <a:p>
            <a:r>
              <a:rPr lang="en-US" dirty="0">
                <a:solidFill>
                  <a:schemeClr val="tx1"/>
                </a:solidFill>
              </a:rPr>
              <a:t>COVID-19 accelerated the establishment of online collaboration between teachers, parents, and the general community. </a:t>
            </a:r>
          </a:p>
          <a:p>
            <a:r>
              <a:rPr lang="en-US" dirty="0">
                <a:solidFill>
                  <a:schemeClr val="tx1"/>
                </a:solidFill>
              </a:rPr>
              <a:t>WhatsApp as an online meeting platform</a:t>
            </a:r>
          </a:p>
          <a:p>
            <a:r>
              <a:rPr lang="en-US" dirty="0">
                <a:solidFill>
                  <a:schemeClr val="tx1"/>
                </a:solidFill>
              </a:rPr>
              <a:t>Ethos of restorative practices.</a:t>
            </a:r>
          </a:p>
          <a:p>
            <a:r>
              <a:rPr lang="en-US" dirty="0">
                <a:solidFill>
                  <a:schemeClr val="tx1"/>
                </a:solidFill>
              </a:rPr>
              <a:t>Sharing ideas on improving school services.</a:t>
            </a:r>
            <a:endParaRPr lang="en-ZA" dirty="0">
              <a:solidFill>
                <a:schemeClr val="tx1"/>
              </a:solidFill>
            </a:endParaRPr>
          </a:p>
        </p:txBody>
      </p:sp>
    </p:spTree>
    <p:extLst>
      <p:ext uri="{BB962C8B-B14F-4D97-AF65-F5344CB8AC3E}">
        <p14:creationId xmlns:p14="http://schemas.microsoft.com/office/powerpoint/2010/main" val="3594913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295517-00CE-78FE-2592-5317C8B50E67}"/>
              </a:ext>
            </a:extLst>
          </p:cNvPr>
          <p:cNvSpPr>
            <a:spLocks noGrp="1"/>
          </p:cNvSpPr>
          <p:nvPr>
            <p:ph type="title"/>
          </p:nvPr>
        </p:nvSpPr>
        <p:spPr>
          <a:xfrm>
            <a:off x="238222" y="69468"/>
            <a:ext cx="8520600" cy="572700"/>
          </a:xfrm>
        </p:spPr>
        <p:txBody>
          <a:bodyPr>
            <a:noAutofit/>
          </a:bodyPr>
          <a:lstStyle/>
          <a:p>
            <a:pPr algn="ctr"/>
            <a:r>
              <a:rPr lang="en-ZA" sz="4000" b="1" dirty="0"/>
              <a:t>Cont. Preliminary Findings </a:t>
            </a:r>
          </a:p>
        </p:txBody>
      </p:sp>
      <p:sp>
        <p:nvSpPr>
          <p:cNvPr id="3" name="Text Placeholder 2">
            <a:extLst>
              <a:ext uri="{FF2B5EF4-FFF2-40B4-BE49-F238E27FC236}">
                <a16:creationId xmlns:a16="http://schemas.microsoft.com/office/drawing/2014/main" id="{550D6671-B910-EC30-6FF2-76BBC28B4FDD}"/>
              </a:ext>
            </a:extLst>
          </p:cNvPr>
          <p:cNvSpPr>
            <a:spLocks noGrp="1"/>
          </p:cNvSpPr>
          <p:nvPr>
            <p:ph type="body" idx="1"/>
          </p:nvPr>
        </p:nvSpPr>
        <p:spPr>
          <a:xfrm>
            <a:off x="311700" y="881742"/>
            <a:ext cx="8520600" cy="3984171"/>
          </a:xfrm>
        </p:spPr>
        <p:txBody>
          <a:bodyPr>
            <a:normAutofit fontScale="92500" lnSpcReduction="10000"/>
          </a:bodyPr>
          <a:lstStyle/>
          <a:p>
            <a:pPr marL="114300" indent="0">
              <a:buNone/>
            </a:pPr>
            <a:r>
              <a:rPr lang="en-US" sz="1900" b="1" dirty="0">
                <a:solidFill>
                  <a:schemeClr val="tx1"/>
                </a:solidFill>
              </a:rPr>
              <a:t>Four MOOC Participants</a:t>
            </a:r>
          </a:p>
          <a:p>
            <a:r>
              <a:rPr lang="en-US" sz="1900" dirty="0">
                <a:solidFill>
                  <a:schemeClr val="tx1"/>
                </a:solidFill>
              </a:rPr>
              <a:t>Teaching and learning committees like SBST.</a:t>
            </a:r>
          </a:p>
          <a:p>
            <a:r>
              <a:rPr lang="en-US" sz="1900" dirty="0">
                <a:solidFill>
                  <a:schemeClr val="tx1"/>
                </a:solidFill>
              </a:rPr>
              <a:t>Teamwork for collaboration.</a:t>
            </a:r>
          </a:p>
          <a:p>
            <a:r>
              <a:rPr lang="en-US" sz="1900" dirty="0">
                <a:solidFill>
                  <a:schemeClr val="tx1"/>
                </a:solidFill>
              </a:rPr>
              <a:t>International Teacher Program sharing best practices, building networks, etc.</a:t>
            </a:r>
          </a:p>
          <a:p>
            <a:r>
              <a:rPr lang="en-US" sz="1900" dirty="0">
                <a:solidFill>
                  <a:schemeClr val="tx1"/>
                </a:solidFill>
              </a:rPr>
              <a:t>Professional learning committees.</a:t>
            </a:r>
          </a:p>
          <a:p>
            <a:r>
              <a:rPr lang="en-US" sz="1900" dirty="0">
                <a:solidFill>
                  <a:schemeClr val="tx1"/>
                </a:solidFill>
              </a:rPr>
              <a:t>School staff meetings.</a:t>
            </a:r>
          </a:p>
          <a:p>
            <a:r>
              <a:rPr lang="en-US" sz="1900" dirty="0">
                <a:solidFill>
                  <a:schemeClr val="tx1"/>
                </a:solidFill>
              </a:rPr>
              <a:t>MOOC program namely green shoots (online math program)</a:t>
            </a:r>
          </a:p>
          <a:p>
            <a:r>
              <a:rPr lang="en-US" sz="1900" dirty="0">
                <a:solidFill>
                  <a:schemeClr val="tx1"/>
                </a:solidFill>
              </a:rPr>
              <a:t>Teacher encourages parents’ involvement in Mock green shoots </a:t>
            </a:r>
          </a:p>
          <a:p>
            <a:r>
              <a:rPr lang="en-US" sz="1900" dirty="0">
                <a:solidFill>
                  <a:schemeClr val="tx1"/>
                </a:solidFill>
              </a:rPr>
              <a:t>To support their children with school homework. </a:t>
            </a:r>
          </a:p>
          <a:p>
            <a:r>
              <a:rPr lang="en-US" sz="1900" dirty="0">
                <a:solidFill>
                  <a:schemeClr val="tx1"/>
                </a:solidFill>
              </a:rPr>
              <a:t>Teachers participated in </a:t>
            </a:r>
            <a:r>
              <a:rPr lang="en-US" sz="1900" dirty="0" err="1">
                <a:solidFill>
                  <a:schemeClr val="tx1"/>
                </a:solidFill>
              </a:rPr>
              <a:t>futurelearn</a:t>
            </a:r>
            <a:r>
              <a:rPr lang="en-US" sz="1900" dirty="0">
                <a:solidFill>
                  <a:schemeClr val="tx1"/>
                </a:solidFill>
              </a:rPr>
              <a:t> online courses. </a:t>
            </a:r>
          </a:p>
          <a:p>
            <a:r>
              <a:rPr lang="en-US" sz="1900" dirty="0">
                <a:solidFill>
                  <a:schemeClr val="tx1"/>
                </a:solidFill>
              </a:rPr>
              <a:t>Joining ICT groups through the industrial revolution team.</a:t>
            </a:r>
          </a:p>
          <a:p>
            <a:r>
              <a:rPr lang="en-US" sz="1900" dirty="0">
                <a:solidFill>
                  <a:schemeClr val="tx1"/>
                </a:solidFill>
              </a:rPr>
              <a:t>Quality management, HOD visit for the support system to enable the teachers to reflect and improve their teaching practices</a:t>
            </a: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ZA" dirty="0"/>
          </a:p>
        </p:txBody>
      </p:sp>
    </p:spTree>
    <p:extLst>
      <p:ext uri="{BB962C8B-B14F-4D97-AF65-F5344CB8AC3E}">
        <p14:creationId xmlns:p14="http://schemas.microsoft.com/office/powerpoint/2010/main" val="8869412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307" name="Google Shape;307;p4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a:p>
        </p:txBody>
      </p:sp>
      <p:pic>
        <p:nvPicPr>
          <p:cNvPr id="308" name="Google Shape;308;p43"/>
          <p:cNvPicPr preferRelativeResize="0"/>
          <p:nvPr/>
        </p:nvPicPr>
        <p:blipFill>
          <a:blip r:embed="rId3">
            <a:alphaModFix/>
          </a:blip>
          <a:stretch>
            <a:fillRect/>
          </a:stretch>
        </p:blipFill>
        <p:spPr>
          <a:xfrm>
            <a:off x="0" y="179070"/>
            <a:ext cx="9144000" cy="478536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6D71-7F21-D45F-6A7D-41EA0F9C88C8}"/>
              </a:ext>
            </a:extLst>
          </p:cNvPr>
          <p:cNvSpPr>
            <a:spLocks noGrp="1"/>
          </p:cNvSpPr>
          <p:nvPr>
            <p:ph type="title"/>
          </p:nvPr>
        </p:nvSpPr>
        <p:spPr>
          <a:xfrm>
            <a:off x="669471" y="261257"/>
            <a:ext cx="8162829" cy="756468"/>
          </a:xfrm>
        </p:spPr>
        <p:txBody>
          <a:bodyPr>
            <a:noAutofit/>
          </a:bodyPr>
          <a:lstStyle/>
          <a:p>
            <a:pPr algn="ctr"/>
            <a:r>
              <a:rPr lang="en-US" b="1" dirty="0"/>
              <a:t>Education for All: Disability, Diversity and Inclusion MOOC</a:t>
            </a:r>
            <a:endParaRPr lang="en-ZA" b="1" dirty="0"/>
          </a:p>
        </p:txBody>
      </p:sp>
      <p:sp>
        <p:nvSpPr>
          <p:cNvPr id="3" name="Text Placeholder 2">
            <a:extLst>
              <a:ext uri="{FF2B5EF4-FFF2-40B4-BE49-F238E27FC236}">
                <a16:creationId xmlns:a16="http://schemas.microsoft.com/office/drawing/2014/main" id="{2FD08B64-35AA-D365-8302-014627BC0F0E}"/>
              </a:ext>
            </a:extLst>
          </p:cNvPr>
          <p:cNvSpPr>
            <a:spLocks noGrp="1"/>
          </p:cNvSpPr>
          <p:nvPr>
            <p:ph type="body" idx="1"/>
          </p:nvPr>
        </p:nvSpPr>
        <p:spPr>
          <a:xfrm>
            <a:off x="311700" y="1265464"/>
            <a:ext cx="8520600" cy="3290207"/>
          </a:xfrm>
        </p:spPr>
        <p:txBody>
          <a:bodyPr>
            <a:normAutofit fontScale="85000" lnSpcReduction="10000"/>
          </a:bodyPr>
          <a:lstStyle/>
          <a:p>
            <a:r>
              <a:rPr lang="en-US" dirty="0">
                <a:solidFill>
                  <a:schemeClr val="tx1"/>
                </a:solidFill>
              </a:rPr>
              <a:t>In 2015, the University of Cape Town (UCT) Vice-Chancellor initiated a MOOC development </a:t>
            </a:r>
            <a:r>
              <a:rPr lang="en-US" dirty="0" err="1">
                <a:solidFill>
                  <a:schemeClr val="tx1"/>
                </a:solidFill>
              </a:rPr>
              <a:t>programme</a:t>
            </a:r>
            <a:r>
              <a:rPr lang="en-US" dirty="0">
                <a:solidFill>
                  <a:schemeClr val="tx1"/>
                </a:solidFill>
              </a:rPr>
              <a:t>.</a:t>
            </a:r>
          </a:p>
          <a:p>
            <a:pPr marL="114300" indent="0">
              <a:buNone/>
            </a:pPr>
            <a:r>
              <a:rPr lang="en-US" dirty="0">
                <a:solidFill>
                  <a:schemeClr val="tx1"/>
                </a:solidFill>
              </a:rPr>
              <a:t> </a:t>
            </a:r>
          </a:p>
          <a:p>
            <a:r>
              <a:rPr lang="en-US" dirty="0">
                <a:solidFill>
                  <a:schemeClr val="tx1"/>
                </a:solidFill>
              </a:rPr>
              <a:t>The division of disability studies was part of this </a:t>
            </a:r>
            <a:r>
              <a:rPr lang="en-US" dirty="0" err="1">
                <a:solidFill>
                  <a:schemeClr val="tx1"/>
                </a:solidFill>
              </a:rPr>
              <a:t>programme</a:t>
            </a:r>
            <a:r>
              <a:rPr lang="en-US" dirty="0">
                <a:solidFill>
                  <a:schemeClr val="tx1"/>
                </a:solidFill>
              </a:rPr>
              <a:t> and developed the </a:t>
            </a:r>
            <a:r>
              <a:rPr lang="en-US" i="1" dirty="0">
                <a:solidFill>
                  <a:schemeClr val="tx1"/>
                </a:solidFill>
              </a:rPr>
              <a:t>Education for All </a:t>
            </a:r>
            <a:r>
              <a:rPr lang="en-US" dirty="0">
                <a:solidFill>
                  <a:schemeClr val="tx1"/>
                </a:solidFill>
              </a:rPr>
              <a:t>MOOC on the </a:t>
            </a:r>
            <a:r>
              <a:rPr lang="en-US" dirty="0" err="1">
                <a:solidFill>
                  <a:schemeClr val="tx1"/>
                </a:solidFill>
              </a:rPr>
              <a:t>FutureLearn</a:t>
            </a:r>
            <a:r>
              <a:rPr lang="en-US" dirty="0">
                <a:solidFill>
                  <a:schemeClr val="tx1"/>
                </a:solidFill>
              </a:rPr>
              <a:t> platform. </a:t>
            </a:r>
          </a:p>
          <a:p>
            <a:endParaRPr lang="en-US" dirty="0">
              <a:solidFill>
                <a:schemeClr val="tx1"/>
              </a:solidFill>
            </a:endParaRPr>
          </a:p>
          <a:p>
            <a:r>
              <a:rPr lang="en-US" dirty="0">
                <a:solidFill>
                  <a:schemeClr val="tx1"/>
                </a:solidFill>
              </a:rPr>
              <a:t>Through this collaboration with the Centre for Innovation in Learning and Teaching (CILT).</a:t>
            </a:r>
          </a:p>
          <a:p>
            <a:endParaRPr lang="en-US" dirty="0">
              <a:solidFill>
                <a:schemeClr val="tx1"/>
              </a:solidFill>
            </a:endParaRPr>
          </a:p>
          <a:p>
            <a:r>
              <a:rPr lang="en-US" dirty="0">
                <a:solidFill>
                  <a:schemeClr val="tx1"/>
                </a:solidFill>
              </a:rPr>
              <a:t>To create awareness of disability, diversity, and inclusion and;</a:t>
            </a:r>
          </a:p>
          <a:p>
            <a:pPr marL="114300" indent="0">
              <a:buNone/>
            </a:pPr>
            <a:endParaRPr lang="en-US" dirty="0">
              <a:solidFill>
                <a:schemeClr val="tx1"/>
              </a:solidFill>
            </a:endParaRPr>
          </a:p>
          <a:p>
            <a:r>
              <a:rPr lang="en-US" dirty="0">
                <a:solidFill>
                  <a:schemeClr val="tx1"/>
                </a:solidFill>
              </a:rPr>
              <a:t>To address an increasing desire for training teachers and other professionals as well as parents with an invested interest in developing inclusive education practices</a:t>
            </a:r>
          </a:p>
          <a:p>
            <a:endParaRPr lang="en-ZA" dirty="0">
              <a:solidFill>
                <a:schemeClr val="tx1"/>
              </a:solidFill>
            </a:endParaRPr>
          </a:p>
        </p:txBody>
      </p:sp>
    </p:spTree>
    <p:extLst>
      <p:ext uri="{BB962C8B-B14F-4D97-AF65-F5344CB8AC3E}">
        <p14:creationId xmlns:p14="http://schemas.microsoft.com/office/powerpoint/2010/main" val="1353188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BEC9C-5B79-7438-F092-46EDD43630AA}"/>
              </a:ext>
            </a:extLst>
          </p:cNvPr>
          <p:cNvSpPr>
            <a:spLocks noGrp="1"/>
          </p:cNvSpPr>
          <p:nvPr>
            <p:ph type="title"/>
          </p:nvPr>
        </p:nvSpPr>
        <p:spPr>
          <a:xfrm>
            <a:off x="213729" y="100497"/>
            <a:ext cx="8520600" cy="572700"/>
          </a:xfrm>
        </p:spPr>
        <p:txBody>
          <a:bodyPr>
            <a:noAutofit/>
          </a:bodyPr>
          <a:lstStyle/>
          <a:p>
            <a:pPr algn="ctr"/>
            <a:r>
              <a:rPr lang="en-US" sz="4000" b="1" dirty="0">
                <a:solidFill>
                  <a:schemeClr val="tx1"/>
                </a:solidFill>
              </a:rPr>
              <a:t>MOOCs Web Analysis</a:t>
            </a:r>
            <a:endParaRPr lang="en-ZA" sz="4000" b="1" dirty="0">
              <a:solidFill>
                <a:schemeClr val="tx1"/>
              </a:solidFill>
            </a:endParaRPr>
          </a:p>
        </p:txBody>
      </p:sp>
      <p:sp>
        <p:nvSpPr>
          <p:cNvPr id="3" name="Text Placeholder 2">
            <a:extLst>
              <a:ext uri="{FF2B5EF4-FFF2-40B4-BE49-F238E27FC236}">
                <a16:creationId xmlns:a16="http://schemas.microsoft.com/office/drawing/2014/main" id="{575ED5BC-DABA-41B9-D5F5-DAE9BEB4C997}"/>
              </a:ext>
            </a:extLst>
          </p:cNvPr>
          <p:cNvSpPr>
            <a:spLocks noGrp="1"/>
          </p:cNvSpPr>
          <p:nvPr>
            <p:ph type="body" idx="1"/>
          </p:nvPr>
        </p:nvSpPr>
        <p:spPr>
          <a:xfrm>
            <a:off x="311700" y="922564"/>
            <a:ext cx="8520600" cy="2890157"/>
          </a:xfrm>
        </p:spPr>
        <p:txBody>
          <a:bodyPr>
            <a:normAutofit fontScale="25000" lnSpcReduction="20000"/>
          </a:bodyPr>
          <a:lstStyle/>
          <a:p>
            <a:r>
              <a:rPr lang="en-US" sz="8000" dirty="0">
                <a:solidFill>
                  <a:schemeClr val="tx1"/>
                </a:solidFill>
              </a:rPr>
              <a:t>56,643 enrolled in this course going all the way back to the beginning, have enrolled in this course. </a:t>
            </a:r>
          </a:p>
          <a:p>
            <a:endParaRPr lang="en-US" sz="8000" dirty="0">
              <a:solidFill>
                <a:schemeClr val="tx1"/>
              </a:solidFill>
            </a:endParaRPr>
          </a:p>
          <a:p>
            <a:r>
              <a:rPr lang="en-US" sz="8000" dirty="0">
                <a:solidFill>
                  <a:schemeClr val="tx1"/>
                </a:solidFill>
              </a:rPr>
              <a:t>Typically, around 10% of those who enroll will complete it - but this does vary widely for different MOOCs. </a:t>
            </a:r>
          </a:p>
          <a:p>
            <a:endParaRPr lang="en-US" sz="8000" dirty="0">
              <a:solidFill>
                <a:schemeClr val="tx1"/>
              </a:solidFill>
            </a:endParaRPr>
          </a:p>
          <a:p>
            <a:r>
              <a:rPr lang="en-US" sz="8000" dirty="0">
                <a:solidFill>
                  <a:schemeClr val="tx1"/>
                </a:solidFill>
              </a:rPr>
              <a:t>Participants appreciated the flexibility of learning valuable skills online.</a:t>
            </a:r>
          </a:p>
          <a:p>
            <a:endParaRPr lang="en-US" sz="8000" dirty="0">
              <a:solidFill>
                <a:schemeClr val="tx1"/>
              </a:solidFill>
            </a:endParaRPr>
          </a:p>
          <a:p>
            <a:r>
              <a:rPr lang="en-US" sz="8000" dirty="0">
                <a:solidFill>
                  <a:schemeClr val="tx1"/>
                </a:solidFill>
              </a:rPr>
              <a:t>Contributed tremendously towards their personal and professional growth.</a:t>
            </a:r>
          </a:p>
          <a:p>
            <a:pPr marL="114300" indent="0">
              <a:buNone/>
            </a:pPr>
            <a:endParaRPr lang="en-US" sz="8000" dirty="0">
              <a:solidFill>
                <a:schemeClr val="tx1"/>
              </a:solidFill>
            </a:endParaRPr>
          </a:p>
          <a:p>
            <a:r>
              <a:rPr lang="en-US" sz="8000" dirty="0">
                <a:solidFill>
                  <a:schemeClr val="tx1"/>
                </a:solidFill>
              </a:rPr>
              <a:t>Proven to be helpful in raising disability awareness in the community.</a:t>
            </a:r>
          </a:p>
          <a:p>
            <a:endParaRPr lang="en-ZA" dirty="0"/>
          </a:p>
        </p:txBody>
      </p:sp>
    </p:spTree>
    <p:extLst>
      <p:ext uri="{BB962C8B-B14F-4D97-AF65-F5344CB8AC3E}">
        <p14:creationId xmlns:p14="http://schemas.microsoft.com/office/powerpoint/2010/main" val="31287688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447FB-FB28-D0D7-7EE9-86F533106E74}"/>
              </a:ext>
            </a:extLst>
          </p:cNvPr>
          <p:cNvSpPr>
            <a:spLocks noGrp="1"/>
          </p:cNvSpPr>
          <p:nvPr>
            <p:ph type="title"/>
          </p:nvPr>
        </p:nvSpPr>
        <p:spPr>
          <a:xfrm>
            <a:off x="311700" y="288275"/>
            <a:ext cx="8520600" cy="572700"/>
          </a:xfrm>
        </p:spPr>
        <p:txBody>
          <a:bodyPr>
            <a:noAutofit/>
          </a:bodyPr>
          <a:lstStyle/>
          <a:p>
            <a:pPr algn="ctr"/>
            <a:r>
              <a:rPr lang="en-US" sz="4000" b="1" dirty="0"/>
              <a:t>11. Recommendations</a:t>
            </a:r>
            <a:endParaRPr lang="en-ZA" sz="4000" b="1" dirty="0"/>
          </a:p>
        </p:txBody>
      </p:sp>
      <p:sp>
        <p:nvSpPr>
          <p:cNvPr id="3" name="Text Placeholder 2">
            <a:extLst>
              <a:ext uri="{FF2B5EF4-FFF2-40B4-BE49-F238E27FC236}">
                <a16:creationId xmlns:a16="http://schemas.microsoft.com/office/drawing/2014/main" id="{F148DD1D-3F80-4273-F24E-9537416B247A}"/>
              </a:ext>
            </a:extLst>
          </p:cNvPr>
          <p:cNvSpPr>
            <a:spLocks noGrp="1"/>
          </p:cNvSpPr>
          <p:nvPr>
            <p:ph type="body" idx="1"/>
          </p:nvPr>
        </p:nvSpPr>
        <p:spPr/>
        <p:txBody>
          <a:bodyPr>
            <a:normAutofit fontScale="92500" lnSpcReduction="10000"/>
          </a:bodyPr>
          <a:lstStyle/>
          <a:p>
            <a:r>
              <a:rPr lang="en-US" sz="2400" dirty="0">
                <a:solidFill>
                  <a:schemeClr val="tx1"/>
                </a:solidFill>
              </a:rPr>
              <a:t>Intrinsic motivation for continuous professional development.</a:t>
            </a:r>
          </a:p>
          <a:p>
            <a:r>
              <a:rPr lang="en-US" sz="2400" dirty="0">
                <a:solidFill>
                  <a:schemeClr val="tx1"/>
                </a:solidFill>
              </a:rPr>
              <a:t>Strong emphasis on the adoption of the SIAS document.</a:t>
            </a:r>
          </a:p>
          <a:p>
            <a:r>
              <a:rPr lang="en-US" sz="2400" dirty="0">
                <a:solidFill>
                  <a:schemeClr val="tx1"/>
                </a:solidFill>
              </a:rPr>
              <a:t>Establishment of Professional Learning Communities.</a:t>
            </a:r>
          </a:p>
          <a:p>
            <a:r>
              <a:rPr lang="en-US" sz="2400" dirty="0">
                <a:solidFill>
                  <a:schemeClr val="tx1"/>
                </a:solidFill>
              </a:rPr>
              <a:t>Extensive training for teachers and monitoring of the training programs</a:t>
            </a:r>
          </a:p>
          <a:p>
            <a:r>
              <a:rPr lang="en-US" sz="2400" dirty="0">
                <a:solidFill>
                  <a:schemeClr val="tx1"/>
                </a:solidFill>
              </a:rPr>
              <a:t>Building systems of support between the school, parents, and the broader community.</a:t>
            </a:r>
          </a:p>
          <a:p>
            <a:r>
              <a:rPr lang="en-US" sz="2400" dirty="0">
                <a:solidFill>
                  <a:schemeClr val="tx1"/>
                </a:solidFill>
              </a:rPr>
              <a:t>Mentorships program for novice teachers. </a:t>
            </a:r>
          </a:p>
          <a:p>
            <a:r>
              <a:rPr lang="en-US" sz="2400" dirty="0">
                <a:solidFill>
                  <a:schemeClr val="tx1"/>
                </a:solidFill>
              </a:rPr>
              <a:t>Peer Support Groups.</a:t>
            </a:r>
          </a:p>
          <a:p>
            <a:endParaRPr lang="en-US" dirty="0">
              <a:solidFill>
                <a:schemeClr val="tx1"/>
              </a:solidFill>
            </a:endParaRPr>
          </a:p>
          <a:p>
            <a:pPr marL="114300" indent="0">
              <a:buNone/>
            </a:pPr>
            <a:endParaRPr lang="en-ZA" dirty="0">
              <a:solidFill>
                <a:schemeClr val="tx1"/>
              </a:solidFill>
            </a:endParaRPr>
          </a:p>
        </p:txBody>
      </p:sp>
    </p:spTree>
    <p:extLst>
      <p:ext uri="{BB962C8B-B14F-4D97-AF65-F5344CB8AC3E}">
        <p14:creationId xmlns:p14="http://schemas.microsoft.com/office/powerpoint/2010/main" val="2339862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0"/>
          <p:cNvSpPr txBox="1">
            <a:spLocks noGrp="1"/>
          </p:cNvSpPr>
          <p:nvPr>
            <p:ph type="title"/>
          </p:nvPr>
        </p:nvSpPr>
        <p:spPr>
          <a:xfrm>
            <a:off x="1032782" y="304889"/>
            <a:ext cx="7078436" cy="82994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GB" sz="3200" b="1" dirty="0"/>
              <a:t>12. Conclusion</a:t>
            </a:r>
            <a:endParaRPr sz="3200" dirty="0"/>
          </a:p>
        </p:txBody>
      </p:sp>
      <p:sp>
        <p:nvSpPr>
          <p:cNvPr id="351" name="Google Shape;351;p50"/>
          <p:cNvSpPr txBox="1">
            <a:spLocks noGrp="1"/>
          </p:cNvSpPr>
          <p:nvPr>
            <p:ph type="body" idx="1"/>
          </p:nvPr>
        </p:nvSpPr>
        <p:spPr>
          <a:xfrm>
            <a:off x="230057" y="1134835"/>
            <a:ext cx="8520600" cy="3139415"/>
          </a:xfrm>
          <a:prstGeom prst="rect">
            <a:avLst/>
          </a:prstGeom>
        </p:spPr>
        <p:txBody>
          <a:bodyPr spcFirstLastPara="1" wrap="square" lIns="91425" tIns="91425" rIns="91425" bIns="91425" anchor="t" anchorCtr="0">
            <a:normAutofit fontScale="85000" lnSpcReduction="10000"/>
          </a:bodyPr>
          <a:lstStyle/>
          <a:p>
            <a:pPr marL="457200" lvl="0" indent="-404812" algn="l" rtl="0">
              <a:lnSpc>
                <a:spcPct val="150000"/>
              </a:lnSpc>
              <a:spcBef>
                <a:spcPts val="1400"/>
              </a:spcBef>
              <a:spcAft>
                <a:spcPts val="0"/>
              </a:spcAft>
              <a:buClr>
                <a:schemeClr val="dk1"/>
              </a:buClr>
              <a:buSzPct val="100000"/>
              <a:buChar char="●"/>
            </a:pPr>
            <a:r>
              <a:rPr lang="en-US" sz="2400" dirty="0">
                <a:solidFill>
                  <a:schemeClr val="dk1"/>
                </a:solidFill>
              </a:rPr>
              <a:t>The need for the empowerment and collaborative intent of teachers </a:t>
            </a:r>
            <a:endParaRPr lang="en-GB" sz="2400" dirty="0">
              <a:solidFill>
                <a:schemeClr val="dk1"/>
              </a:solidFill>
            </a:endParaRPr>
          </a:p>
          <a:p>
            <a:pPr marL="457200" lvl="0" indent="-404812" algn="l" rtl="0">
              <a:lnSpc>
                <a:spcPct val="150000"/>
              </a:lnSpc>
              <a:spcBef>
                <a:spcPts val="1400"/>
              </a:spcBef>
              <a:spcAft>
                <a:spcPts val="0"/>
              </a:spcAft>
              <a:buClr>
                <a:schemeClr val="dk1"/>
              </a:buClr>
              <a:buSzPct val="100000"/>
              <a:buChar char="●"/>
            </a:pPr>
            <a:r>
              <a:rPr lang="en-GB" sz="2400" dirty="0">
                <a:solidFill>
                  <a:schemeClr val="dk1"/>
                </a:solidFill>
              </a:rPr>
              <a:t>The MOOCs as a Teacher Empowerment Strategy.</a:t>
            </a:r>
            <a:endParaRPr sz="2400" dirty="0">
              <a:solidFill>
                <a:schemeClr val="dk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dk1"/>
                </a:solidFill>
              </a:rPr>
              <a:t>To improve their professional ideologies on inclusion and teaching practices.</a:t>
            </a:r>
            <a:endParaRPr sz="2400" dirty="0">
              <a:solidFill>
                <a:schemeClr val="dk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tx1"/>
                </a:solidFill>
              </a:rPr>
              <a:t>Adjusting learning according to learner needs.</a:t>
            </a:r>
            <a:endParaRPr sz="2400" dirty="0">
              <a:solidFill>
                <a:schemeClr val="tx1"/>
              </a:solidFill>
            </a:endParaRPr>
          </a:p>
          <a:p>
            <a:pPr marL="457200" lvl="0" indent="-404812" algn="l" rtl="0">
              <a:lnSpc>
                <a:spcPct val="150000"/>
              </a:lnSpc>
              <a:spcBef>
                <a:spcPts val="0"/>
              </a:spcBef>
              <a:spcAft>
                <a:spcPts val="0"/>
              </a:spcAft>
              <a:buClr>
                <a:schemeClr val="dk1"/>
              </a:buClr>
              <a:buSzPct val="100000"/>
              <a:buChar char="●"/>
            </a:pPr>
            <a:r>
              <a:rPr lang="en-GB" sz="2400" dirty="0">
                <a:solidFill>
                  <a:schemeClr val="tx1"/>
                </a:solidFill>
              </a:rPr>
              <a:t>To address teacher’s day-to-day difficulties within the classroom. </a:t>
            </a:r>
            <a:endParaRPr sz="2400" dirty="0">
              <a:solidFill>
                <a:schemeClr val="tx1"/>
              </a:solidFill>
            </a:endParaRPr>
          </a:p>
          <a:p>
            <a:pPr marL="0" lvl="0" indent="0" algn="l" rtl="0">
              <a:spcBef>
                <a:spcPts val="0"/>
              </a:spcBef>
              <a:spcAft>
                <a:spcPts val="120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14606-4904-6ACB-A30B-F6D622596DDE}"/>
              </a:ext>
            </a:extLst>
          </p:cNvPr>
          <p:cNvSpPr>
            <a:spLocks noGrp="1"/>
          </p:cNvSpPr>
          <p:nvPr>
            <p:ph type="title"/>
          </p:nvPr>
        </p:nvSpPr>
        <p:spPr>
          <a:xfrm>
            <a:off x="311700" y="183768"/>
            <a:ext cx="8520600" cy="572700"/>
          </a:xfrm>
        </p:spPr>
        <p:txBody>
          <a:bodyPr>
            <a:noAutofit/>
          </a:bodyPr>
          <a:lstStyle/>
          <a:p>
            <a:pPr algn="ctr"/>
            <a:r>
              <a:rPr lang="en-US" sz="4000" b="1" dirty="0">
                <a:solidFill>
                  <a:schemeClr val="tx1"/>
                </a:solidFill>
              </a:rPr>
              <a:t>Outline </a:t>
            </a:r>
            <a:endParaRPr lang="en-ZA" sz="4000" b="1" dirty="0">
              <a:solidFill>
                <a:schemeClr val="tx1"/>
              </a:solidFill>
            </a:endParaRPr>
          </a:p>
        </p:txBody>
      </p:sp>
      <p:sp>
        <p:nvSpPr>
          <p:cNvPr id="3" name="Text Placeholder 2">
            <a:extLst>
              <a:ext uri="{FF2B5EF4-FFF2-40B4-BE49-F238E27FC236}">
                <a16:creationId xmlns:a16="http://schemas.microsoft.com/office/drawing/2014/main" id="{CA4776F5-3A42-3391-403F-033B33CD0DDF}"/>
              </a:ext>
            </a:extLst>
          </p:cNvPr>
          <p:cNvSpPr>
            <a:spLocks noGrp="1"/>
          </p:cNvSpPr>
          <p:nvPr>
            <p:ph type="body" idx="1"/>
          </p:nvPr>
        </p:nvSpPr>
        <p:spPr>
          <a:xfrm>
            <a:off x="368850" y="996042"/>
            <a:ext cx="8520600" cy="3352397"/>
          </a:xfrm>
        </p:spPr>
        <p:txBody>
          <a:bodyPr>
            <a:normAutofit fontScale="92500" lnSpcReduction="20000"/>
          </a:bodyPr>
          <a:lstStyle/>
          <a:p>
            <a:pPr>
              <a:buFont typeface="+mj-lt"/>
              <a:buAutoNum type="arabicPeriod"/>
            </a:pPr>
            <a:r>
              <a:rPr lang="en-US" b="1" dirty="0">
                <a:solidFill>
                  <a:schemeClr val="tx1"/>
                </a:solidFill>
              </a:rPr>
              <a:t>Introduction </a:t>
            </a:r>
          </a:p>
          <a:p>
            <a:pPr>
              <a:buFont typeface="+mj-lt"/>
              <a:buAutoNum type="arabicPeriod"/>
            </a:pPr>
            <a:r>
              <a:rPr lang="en-US" b="1" dirty="0">
                <a:solidFill>
                  <a:schemeClr val="tx1"/>
                </a:solidFill>
              </a:rPr>
              <a:t>Background </a:t>
            </a:r>
          </a:p>
          <a:p>
            <a:pPr>
              <a:buFont typeface="+mj-lt"/>
              <a:buAutoNum type="arabicPeriod"/>
            </a:pPr>
            <a:r>
              <a:rPr lang="en-US" b="1" dirty="0">
                <a:solidFill>
                  <a:schemeClr val="tx1"/>
                </a:solidFill>
              </a:rPr>
              <a:t>Problem Statement </a:t>
            </a:r>
          </a:p>
          <a:p>
            <a:pPr>
              <a:buFont typeface="+mj-lt"/>
              <a:buAutoNum type="arabicPeriod"/>
            </a:pPr>
            <a:r>
              <a:rPr lang="en-US" b="1" dirty="0">
                <a:solidFill>
                  <a:schemeClr val="tx1"/>
                </a:solidFill>
              </a:rPr>
              <a:t>Purpose  </a:t>
            </a:r>
          </a:p>
          <a:p>
            <a:pPr>
              <a:buFont typeface="+mj-lt"/>
              <a:buAutoNum type="arabicPeriod"/>
            </a:pPr>
            <a:r>
              <a:rPr lang="en-US" b="1" dirty="0">
                <a:solidFill>
                  <a:schemeClr val="tx1"/>
                </a:solidFill>
              </a:rPr>
              <a:t>Research Questions </a:t>
            </a:r>
          </a:p>
          <a:p>
            <a:pPr>
              <a:buFont typeface="+mj-lt"/>
              <a:buAutoNum type="arabicPeriod"/>
            </a:pPr>
            <a:r>
              <a:rPr lang="en-US" b="1" dirty="0">
                <a:solidFill>
                  <a:schemeClr val="tx1"/>
                </a:solidFill>
              </a:rPr>
              <a:t>Literature Rev. &amp; Theoretical Framework</a:t>
            </a:r>
          </a:p>
          <a:p>
            <a:pPr>
              <a:buFont typeface="+mj-lt"/>
              <a:buAutoNum type="arabicPeriod"/>
            </a:pPr>
            <a:r>
              <a:rPr lang="en-US" b="1" dirty="0">
                <a:solidFill>
                  <a:schemeClr val="tx1"/>
                </a:solidFill>
              </a:rPr>
              <a:t>Methodology</a:t>
            </a:r>
          </a:p>
          <a:p>
            <a:pPr>
              <a:buFont typeface="+mj-lt"/>
              <a:buAutoNum type="arabicPeriod"/>
            </a:pPr>
            <a:r>
              <a:rPr lang="en-US" b="1" dirty="0">
                <a:solidFill>
                  <a:schemeClr val="tx1"/>
                </a:solidFill>
              </a:rPr>
              <a:t>Participants</a:t>
            </a:r>
          </a:p>
          <a:p>
            <a:pPr>
              <a:buFont typeface="+mj-lt"/>
              <a:buAutoNum type="arabicPeriod"/>
            </a:pPr>
            <a:r>
              <a:rPr lang="en-US" b="1" dirty="0">
                <a:solidFill>
                  <a:schemeClr val="tx1"/>
                </a:solidFill>
              </a:rPr>
              <a:t>Interviews</a:t>
            </a:r>
          </a:p>
          <a:p>
            <a:pPr>
              <a:buFont typeface="+mj-lt"/>
              <a:buAutoNum type="arabicPeriod"/>
            </a:pPr>
            <a:r>
              <a:rPr lang="en-US" b="1" dirty="0">
                <a:solidFill>
                  <a:schemeClr val="tx1"/>
                </a:solidFill>
              </a:rPr>
              <a:t>Preliminary Findings</a:t>
            </a:r>
          </a:p>
          <a:p>
            <a:pPr>
              <a:buFont typeface="+mj-lt"/>
              <a:buAutoNum type="arabicPeriod"/>
            </a:pPr>
            <a:r>
              <a:rPr lang="en-US" b="1" dirty="0">
                <a:solidFill>
                  <a:schemeClr val="tx1"/>
                </a:solidFill>
              </a:rPr>
              <a:t>Recommendations</a:t>
            </a:r>
          </a:p>
          <a:p>
            <a:pPr>
              <a:buFont typeface="+mj-lt"/>
              <a:buAutoNum type="arabicPeriod"/>
            </a:pPr>
            <a:r>
              <a:rPr lang="en-US" b="1" dirty="0">
                <a:solidFill>
                  <a:schemeClr val="tx1"/>
                </a:solidFill>
              </a:rPr>
              <a:t>Conclusion</a:t>
            </a: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US" dirty="0">
              <a:solidFill>
                <a:schemeClr val="tx1"/>
              </a:solidFill>
            </a:endParaRPr>
          </a:p>
          <a:p>
            <a:pPr>
              <a:buFont typeface="+mj-lt"/>
              <a:buAutoNum type="arabicPeriod"/>
            </a:pPr>
            <a:endParaRPr lang="en-ZA" dirty="0">
              <a:solidFill>
                <a:schemeClr val="tx1"/>
              </a:solidFill>
            </a:endParaRPr>
          </a:p>
        </p:txBody>
      </p:sp>
    </p:spTree>
    <p:extLst>
      <p:ext uri="{BB962C8B-B14F-4D97-AF65-F5344CB8AC3E}">
        <p14:creationId xmlns:p14="http://schemas.microsoft.com/office/powerpoint/2010/main" val="14156171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51"/>
          <p:cNvSpPr txBox="1">
            <a:spLocks noGrp="1"/>
          </p:cNvSpPr>
          <p:nvPr>
            <p:ph type="title"/>
          </p:nvPr>
        </p:nvSpPr>
        <p:spPr>
          <a:xfrm>
            <a:off x="311700" y="914400"/>
            <a:ext cx="8520600" cy="2620736"/>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3600"/>
              <a:buNone/>
            </a:pPr>
            <a:r>
              <a:rPr lang="en-GB" b="1" dirty="0">
                <a:solidFill>
                  <a:srgbClr val="0B5394"/>
                </a:solidFill>
              </a:rPr>
              <a:t>Thank you! </a:t>
            </a:r>
            <a:r>
              <a:rPr lang="en-GB" b="1" dirty="0">
                <a:solidFill>
                  <a:srgbClr val="0B5394"/>
                </a:solidFill>
                <a:sym typeface="Wingdings" panose="05000000000000000000" pitchFamily="2" charset="2"/>
              </a:rPr>
              <a:t></a:t>
            </a:r>
            <a:br>
              <a:rPr lang="en-GB" b="1" dirty="0">
                <a:solidFill>
                  <a:srgbClr val="0B5394"/>
                </a:solidFill>
                <a:sym typeface="Wingdings" panose="05000000000000000000" pitchFamily="2" charset="2"/>
              </a:rPr>
            </a:br>
            <a:br>
              <a:rPr lang="en-GB" b="1" dirty="0">
                <a:solidFill>
                  <a:srgbClr val="0B5394"/>
                </a:solidFill>
              </a:rPr>
            </a:br>
            <a:r>
              <a:rPr lang="en-GB" b="1" dirty="0">
                <a:solidFill>
                  <a:schemeClr val="tx1"/>
                </a:solidFill>
              </a:rPr>
              <a:t>Audience Questions &amp; Answers</a:t>
            </a:r>
            <a:endParaRPr b="1"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85B64-C4A0-109E-059E-23C2B0772994}"/>
              </a:ext>
            </a:extLst>
          </p:cNvPr>
          <p:cNvSpPr>
            <a:spLocks noGrp="1"/>
          </p:cNvSpPr>
          <p:nvPr>
            <p:ph type="title"/>
          </p:nvPr>
        </p:nvSpPr>
        <p:spPr>
          <a:xfrm>
            <a:off x="311700" y="288275"/>
            <a:ext cx="8520600" cy="572700"/>
          </a:xfrm>
        </p:spPr>
        <p:txBody>
          <a:bodyPr>
            <a:noAutofit/>
          </a:bodyPr>
          <a:lstStyle/>
          <a:p>
            <a:pPr algn="ctr"/>
            <a:r>
              <a:rPr lang="en-US" sz="4000" b="1" dirty="0"/>
              <a:t>1. Introduction</a:t>
            </a:r>
            <a:endParaRPr lang="en-ZA" sz="4000" b="1" dirty="0"/>
          </a:p>
        </p:txBody>
      </p:sp>
      <p:sp>
        <p:nvSpPr>
          <p:cNvPr id="3" name="Text Placeholder 2">
            <a:extLst>
              <a:ext uri="{FF2B5EF4-FFF2-40B4-BE49-F238E27FC236}">
                <a16:creationId xmlns:a16="http://schemas.microsoft.com/office/drawing/2014/main" id="{781A98C9-44D6-27D1-4B45-12552E61FB5B}"/>
              </a:ext>
            </a:extLst>
          </p:cNvPr>
          <p:cNvSpPr>
            <a:spLocks noGrp="1"/>
          </p:cNvSpPr>
          <p:nvPr>
            <p:ph type="body" idx="1"/>
          </p:nvPr>
        </p:nvSpPr>
        <p:spPr/>
        <p:txBody>
          <a:bodyPr/>
          <a:lstStyle/>
          <a:p>
            <a:r>
              <a:rPr lang="en-US" dirty="0">
                <a:solidFill>
                  <a:schemeClr val="tx1"/>
                </a:solidFill>
              </a:rPr>
              <a:t>Teacher training and inclusive education in South Africa</a:t>
            </a:r>
          </a:p>
          <a:p>
            <a:endParaRPr lang="en-US" dirty="0">
              <a:solidFill>
                <a:schemeClr val="tx1"/>
              </a:solidFill>
            </a:endParaRPr>
          </a:p>
          <a:p>
            <a:r>
              <a:rPr lang="en-US" dirty="0">
                <a:solidFill>
                  <a:schemeClr val="tx1"/>
                </a:solidFill>
              </a:rPr>
              <a:t>Additional learning opportunities and strategies available outside of the formal teacher education programs</a:t>
            </a:r>
          </a:p>
          <a:p>
            <a:endParaRPr lang="en-US" dirty="0">
              <a:solidFill>
                <a:schemeClr val="tx1"/>
              </a:solidFill>
            </a:endParaRPr>
          </a:p>
          <a:p>
            <a:r>
              <a:rPr lang="en-US" dirty="0">
                <a:solidFill>
                  <a:schemeClr val="tx1"/>
                </a:solidFill>
              </a:rPr>
              <a:t>Massive Open Online Courses (MOOCs).</a:t>
            </a:r>
          </a:p>
          <a:p>
            <a:endParaRPr lang="en-US" dirty="0">
              <a:solidFill>
                <a:schemeClr val="tx1"/>
              </a:solidFill>
            </a:endParaRPr>
          </a:p>
          <a:p>
            <a:r>
              <a:rPr lang="en-US" dirty="0">
                <a:solidFill>
                  <a:schemeClr val="tx1"/>
                </a:solidFill>
              </a:rPr>
              <a:t>Teacher empowerment and the establishment of collaborative intent</a:t>
            </a:r>
          </a:p>
          <a:p>
            <a:endParaRPr lang="en-ZA" dirty="0"/>
          </a:p>
        </p:txBody>
      </p:sp>
    </p:spTree>
    <p:extLst>
      <p:ext uri="{BB962C8B-B14F-4D97-AF65-F5344CB8AC3E}">
        <p14:creationId xmlns:p14="http://schemas.microsoft.com/office/powerpoint/2010/main" val="2904482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96610-C907-7118-8A35-34D568088253}"/>
              </a:ext>
            </a:extLst>
          </p:cNvPr>
          <p:cNvSpPr>
            <a:spLocks noGrp="1"/>
          </p:cNvSpPr>
          <p:nvPr>
            <p:ph type="title"/>
          </p:nvPr>
        </p:nvSpPr>
        <p:spPr>
          <a:xfrm>
            <a:off x="311700" y="288275"/>
            <a:ext cx="8520600" cy="572700"/>
          </a:xfrm>
        </p:spPr>
        <p:txBody>
          <a:bodyPr>
            <a:noAutofit/>
          </a:bodyPr>
          <a:lstStyle/>
          <a:p>
            <a:pPr algn="ctr"/>
            <a:r>
              <a:rPr lang="en-US" sz="4000" b="1" dirty="0"/>
              <a:t> 2. Background</a:t>
            </a:r>
            <a:endParaRPr lang="en-ZA" sz="4000" b="1" dirty="0"/>
          </a:p>
        </p:txBody>
      </p:sp>
      <p:sp>
        <p:nvSpPr>
          <p:cNvPr id="3" name="Text Placeholder 2">
            <a:extLst>
              <a:ext uri="{FF2B5EF4-FFF2-40B4-BE49-F238E27FC236}">
                <a16:creationId xmlns:a16="http://schemas.microsoft.com/office/drawing/2014/main" id="{8AA46A8B-FF79-E97D-CE7A-656ED958E4B1}"/>
              </a:ext>
            </a:extLst>
          </p:cNvPr>
          <p:cNvSpPr>
            <a:spLocks noGrp="1"/>
          </p:cNvSpPr>
          <p:nvPr>
            <p:ph type="body" idx="1"/>
          </p:nvPr>
        </p:nvSpPr>
        <p:spPr/>
        <p:txBody>
          <a:bodyPr>
            <a:normAutofit fontScale="92500" lnSpcReduction="20000"/>
          </a:bodyPr>
          <a:lstStyle/>
          <a:p>
            <a:r>
              <a:rPr lang="en-US" dirty="0">
                <a:solidFill>
                  <a:schemeClr val="tx1"/>
                </a:solidFill>
              </a:rPr>
              <a:t>Children with disabilities experience exclusion and lack of participation in education in South Africa. </a:t>
            </a:r>
          </a:p>
          <a:p>
            <a:endParaRPr lang="en-US" dirty="0">
              <a:solidFill>
                <a:schemeClr val="tx1"/>
              </a:solidFill>
            </a:endParaRPr>
          </a:p>
          <a:p>
            <a:r>
              <a:rPr lang="en-US" dirty="0">
                <a:solidFill>
                  <a:schemeClr val="tx1"/>
                </a:solidFill>
              </a:rPr>
              <a:t>A massive gap in teacher education that hinders teachers from providing quality education in South Africa (Moodley, 2017; Stofile, 2008; Engelbrecht, 2006). </a:t>
            </a:r>
          </a:p>
          <a:p>
            <a:endParaRPr lang="en-US" dirty="0">
              <a:solidFill>
                <a:schemeClr val="tx1"/>
              </a:solidFill>
            </a:endParaRPr>
          </a:p>
          <a:p>
            <a:r>
              <a:rPr lang="en-US" dirty="0">
                <a:solidFill>
                  <a:schemeClr val="tx1"/>
                </a:solidFill>
              </a:rPr>
              <a:t>Lack of specialized training and teacher education programs focusing on disability and education</a:t>
            </a:r>
          </a:p>
          <a:p>
            <a:endParaRPr lang="en-US" dirty="0">
              <a:solidFill>
                <a:schemeClr val="tx1"/>
              </a:solidFill>
            </a:endParaRPr>
          </a:p>
          <a:p>
            <a:r>
              <a:rPr lang="en-US" dirty="0">
                <a:solidFill>
                  <a:schemeClr val="tx1"/>
                </a:solidFill>
              </a:rPr>
              <a:t>A need for additional opportunities for teachers to learn about inclusive education</a:t>
            </a:r>
          </a:p>
          <a:p>
            <a:endParaRPr lang="en-US" dirty="0">
              <a:solidFill>
                <a:schemeClr val="tx1"/>
              </a:solidFill>
            </a:endParaRPr>
          </a:p>
          <a:p>
            <a:r>
              <a:rPr lang="en-US" dirty="0">
                <a:solidFill>
                  <a:schemeClr val="tx1"/>
                </a:solidFill>
              </a:rPr>
              <a:t>Online learning through massive open online courses (MOOCs) was viewed as one way of addressing these issues </a:t>
            </a:r>
          </a:p>
          <a:p>
            <a:endParaRPr lang="en-ZA" dirty="0"/>
          </a:p>
        </p:txBody>
      </p:sp>
    </p:spTree>
    <p:extLst>
      <p:ext uri="{BB962C8B-B14F-4D97-AF65-F5344CB8AC3E}">
        <p14:creationId xmlns:p14="http://schemas.microsoft.com/office/powerpoint/2010/main" val="3101503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C69FB-4AB6-6D75-3150-AAD0E0C261B7}"/>
              </a:ext>
            </a:extLst>
          </p:cNvPr>
          <p:cNvSpPr>
            <a:spLocks noGrp="1"/>
          </p:cNvSpPr>
          <p:nvPr>
            <p:ph type="title"/>
          </p:nvPr>
        </p:nvSpPr>
        <p:spPr>
          <a:xfrm>
            <a:off x="311700" y="198468"/>
            <a:ext cx="8520600" cy="572700"/>
          </a:xfrm>
        </p:spPr>
        <p:txBody>
          <a:bodyPr>
            <a:noAutofit/>
          </a:bodyPr>
          <a:lstStyle/>
          <a:p>
            <a:pPr algn="ctr"/>
            <a:r>
              <a:rPr lang="en-US" sz="4000" b="1" dirty="0"/>
              <a:t>3. Problem Statement </a:t>
            </a:r>
            <a:endParaRPr lang="en-ZA" sz="4000" b="1" dirty="0"/>
          </a:p>
        </p:txBody>
      </p:sp>
      <p:sp>
        <p:nvSpPr>
          <p:cNvPr id="3" name="Text Placeholder 2">
            <a:extLst>
              <a:ext uri="{FF2B5EF4-FFF2-40B4-BE49-F238E27FC236}">
                <a16:creationId xmlns:a16="http://schemas.microsoft.com/office/drawing/2014/main" id="{D574CC89-F4CE-EFDA-CAE0-C462337515EF}"/>
              </a:ext>
            </a:extLst>
          </p:cNvPr>
          <p:cNvSpPr>
            <a:spLocks noGrp="1"/>
          </p:cNvSpPr>
          <p:nvPr>
            <p:ph type="body" idx="1"/>
          </p:nvPr>
        </p:nvSpPr>
        <p:spPr>
          <a:xfrm>
            <a:off x="311700" y="955221"/>
            <a:ext cx="8520600" cy="3613654"/>
          </a:xfrm>
        </p:spPr>
        <p:txBody>
          <a:bodyPr>
            <a:normAutofit/>
          </a:bodyPr>
          <a:lstStyle/>
          <a:p>
            <a:r>
              <a:rPr lang="en-US" dirty="0">
                <a:solidFill>
                  <a:schemeClr val="tx1"/>
                </a:solidFill>
              </a:rPr>
              <a:t>Inclusive education fails to empower teachers to provide inclusive teaching for all learners including those with disabilities (Subban &amp; Mahlo, 2017). </a:t>
            </a:r>
          </a:p>
          <a:p>
            <a:endParaRPr lang="en-US" dirty="0">
              <a:solidFill>
                <a:schemeClr val="tx1"/>
              </a:solidFill>
            </a:endParaRPr>
          </a:p>
          <a:p>
            <a:r>
              <a:rPr lang="en-US" dirty="0">
                <a:solidFill>
                  <a:schemeClr val="tx1"/>
                </a:solidFill>
              </a:rPr>
              <a:t>The lack of institutional capacity in the form of suitably trained teachers. </a:t>
            </a:r>
          </a:p>
          <a:p>
            <a:endParaRPr lang="en-US" dirty="0">
              <a:solidFill>
                <a:schemeClr val="tx1"/>
              </a:solidFill>
            </a:endParaRPr>
          </a:p>
          <a:p>
            <a:r>
              <a:rPr lang="en-US" dirty="0">
                <a:solidFill>
                  <a:schemeClr val="tx1"/>
                </a:solidFill>
              </a:rPr>
              <a:t>There is a lack of collaboration tailored towards teacher empowerment between teachers, school principals, parents and the community at large. </a:t>
            </a:r>
          </a:p>
          <a:p>
            <a:endParaRPr lang="en-US" dirty="0">
              <a:solidFill>
                <a:schemeClr val="tx1"/>
              </a:solidFill>
            </a:endParaRPr>
          </a:p>
          <a:p>
            <a:r>
              <a:rPr lang="en-US" dirty="0">
                <a:solidFill>
                  <a:schemeClr val="tx1"/>
                </a:solidFill>
              </a:rPr>
              <a:t>There seems to be a lack of skills and knowledge in the use of MOOCs in on-line teaching. </a:t>
            </a:r>
          </a:p>
          <a:p>
            <a:endParaRPr lang="en-ZA" dirty="0"/>
          </a:p>
        </p:txBody>
      </p:sp>
    </p:spTree>
    <p:extLst>
      <p:ext uri="{BB962C8B-B14F-4D97-AF65-F5344CB8AC3E}">
        <p14:creationId xmlns:p14="http://schemas.microsoft.com/office/powerpoint/2010/main" val="450755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8BD33-79D4-2E4B-03AE-A24E8F0E3AFC}"/>
              </a:ext>
            </a:extLst>
          </p:cNvPr>
          <p:cNvSpPr>
            <a:spLocks noGrp="1"/>
          </p:cNvSpPr>
          <p:nvPr>
            <p:ph type="title"/>
          </p:nvPr>
        </p:nvSpPr>
        <p:spPr>
          <a:xfrm>
            <a:off x="311700" y="200096"/>
            <a:ext cx="8520600" cy="572700"/>
          </a:xfrm>
        </p:spPr>
        <p:txBody>
          <a:bodyPr>
            <a:noAutofit/>
          </a:bodyPr>
          <a:lstStyle/>
          <a:p>
            <a:pPr algn="ctr"/>
            <a:r>
              <a:rPr lang="en-US" sz="4000" b="1" dirty="0"/>
              <a:t>4. Purpose </a:t>
            </a:r>
            <a:br>
              <a:rPr lang="en-US" sz="4000" b="1" dirty="0"/>
            </a:br>
            <a:endParaRPr lang="en-ZA" sz="4000" b="1" dirty="0"/>
          </a:p>
        </p:txBody>
      </p:sp>
      <p:sp>
        <p:nvSpPr>
          <p:cNvPr id="3" name="Text Placeholder 2">
            <a:extLst>
              <a:ext uri="{FF2B5EF4-FFF2-40B4-BE49-F238E27FC236}">
                <a16:creationId xmlns:a16="http://schemas.microsoft.com/office/drawing/2014/main" id="{EB3980CF-A583-5890-6A6E-FAFDA1137189}"/>
              </a:ext>
            </a:extLst>
          </p:cNvPr>
          <p:cNvSpPr>
            <a:spLocks noGrp="1"/>
          </p:cNvSpPr>
          <p:nvPr>
            <p:ph type="body" idx="1"/>
          </p:nvPr>
        </p:nvSpPr>
        <p:spPr/>
        <p:txBody>
          <a:bodyPr/>
          <a:lstStyle/>
          <a:p>
            <a:r>
              <a:rPr lang="en-US" dirty="0">
                <a:solidFill>
                  <a:schemeClr val="tx1"/>
                </a:solidFill>
              </a:rPr>
              <a:t>To explore how South African teachers are empowered through establishing collaboration within communities of practice in online spaces. </a:t>
            </a:r>
          </a:p>
          <a:p>
            <a:endParaRPr lang="en-US" dirty="0">
              <a:solidFill>
                <a:schemeClr val="tx1"/>
              </a:solidFill>
            </a:endParaRPr>
          </a:p>
          <a:p>
            <a:r>
              <a:rPr lang="en-US" dirty="0">
                <a:solidFill>
                  <a:schemeClr val="tx1"/>
                </a:solidFill>
              </a:rPr>
              <a:t>To support the need of considering additional opportunities for teachers to learn about inclusive education outside of formal teacher education programs. </a:t>
            </a:r>
          </a:p>
          <a:p>
            <a:endParaRPr lang="en-US" dirty="0">
              <a:solidFill>
                <a:schemeClr val="tx1"/>
              </a:solidFill>
            </a:endParaRPr>
          </a:p>
          <a:p>
            <a:r>
              <a:rPr lang="en-US" dirty="0">
                <a:solidFill>
                  <a:schemeClr val="tx1"/>
                </a:solidFill>
              </a:rPr>
              <a:t>To gain understanding of South African teacher’s experiences towards providing quality education for all children including those with disabilities.</a:t>
            </a:r>
            <a:endParaRPr lang="en-ZA" dirty="0">
              <a:solidFill>
                <a:schemeClr val="tx1"/>
              </a:solidFill>
            </a:endParaRPr>
          </a:p>
        </p:txBody>
      </p:sp>
    </p:spTree>
    <p:extLst>
      <p:ext uri="{BB962C8B-B14F-4D97-AF65-F5344CB8AC3E}">
        <p14:creationId xmlns:p14="http://schemas.microsoft.com/office/powerpoint/2010/main" val="1574049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9B17-4139-A8D1-687A-646F0612A7D4}"/>
              </a:ext>
            </a:extLst>
          </p:cNvPr>
          <p:cNvSpPr>
            <a:spLocks noGrp="1"/>
          </p:cNvSpPr>
          <p:nvPr>
            <p:ph type="title"/>
          </p:nvPr>
        </p:nvSpPr>
        <p:spPr>
          <a:xfrm>
            <a:off x="311700" y="-39496"/>
            <a:ext cx="8520600" cy="572700"/>
          </a:xfrm>
        </p:spPr>
        <p:txBody>
          <a:bodyPr>
            <a:normAutofit fontScale="90000"/>
          </a:bodyPr>
          <a:lstStyle/>
          <a:p>
            <a:pPr algn="ctr"/>
            <a:r>
              <a:rPr lang="en-ZA" sz="4400" b="1" dirty="0"/>
              <a:t>5. Research Questions </a:t>
            </a:r>
            <a:br>
              <a:rPr lang="en-ZA" dirty="0"/>
            </a:br>
            <a:endParaRPr lang="en-ZA" dirty="0"/>
          </a:p>
        </p:txBody>
      </p:sp>
      <p:sp>
        <p:nvSpPr>
          <p:cNvPr id="3" name="Text Placeholder 2">
            <a:extLst>
              <a:ext uri="{FF2B5EF4-FFF2-40B4-BE49-F238E27FC236}">
                <a16:creationId xmlns:a16="http://schemas.microsoft.com/office/drawing/2014/main" id="{63FB82CA-13AA-E37F-57FC-1442044812CE}"/>
              </a:ext>
            </a:extLst>
          </p:cNvPr>
          <p:cNvSpPr>
            <a:spLocks noGrp="1"/>
          </p:cNvSpPr>
          <p:nvPr>
            <p:ph type="body" idx="1"/>
          </p:nvPr>
        </p:nvSpPr>
        <p:spPr>
          <a:xfrm>
            <a:off x="311700" y="938893"/>
            <a:ext cx="8520600" cy="3629982"/>
          </a:xfrm>
        </p:spPr>
        <p:txBody>
          <a:bodyPr/>
          <a:lstStyle/>
          <a:p>
            <a:pPr marL="114300" indent="0">
              <a:buNone/>
            </a:pPr>
            <a:r>
              <a:rPr lang="en-US" dirty="0"/>
              <a:t>                                     </a:t>
            </a:r>
            <a:endParaRPr lang="en-ZA" dirty="0"/>
          </a:p>
        </p:txBody>
      </p:sp>
      <p:sp>
        <p:nvSpPr>
          <p:cNvPr id="4" name="Rectangle: Rounded Corners 3">
            <a:extLst>
              <a:ext uri="{FF2B5EF4-FFF2-40B4-BE49-F238E27FC236}">
                <a16:creationId xmlns:a16="http://schemas.microsoft.com/office/drawing/2014/main" id="{D6738844-1202-9116-4716-2714FC1C7E75}"/>
              </a:ext>
            </a:extLst>
          </p:cNvPr>
          <p:cNvSpPr/>
          <p:nvPr/>
        </p:nvSpPr>
        <p:spPr>
          <a:xfrm>
            <a:off x="653142" y="718457"/>
            <a:ext cx="2473778" cy="9633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b="1" dirty="0"/>
              <a:t>Primary Research Question</a:t>
            </a:r>
          </a:p>
        </p:txBody>
      </p:sp>
      <p:sp>
        <p:nvSpPr>
          <p:cNvPr id="5" name="Oval 4">
            <a:extLst>
              <a:ext uri="{FF2B5EF4-FFF2-40B4-BE49-F238E27FC236}">
                <a16:creationId xmlns:a16="http://schemas.microsoft.com/office/drawing/2014/main" id="{4A7CB27E-74F5-3D70-850A-0B8CC4FD7E57}"/>
              </a:ext>
            </a:extLst>
          </p:cNvPr>
          <p:cNvSpPr/>
          <p:nvPr/>
        </p:nvSpPr>
        <p:spPr>
          <a:xfrm>
            <a:off x="3575956" y="715944"/>
            <a:ext cx="2122714" cy="1045029"/>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ZA" b="1" dirty="0"/>
              <a:t>Secondary Research questions</a:t>
            </a:r>
          </a:p>
        </p:txBody>
      </p:sp>
      <p:sp>
        <p:nvSpPr>
          <p:cNvPr id="6" name="Rectangle: Rounded Corners 5">
            <a:extLst>
              <a:ext uri="{FF2B5EF4-FFF2-40B4-BE49-F238E27FC236}">
                <a16:creationId xmlns:a16="http://schemas.microsoft.com/office/drawing/2014/main" id="{A9D6ADDF-9FD9-4765-FBB5-1EB0AF892C97}"/>
              </a:ext>
            </a:extLst>
          </p:cNvPr>
          <p:cNvSpPr/>
          <p:nvPr/>
        </p:nvSpPr>
        <p:spPr>
          <a:xfrm>
            <a:off x="6147706" y="665397"/>
            <a:ext cx="2473778" cy="9633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b="1" dirty="0"/>
              <a:t>Objectives of the study</a:t>
            </a:r>
          </a:p>
        </p:txBody>
      </p:sp>
      <p:sp>
        <p:nvSpPr>
          <p:cNvPr id="7" name="Arrow: Pentagon 6">
            <a:extLst>
              <a:ext uri="{FF2B5EF4-FFF2-40B4-BE49-F238E27FC236}">
                <a16:creationId xmlns:a16="http://schemas.microsoft.com/office/drawing/2014/main" id="{59688956-3360-515C-C0CF-ACB4160C1DFC}"/>
              </a:ext>
            </a:extLst>
          </p:cNvPr>
          <p:cNvSpPr/>
          <p:nvPr/>
        </p:nvSpPr>
        <p:spPr>
          <a:xfrm>
            <a:off x="694693" y="1884387"/>
            <a:ext cx="2710543" cy="1428750"/>
          </a:xfrm>
          <a:prstGeom prst="homePlat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a:solidFill>
                  <a:schemeClr val="tx1"/>
                </a:solidFill>
              </a:rPr>
              <a:t>How can South African teachers be empowered through establishing collaboration within communities of practice in online spaces? </a:t>
            </a:r>
          </a:p>
        </p:txBody>
      </p:sp>
      <p:sp>
        <p:nvSpPr>
          <p:cNvPr id="8" name="Arrow: Pentagon 7">
            <a:extLst>
              <a:ext uri="{FF2B5EF4-FFF2-40B4-BE49-F238E27FC236}">
                <a16:creationId xmlns:a16="http://schemas.microsoft.com/office/drawing/2014/main" id="{00667AB6-27C0-E6AF-2F67-125E62FFB562}"/>
              </a:ext>
            </a:extLst>
          </p:cNvPr>
          <p:cNvSpPr/>
          <p:nvPr/>
        </p:nvSpPr>
        <p:spPr>
          <a:xfrm>
            <a:off x="3575956" y="1853894"/>
            <a:ext cx="2710543" cy="963386"/>
          </a:xfrm>
          <a:prstGeom prst="homePlat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100" b="1" dirty="0">
                <a:solidFill>
                  <a:schemeClr val="tx1"/>
                </a:solidFill>
              </a:rPr>
              <a:t>What systems do the schools have in place to support teacher empowerment and collaboration within communities of practice in online space? </a:t>
            </a:r>
          </a:p>
        </p:txBody>
      </p:sp>
      <p:sp>
        <p:nvSpPr>
          <p:cNvPr id="9" name="Arrow: Pentagon 8">
            <a:extLst>
              <a:ext uri="{FF2B5EF4-FFF2-40B4-BE49-F238E27FC236}">
                <a16:creationId xmlns:a16="http://schemas.microsoft.com/office/drawing/2014/main" id="{15DC019A-7E88-0032-4A34-7A4FB3CE8113}"/>
              </a:ext>
            </a:extLst>
          </p:cNvPr>
          <p:cNvSpPr/>
          <p:nvPr/>
        </p:nvSpPr>
        <p:spPr>
          <a:xfrm>
            <a:off x="3575955" y="2831444"/>
            <a:ext cx="2710543" cy="963386"/>
          </a:xfrm>
          <a:prstGeom prst="homePlat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100" b="1" dirty="0">
                <a:solidFill>
                  <a:schemeClr val="tx1"/>
                </a:solidFill>
              </a:rPr>
              <a:t>What is the role of establishing collaboration within communities of practice in online spaces</a:t>
            </a:r>
          </a:p>
        </p:txBody>
      </p:sp>
      <p:sp>
        <p:nvSpPr>
          <p:cNvPr id="10" name="Rectangle 9">
            <a:extLst>
              <a:ext uri="{FF2B5EF4-FFF2-40B4-BE49-F238E27FC236}">
                <a16:creationId xmlns:a16="http://schemas.microsoft.com/office/drawing/2014/main" id="{0D4967EC-AB93-65EA-7062-AF6D413F9411}"/>
              </a:ext>
            </a:extLst>
          </p:cNvPr>
          <p:cNvSpPr/>
          <p:nvPr/>
        </p:nvSpPr>
        <p:spPr>
          <a:xfrm>
            <a:off x="6523265" y="1675243"/>
            <a:ext cx="2245179" cy="219462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00" b="1" dirty="0">
                <a:latin typeface="Gill Sans MT" panose="020B0502020104020203" pitchFamily="34" charset="0"/>
              </a:rPr>
              <a:t>Objective 1</a:t>
            </a:r>
          </a:p>
          <a:p>
            <a:pPr algn="ctr"/>
            <a:r>
              <a:rPr lang="en-US" sz="1000" dirty="0">
                <a:latin typeface="Gill Sans MT" panose="020B0502020104020203" pitchFamily="34" charset="0"/>
              </a:rPr>
              <a:t>To investigate the experiences of South African teachers and their adoption of inclusive education practices in schools. </a:t>
            </a:r>
          </a:p>
          <a:p>
            <a:pPr algn="ctr"/>
            <a:r>
              <a:rPr lang="en-US" sz="1000" b="1" dirty="0">
                <a:latin typeface="Gill Sans MT" panose="020B0502020104020203" pitchFamily="34" charset="0"/>
              </a:rPr>
              <a:t>Objective 2</a:t>
            </a:r>
          </a:p>
          <a:p>
            <a:pPr algn="ctr"/>
            <a:r>
              <a:rPr lang="en-US" sz="1000" dirty="0">
                <a:latin typeface="Gill Sans MT" panose="020B0502020104020203" pitchFamily="34" charset="0"/>
              </a:rPr>
              <a:t>2To explore the idea of </a:t>
            </a:r>
            <a:r>
              <a:rPr lang="en-US" sz="1000" dirty="0" err="1">
                <a:latin typeface="Gill Sans MT" panose="020B0502020104020203" pitchFamily="34" charset="0"/>
              </a:rPr>
              <a:t>formalising</a:t>
            </a:r>
            <a:r>
              <a:rPr lang="en-US" sz="1000" dirty="0">
                <a:latin typeface="Gill Sans MT" panose="020B0502020104020203" pitchFamily="34" charset="0"/>
              </a:rPr>
              <a:t> MOOCs in school support systems to empower teachers towards their adoption of inclusive education practices.</a:t>
            </a:r>
          </a:p>
          <a:p>
            <a:pPr algn="ctr"/>
            <a:r>
              <a:rPr lang="en-US" sz="1000" b="1" dirty="0">
                <a:latin typeface="Gill Sans MT" panose="020B0502020104020203" pitchFamily="34" charset="0"/>
              </a:rPr>
              <a:t>Objective 3</a:t>
            </a:r>
          </a:p>
          <a:p>
            <a:pPr algn="ctr"/>
            <a:r>
              <a:rPr lang="en-US" sz="1000" dirty="0">
                <a:latin typeface="Gill Sans MT" panose="020B0502020104020203" pitchFamily="34" charset="0"/>
              </a:rPr>
              <a:t>To examine the role of collaboration within communities of practice in online spaces</a:t>
            </a:r>
            <a:r>
              <a:rPr lang="en-US" dirty="0"/>
              <a:t>.</a:t>
            </a:r>
          </a:p>
        </p:txBody>
      </p:sp>
      <p:sp>
        <p:nvSpPr>
          <p:cNvPr id="11" name="Arrow: Left-Right 10">
            <a:extLst>
              <a:ext uri="{FF2B5EF4-FFF2-40B4-BE49-F238E27FC236}">
                <a16:creationId xmlns:a16="http://schemas.microsoft.com/office/drawing/2014/main" id="{9DD5B652-FDC1-FE84-DFF3-301A44BB6F5F}"/>
              </a:ext>
            </a:extLst>
          </p:cNvPr>
          <p:cNvSpPr/>
          <p:nvPr/>
        </p:nvSpPr>
        <p:spPr>
          <a:xfrm>
            <a:off x="1061357" y="3808044"/>
            <a:ext cx="6392636" cy="1335456"/>
          </a:xfrm>
          <a:prstGeom prst="lef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b="1" dirty="0"/>
              <a:t>The aim of the study</a:t>
            </a:r>
          </a:p>
          <a:p>
            <a:pPr algn="ctr"/>
            <a:r>
              <a:rPr lang="en-US" sz="1200" dirty="0"/>
              <a:t>The aim of the study is to explore how South African teachers are empowered through establishing collaboration within communities of practice in online spaces. </a:t>
            </a:r>
          </a:p>
        </p:txBody>
      </p:sp>
    </p:spTree>
    <p:extLst>
      <p:ext uri="{BB962C8B-B14F-4D97-AF65-F5344CB8AC3E}">
        <p14:creationId xmlns:p14="http://schemas.microsoft.com/office/powerpoint/2010/main" val="1982080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C97642F-8BF0-69C0-935D-9426FBA7E3C4}"/>
              </a:ext>
            </a:extLst>
          </p:cNvPr>
          <p:cNvSpPr/>
          <p:nvPr/>
        </p:nvSpPr>
        <p:spPr>
          <a:xfrm>
            <a:off x="490250" y="213831"/>
            <a:ext cx="4081750" cy="93072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sz="3600" b="1" dirty="0"/>
              <a:t>6. Literature Review</a:t>
            </a:r>
          </a:p>
        </p:txBody>
      </p:sp>
      <p:sp>
        <p:nvSpPr>
          <p:cNvPr id="5" name="Rectangle 4">
            <a:extLst>
              <a:ext uri="{FF2B5EF4-FFF2-40B4-BE49-F238E27FC236}">
                <a16:creationId xmlns:a16="http://schemas.microsoft.com/office/drawing/2014/main" id="{11707400-FEC8-4406-3D61-1F85163146A1}"/>
              </a:ext>
            </a:extLst>
          </p:cNvPr>
          <p:cNvSpPr/>
          <p:nvPr/>
        </p:nvSpPr>
        <p:spPr>
          <a:xfrm>
            <a:off x="4661807" y="213830"/>
            <a:ext cx="3991943" cy="93072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ZA" sz="3600" b="1" dirty="0"/>
              <a:t>Theoretical Framework</a:t>
            </a:r>
          </a:p>
        </p:txBody>
      </p:sp>
      <p:sp>
        <p:nvSpPr>
          <p:cNvPr id="6" name="Rectangle: Rounded Corners 5">
            <a:extLst>
              <a:ext uri="{FF2B5EF4-FFF2-40B4-BE49-F238E27FC236}">
                <a16:creationId xmlns:a16="http://schemas.microsoft.com/office/drawing/2014/main" id="{7E32555E-C188-0EC5-1F8F-35A92BCCA16F}"/>
              </a:ext>
            </a:extLst>
          </p:cNvPr>
          <p:cNvSpPr/>
          <p:nvPr/>
        </p:nvSpPr>
        <p:spPr>
          <a:xfrm>
            <a:off x="1077686" y="1233571"/>
            <a:ext cx="25146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South African Perspective: </a:t>
            </a:r>
          </a:p>
          <a:p>
            <a:pPr algn="ctr"/>
            <a:r>
              <a:rPr lang="en-US" dirty="0"/>
              <a:t>Teachers attitudes towards inclusive education (IE)</a:t>
            </a:r>
          </a:p>
        </p:txBody>
      </p:sp>
      <p:sp>
        <p:nvSpPr>
          <p:cNvPr id="8" name="Title 7">
            <a:extLst>
              <a:ext uri="{FF2B5EF4-FFF2-40B4-BE49-F238E27FC236}">
                <a16:creationId xmlns:a16="http://schemas.microsoft.com/office/drawing/2014/main" id="{E9708EE7-4651-7183-F15A-CC677A97484D}"/>
              </a:ext>
            </a:extLst>
          </p:cNvPr>
          <p:cNvSpPr>
            <a:spLocks noGrp="1"/>
          </p:cNvSpPr>
          <p:nvPr>
            <p:ph type="title"/>
          </p:nvPr>
        </p:nvSpPr>
        <p:spPr>
          <a:xfrm>
            <a:off x="4980897" y="1603829"/>
            <a:ext cx="3836532" cy="26416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normAutofit/>
          </a:bodyPr>
          <a:lstStyle/>
          <a:p>
            <a:r>
              <a:rPr lang="en-US" sz="1200" b="1" dirty="0"/>
              <a:t>Inclusive Pedagogy (IP)</a:t>
            </a:r>
            <a:br>
              <a:rPr lang="en-US" sz="1200" dirty="0"/>
            </a:br>
            <a:r>
              <a:rPr lang="en-US" sz="1200" dirty="0"/>
              <a:t>An inclusive teaching approach involves the creation of a rich learning environment characterized by lessons and learning opportunities that are sufficiently made available to everyone including those that experience barriers to learning (Florian &amp; Linklater 2010). </a:t>
            </a:r>
            <a:br>
              <a:rPr lang="en-US" sz="1200" dirty="0"/>
            </a:br>
            <a:br>
              <a:rPr lang="en-US" sz="1200" dirty="0"/>
            </a:br>
            <a:r>
              <a:rPr lang="en-US" sz="1200" dirty="0"/>
              <a:t>IP can be used to develop inclusive strategies tailored toward promoting inclusive education practices</a:t>
            </a:r>
            <a:br>
              <a:rPr lang="en-US" sz="1200" dirty="0"/>
            </a:br>
            <a:endParaRPr lang="en-ZA" sz="1200" dirty="0"/>
          </a:p>
        </p:txBody>
      </p:sp>
      <p:sp>
        <p:nvSpPr>
          <p:cNvPr id="9" name="Rectangle: Rounded Corners 8">
            <a:extLst>
              <a:ext uri="{FF2B5EF4-FFF2-40B4-BE49-F238E27FC236}">
                <a16:creationId xmlns:a16="http://schemas.microsoft.com/office/drawing/2014/main" id="{757D10F9-55F9-9B76-F9B9-A0AD9371F8F8}"/>
              </a:ext>
            </a:extLst>
          </p:cNvPr>
          <p:cNvSpPr/>
          <p:nvPr/>
        </p:nvSpPr>
        <p:spPr>
          <a:xfrm>
            <a:off x="1077686" y="2236982"/>
            <a:ext cx="25146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Identified Challenges in Teacher Education</a:t>
            </a:r>
          </a:p>
        </p:txBody>
      </p:sp>
      <p:sp>
        <p:nvSpPr>
          <p:cNvPr id="10" name="Rectangle: Rounded Corners 9">
            <a:extLst>
              <a:ext uri="{FF2B5EF4-FFF2-40B4-BE49-F238E27FC236}">
                <a16:creationId xmlns:a16="http://schemas.microsoft.com/office/drawing/2014/main" id="{9AB661AA-4A69-7F69-F7C9-A208846407DF}"/>
              </a:ext>
            </a:extLst>
          </p:cNvPr>
          <p:cNvSpPr/>
          <p:nvPr/>
        </p:nvSpPr>
        <p:spPr>
          <a:xfrm>
            <a:off x="1077686" y="3240393"/>
            <a:ext cx="2514600" cy="914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Exploring Empowerment and Collaborative Intent of Teachers </a:t>
            </a:r>
          </a:p>
        </p:txBody>
      </p:sp>
      <p:sp>
        <p:nvSpPr>
          <p:cNvPr id="11" name="Rectangle: Rounded Corners 10">
            <a:extLst>
              <a:ext uri="{FF2B5EF4-FFF2-40B4-BE49-F238E27FC236}">
                <a16:creationId xmlns:a16="http://schemas.microsoft.com/office/drawing/2014/main" id="{B1643400-4B66-E8DA-ABB7-58B0A6535958}"/>
              </a:ext>
            </a:extLst>
          </p:cNvPr>
          <p:cNvSpPr/>
          <p:nvPr/>
        </p:nvSpPr>
        <p:spPr>
          <a:xfrm>
            <a:off x="1077686" y="4229100"/>
            <a:ext cx="25146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a:t>The MOOCs as Teacher Empowerment Strategy</a:t>
            </a:r>
            <a:endParaRPr lang="en-ZA" dirty="0"/>
          </a:p>
        </p:txBody>
      </p:sp>
    </p:spTree>
    <p:extLst>
      <p:ext uri="{BB962C8B-B14F-4D97-AF65-F5344CB8AC3E}">
        <p14:creationId xmlns:p14="http://schemas.microsoft.com/office/powerpoint/2010/main" val="798507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E0753-9A40-57EB-FFB4-CEAC248A1A80}"/>
              </a:ext>
            </a:extLst>
          </p:cNvPr>
          <p:cNvSpPr>
            <a:spLocks noGrp="1"/>
          </p:cNvSpPr>
          <p:nvPr>
            <p:ph type="title"/>
          </p:nvPr>
        </p:nvSpPr>
        <p:spPr>
          <a:xfrm>
            <a:off x="311700" y="69468"/>
            <a:ext cx="8520600" cy="572700"/>
          </a:xfrm>
        </p:spPr>
        <p:txBody>
          <a:bodyPr>
            <a:noAutofit/>
          </a:bodyPr>
          <a:lstStyle/>
          <a:p>
            <a:pPr algn="ctr"/>
            <a:r>
              <a:rPr lang="en-US" sz="4000" b="1" dirty="0"/>
              <a:t>7. Methodology </a:t>
            </a:r>
            <a:endParaRPr lang="en-ZA" sz="4000" b="1" dirty="0"/>
          </a:p>
        </p:txBody>
      </p:sp>
      <p:sp>
        <p:nvSpPr>
          <p:cNvPr id="3" name="Text Placeholder 2">
            <a:extLst>
              <a:ext uri="{FF2B5EF4-FFF2-40B4-BE49-F238E27FC236}">
                <a16:creationId xmlns:a16="http://schemas.microsoft.com/office/drawing/2014/main" id="{6861E187-5E14-02D6-F178-E152D114CD09}"/>
              </a:ext>
            </a:extLst>
          </p:cNvPr>
          <p:cNvSpPr>
            <a:spLocks noGrp="1"/>
          </p:cNvSpPr>
          <p:nvPr>
            <p:ph type="body" idx="1"/>
          </p:nvPr>
        </p:nvSpPr>
        <p:spPr>
          <a:xfrm>
            <a:off x="837510" y="777723"/>
            <a:ext cx="7362729" cy="3744282"/>
          </a:xfrm>
        </p:spPr>
        <p:txBody>
          <a:bodyPr/>
          <a:lstStyle/>
          <a:p>
            <a:pPr marL="114300" indent="0">
              <a:buNone/>
            </a:pPr>
            <a:endParaRPr lang="en-ZA" dirty="0"/>
          </a:p>
        </p:txBody>
      </p:sp>
      <p:sp>
        <p:nvSpPr>
          <p:cNvPr id="4" name="Hexagon 3">
            <a:extLst>
              <a:ext uri="{FF2B5EF4-FFF2-40B4-BE49-F238E27FC236}">
                <a16:creationId xmlns:a16="http://schemas.microsoft.com/office/drawing/2014/main" id="{7F4A0D55-B396-7E01-0643-7EFC145F5B88}"/>
              </a:ext>
            </a:extLst>
          </p:cNvPr>
          <p:cNvSpPr/>
          <p:nvPr/>
        </p:nvSpPr>
        <p:spPr>
          <a:xfrm>
            <a:off x="1975756" y="1438079"/>
            <a:ext cx="1937275" cy="1490503"/>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Data Analysis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Thematic Analysis</a:t>
            </a:r>
          </a:p>
        </p:txBody>
      </p:sp>
      <p:sp>
        <p:nvSpPr>
          <p:cNvPr id="7" name="Hexagon 6">
            <a:extLst>
              <a:ext uri="{FF2B5EF4-FFF2-40B4-BE49-F238E27FC236}">
                <a16:creationId xmlns:a16="http://schemas.microsoft.com/office/drawing/2014/main" id="{F717CE8C-B78F-F2FE-AFED-67343FFC158D}"/>
              </a:ext>
            </a:extLst>
          </p:cNvPr>
          <p:cNvSpPr/>
          <p:nvPr/>
        </p:nvSpPr>
        <p:spPr>
          <a:xfrm>
            <a:off x="1975755" y="2951322"/>
            <a:ext cx="1937275" cy="1516859"/>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Data Collection Techniques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Multiple data sources = Triangulation</a:t>
            </a:r>
          </a:p>
        </p:txBody>
      </p:sp>
      <p:sp>
        <p:nvSpPr>
          <p:cNvPr id="9" name="Hexagon 8">
            <a:extLst>
              <a:ext uri="{FF2B5EF4-FFF2-40B4-BE49-F238E27FC236}">
                <a16:creationId xmlns:a16="http://schemas.microsoft.com/office/drawing/2014/main" id="{59BB7F83-693E-8281-F179-9A49027E3E35}"/>
              </a:ext>
            </a:extLst>
          </p:cNvPr>
          <p:cNvSpPr/>
          <p:nvPr/>
        </p:nvSpPr>
        <p:spPr>
          <a:xfrm>
            <a:off x="3581808" y="2169825"/>
            <a:ext cx="1937275" cy="1528596"/>
          </a:xfrm>
          <a:prstGeom prst="hexagon">
            <a:avLst/>
          </a:prstGeom>
        </p:spPr>
        <p:style>
          <a:lnRef idx="3">
            <a:schemeClr val="lt1"/>
          </a:lnRef>
          <a:fillRef idx="1">
            <a:schemeClr val="accent3"/>
          </a:fillRef>
          <a:effectRef idx="1">
            <a:schemeClr val="accent3"/>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Methodology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Qualitative Research</a:t>
            </a:r>
          </a:p>
        </p:txBody>
      </p:sp>
      <p:sp>
        <p:nvSpPr>
          <p:cNvPr id="10" name="Hexagon 9">
            <a:extLst>
              <a:ext uri="{FF2B5EF4-FFF2-40B4-BE49-F238E27FC236}">
                <a16:creationId xmlns:a16="http://schemas.microsoft.com/office/drawing/2014/main" id="{5A3E0EB5-E3BE-5EFC-488A-F3A2164D3E12}"/>
              </a:ext>
            </a:extLst>
          </p:cNvPr>
          <p:cNvSpPr/>
          <p:nvPr/>
        </p:nvSpPr>
        <p:spPr>
          <a:xfrm>
            <a:off x="3581808" y="3714749"/>
            <a:ext cx="1937275" cy="1387432"/>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Sampling Methods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Purposive</a:t>
            </a: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 </a:t>
            </a:r>
          </a:p>
        </p:txBody>
      </p:sp>
      <p:sp>
        <p:nvSpPr>
          <p:cNvPr id="11" name="Hexagon 10">
            <a:extLst>
              <a:ext uri="{FF2B5EF4-FFF2-40B4-BE49-F238E27FC236}">
                <a16:creationId xmlns:a16="http://schemas.microsoft.com/office/drawing/2014/main" id="{FE3D96DA-8F6D-7EDE-34B5-3B93BBBEBBEE}"/>
              </a:ext>
            </a:extLst>
          </p:cNvPr>
          <p:cNvSpPr/>
          <p:nvPr/>
        </p:nvSpPr>
        <p:spPr>
          <a:xfrm>
            <a:off x="5187860" y="2919109"/>
            <a:ext cx="1937275" cy="1566510"/>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800" b="1" i="0" u="none" strike="noStrike" kern="1200" cap="none" spc="0" normalizeH="0" baseline="0" noProof="0" dirty="0">
                <a:ln>
                  <a:noFill/>
                </a:ln>
                <a:solidFill>
                  <a:srgbClr val="000000"/>
                </a:solidFill>
                <a:effectLst/>
                <a:uLnTx/>
                <a:uFillTx/>
                <a:latin typeface="Gill Sans MT" panose="020B0502020104020203"/>
                <a:ea typeface="+mn-ea"/>
                <a:cs typeface="+mn-cs"/>
              </a:rPr>
              <a:t>Sample</a:t>
            </a:r>
            <a:endParaRPr kumimoji="0" lang="en-US" sz="800" b="1" i="0" u="none" strike="noStrike" kern="1200" cap="none" spc="0" normalizeH="0" baseline="0" noProof="0" dirty="0">
              <a:ln>
                <a:noFill/>
              </a:ln>
              <a:solidFill>
                <a:srgbClr val="000000"/>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•Qualified South African educators and teachers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•Teachers that participated in online learning platforms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•Current and past participants from the EFA: DDI MOOC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 b="1" i="0" u="none" strike="noStrike" kern="1200" cap="none" spc="0" normalizeH="0" baseline="0" noProof="0" dirty="0">
                <a:ln>
                  <a:noFill/>
                </a:ln>
                <a:solidFill>
                  <a:srgbClr val="FF0000"/>
                </a:solidFill>
                <a:effectLst/>
                <a:uLnTx/>
                <a:uFillTx/>
                <a:latin typeface="Gill Sans MT" panose="020B0502020104020203"/>
                <a:ea typeface="+mn-ea"/>
                <a:cs typeface="+mn-cs"/>
              </a:rPr>
              <a:t>•Teachers of children with disabilities</a:t>
            </a:r>
          </a:p>
        </p:txBody>
      </p:sp>
      <p:sp>
        <p:nvSpPr>
          <p:cNvPr id="12" name="Hexagon 11">
            <a:extLst>
              <a:ext uri="{FF2B5EF4-FFF2-40B4-BE49-F238E27FC236}">
                <a16:creationId xmlns:a16="http://schemas.microsoft.com/office/drawing/2014/main" id="{9A2E7A66-76FA-0396-2604-AF891801FC94}"/>
              </a:ext>
            </a:extLst>
          </p:cNvPr>
          <p:cNvSpPr/>
          <p:nvPr/>
        </p:nvSpPr>
        <p:spPr>
          <a:xfrm>
            <a:off x="5169576" y="1438080"/>
            <a:ext cx="1911018" cy="1450636"/>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Research Design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Case Study </a:t>
            </a:r>
          </a:p>
        </p:txBody>
      </p:sp>
      <p:sp>
        <p:nvSpPr>
          <p:cNvPr id="13" name="Hexagon 12">
            <a:extLst>
              <a:ext uri="{FF2B5EF4-FFF2-40B4-BE49-F238E27FC236}">
                <a16:creationId xmlns:a16="http://schemas.microsoft.com/office/drawing/2014/main" id="{1E702EFF-628D-56DF-D71B-655C55E8047C}"/>
              </a:ext>
            </a:extLst>
          </p:cNvPr>
          <p:cNvSpPr/>
          <p:nvPr/>
        </p:nvSpPr>
        <p:spPr>
          <a:xfrm>
            <a:off x="3581808" y="729073"/>
            <a:ext cx="1937275" cy="1418014"/>
          </a:xfrm>
          <a:prstGeom prst="hexagon">
            <a:avLst/>
          </a:prstGeom>
        </p:spPr>
        <p:style>
          <a:lnRef idx="1">
            <a:schemeClr val="accent2"/>
          </a:lnRef>
          <a:fillRef idx="2">
            <a:schemeClr val="accent2"/>
          </a:fillRef>
          <a:effectRef idx="1">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000000"/>
                </a:solidFill>
                <a:effectLst/>
                <a:uLnTx/>
                <a:uFillTx/>
                <a:latin typeface="Gill Sans MT" panose="020B0502020104020203"/>
                <a:ea typeface="+mn-ea"/>
                <a:cs typeface="+mn-cs"/>
              </a:rPr>
              <a:t>Research Paradigm</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ZA" sz="1200" b="1" i="0" u="none" strike="noStrike" kern="1200" cap="none" spc="0" normalizeH="0" baseline="0" noProof="0" dirty="0">
                <a:ln>
                  <a:noFill/>
                </a:ln>
                <a:solidFill>
                  <a:srgbClr val="FF0000"/>
                </a:solidFill>
                <a:effectLst/>
                <a:uLnTx/>
                <a:uFillTx/>
                <a:latin typeface="Gill Sans MT" panose="020B0502020104020203"/>
                <a:ea typeface="+mn-ea"/>
                <a:cs typeface="+mn-cs"/>
              </a:rPr>
              <a:t>Interpretivist</a:t>
            </a:r>
            <a:endParaRPr lang="en-ZA" sz="1200" dirty="0"/>
          </a:p>
        </p:txBody>
      </p:sp>
    </p:spTree>
    <p:extLst>
      <p:ext uri="{BB962C8B-B14F-4D97-AF65-F5344CB8AC3E}">
        <p14:creationId xmlns:p14="http://schemas.microsoft.com/office/powerpoint/2010/main" val="348969163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F89132206CB184EB9517EB5CB753D14" ma:contentTypeVersion="17" ma:contentTypeDescription="Create a new document." ma:contentTypeScope="" ma:versionID="8445f53e0995e2ce692742b66b8e47dc">
  <xsd:schema xmlns:xsd="http://www.w3.org/2001/XMLSchema" xmlns:xs="http://www.w3.org/2001/XMLSchema" xmlns:p="http://schemas.microsoft.com/office/2006/metadata/properties" xmlns:ns2="1f5e1568-24ce-4018-9068-a2cd3b78b717" xmlns:ns3="899be18f-5e39-4c80-9319-e5ae9e91c871" targetNamespace="http://schemas.microsoft.com/office/2006/metadata/properties" ma:root="true" ma:fieldsID="f57586f7ce01387f70e88b48a770b99e" ns2:_="" ns3:_="">
    <xsd:import namespace="1f5e1568-24ce-4018-9068-a2cd3b78b717"/>
    <xsd:import namespace="899be18f-5e39-4c80-9319-e5ae9e91c871"/>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_Flow_SignoffStatu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_ModernAudienceTargetUserField" minOccurs="0"/>
                <xsd:element ref="ns2:_ModernAudienceAadObjectIds" minOccurs="0"/>
                <xsd:element ref="ns3:SharedWithUsers" minOccurs="0"/>
                <xsd:element ref="ns3:SharedWithDetail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5e1568-24ce-4018-9068-a2cd3b78b7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Flow_SignoffStatus" ma:index="11" nillable="true" ma:displayName="Sign-off status" ma:internalName="Sign_x002d_off_x0020_status">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9a39a6f7-3414-405c-a41a-14b749708da1"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_ModernAudienceTargetUserField" ma:index="19" nillable="true" ma:displayName="Audience" ma:list="UserInfo" ma:SharePointGroup="0" ma:internalName="_ModernAudienceTargetUserField"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ModernAudienceAadObjectIds" ma:index="20" nillable="true" ma:displayName="AudienceIds" ma:list="{2196b7ff-8586-44c0-ac19-c0a4a2ee8eeb}" ma:internalName="_ModernAudienceAadObjectIds" ma:readOnly="true" ma:showField="_AadObjectIdForUser"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99be18f-5e39-4c80-9319-e5ae9e91c87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35b34bb-0896-4484-beba-f25a8479b508}" ma:internalName="TaxCatchAll" ma:showField="CatchAllData" ma:web="899be18f-5e39-4c80-9319-e5ae9e91c871">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f5e1568-24ce-4018-9068-a2cd3b78b717">
      <Terms xmlns="http://schemas.microsoft.com/office/infopath/2007/PartnerControls"/>
    </lcf76f155ced4ddcb4097134ff3c332f>
    <TaxCatchAll xmlns="899be18f-5e39-4c80-9319-e5ae9e91c871" xsi:nil="true"/>
    <_Flow_SignoffStatus xmlns="1f5e1568-24ce-4018-9068-a2cd3b78b717" xsi:nil="true"/>
    <_ModernAudienceTargetUserField xmlns="1f5e1568-24ce-4018-9068-a2cd3b78b717">
      <UserInfo>
        <DisplayName/>
        <AccountId xsi:nil="true"/>
        <AccountType/>
      </UserInfo>
    </_ModernAudienceTargetUserField>
  </documentManagement>
</p:properties>
</file>

<file path=customXml/itemProps1.xml><?xml version="1.0" encoding="utf-8"?>
<ds:datastoreItem xmlns:ds="http://schemas.openxmlformats.org/officeDocument/2006/customXml" ds:itemID="{1C6F90C8-5431-4912-AA70-A5F3769AE19C}"/>
</file>

<file path=customXml/itemProps2.xml><?xml version="1.0" encoding="utf-8"?>
<ds:datastoreItem xmlns:ds="http://schemas.openxmlformats.org/officeDocument/2006/customXml" ds:itemID="{A9DFD3FA-AF81-4656-92A8-F1BEF2995305}"/>
</file>

<file path=customXml/itemProps3.xml><?xml version="1.0" encoding="utf-8"?>
<ds:datastoreItem xmlns:ds="http://schemas.openxmlformats.org/officeDocument/2006/customXml" ds:itemID="{B135D787-7A20-4A89-BEA6-9EA96FEA11D9}"/>
</file>

<file path=docProps/app.xml><?xml version="1.0" encoding="utf-8"?>
<Properties xmlns="http://schemas.openxmlformats.org/officeDocument/2006/extended-properties" xmlns:vt="http://schemas.openxmlformats.org/officeDocument/2006/docPropsVTypes">
  <TotalTime>768</TotalTime>
  <Words>1343</Words>
  <Application>Microsoft Office PowerPoint</Application>
  <PresentationFormat>On-screen Show (16:9)</PresentationFormat>
  <Paragraphs>186</Paragraphs>
  <Slides>20</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Gill Sans MT</vt:lpstr>
      <vt:lpstr>Wingdings</vt:lpstr>
      <vt:lpstr>Simple Light</vt:lpstr>
      <vt:lpstr>Inclusive education teacher empowerment and collaborative intent in communities of practice in online spaces </vt:lpstr>
      <vt:lpstr>Outline </vt:lpstr>
      <vt:lpstr>1. Introduction</vt:lpstr>
      <vt:lpstr> 2. Background</vt:lpstr>
      <vt:lpstr>3. Problem Statement </vt:lpstr>
      <vt:lpstr>4. Purpose  </vt:lpstr>
      <vt:lpstr>5. Research Questions  </vt:lpstr>
      <vt:lpstr>Inclusive Pedagogy (IP) An inclusive teaching approach involves the creation of a rich learning environment characterized by lessons and learning opportunities that are sufficiently made available to everyone including those that experience barriers to learning (Florian &amp; Linklater 2010).   IP can be used to develop inclusive strategies tailored toward promoting inclusive education practices </vt:lpstr>
      <vt:lpstr>7. Methodology </vt:lpstr>
      <vt:lpstr>8. Participants</vt:lpstr>
      <vt:lpstr>9. Interviews </vt:lpstr>
      <vt:lpstr>10. Preliminary Findings </vt:lpstr>
      <vt:lpstr>Cont. Preliminary Findings </vt:lpstr>
      <vt:lpstr>Cont. Preliminary Findings </vt:lpstr>
      <vt:lpstr>PowerPoint Presentation</vt:lpstr>
      <vt:lpstr>Education for All: Disability, Diversity and Inclusion MOOC</vt:lpstr>
      <vt:lpstr>MOOCs Web Analysis</vt:lpstr>
      <vt:lpstr>11. Recommendations</vt:lpstr>
      <vt:lpstr>12. Conclusion</vt:lpstr>
      <vt:lpstr>Thank you!   Audience Questions &amp; Answers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Examining the affordances and the emerging potential of online education and training for teachers of people with intellectual and developmental disabilities Progress in accessing online education and training   Inclusive Education online conference session 15 June 2022</dc:title>
  <dc:creator>Ncediwe Mdlulwa</dc:creator>
  <cp:lastModifiedBy>Lethabo Letsoalo</cp:lastModifiedBy>
  <cp:revision>5</cp:revision>
  <dcterms:modified xsi:type="dcterms:W3CDTF">2023-08-22T08:30:52Z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0x0101008F89132206CB184EB9517EB5CB753D14</vt:lpwstr>
  </property>
</Properties>
</file>