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4"/>
  </p:notesMasterIdLst>
  <p:sldIdLst>
    <p:sldId id="256" r:id="rId2"/>
    <p:sldId id="356" r:id="rId3"/>
    <p:sldId id="361" r:id="rId4"/>
    <p:sldId id="258" r:id="rId5"/>
    <p:sldId id="352" r:id="rId6"/>
    <p:sldId id="353" r:id="rId7"/>
    <p:sldId id="360" r:id="rId8"/>
    <p:sldId id="259" r:id="rId9"/>
    <p:sldId id="357" r:id="rId10"/>
    <p:sldId id="354" r:id="rId11"/>
    <p:sldId id="355" r:id="rId12"/>
    <p:sldId id="364" r:id="rId1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1E22"/>
    <a:srgbClr val="ECB455"/>
    <a:srgbClr val="5289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49"/>
    <p:restoredTop sz="96327"/>
  </p:normalViewPr>
  <p:slideViewPr>
    <p:cSldViewPr snapToGrid="0">
      <p:cViewPr varScale="1">
        <p:scale>
          <a:sx n="73" d="100"/>
          <a:sy n="73" d="100"/>
        </p:scale>
        <p:origin x="112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3F59C-1152-4403-8A9F-1B0661ACB9E5}" type="datetimeFigureOut">
              <a:rPr lang="en-ZA" smtClean="0"/>
              <a:t>2023/09/26</a:t>
            </a:fld>
            <a:endParaRPr lang="en-ZA"/>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D6F4AB-B472-49A0-A5FD-1DF7606FDB71}" type="slidenum">
              <a:rPr lang="en-ZA" smtClean="0"/>
              <a:t>‹#›</a:t>
            </a:fld>
            <a:endParaRPr lang="en-ZA"/>
          </a:p>
        </p:txBody>
      </p:sp>
    </p:spTree>
    <p:extLst>
      <p:ext uri="{BB962C8B-B14F-4D97-AF65-F5344CB8AC3E}">
        <p14:creationId xmlns:p14="http://schemas.microsoft.com/office/powerpoint/2010/main" val="131131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2</a:t>
            </a:fld>
            <a:endParaRPr lang="en-ZA"/>
          </a:p>
        </p:txBody>
      </p:sp>
    </p:spTree>
    <p:extLst>
      <p:ext uri="{BB962C8B-B14F-4D97-AF65-F5344CB8AC3E}">
        <p14:creationId xmlns:p14="http://schemas.microsoft.com/office/powerpoint/2010/main" val="38363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D6F4AB-B472-49A0-A5FD-1DF7606FDB71}" type="slidenum">
              <a:rPr lang="en-ZA" smtClean="0"/>
              <a:t>11</a:t>
            </a:fld>
            <a:endParaRPr lang="en-ZA"/>
          </a:p>
        </p:txBody>
      </p:sp>
    </p:spTree>
    <p:extLst>
      <p:ext uri="{BB962C8B-B14F-4D97-AF65-F5344CB8AC3E}">
        <p14:creationId xmlns:p14="http://schemas.microsoft.com/office/powerpoint/2010/main" val="94997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D6F4AB-B472-49A0-A5FD-1DF7606FDB71}" type="slidenum">
              <a:rPr lang="en-ZA" smtClean="0"/>
              <a:t>12</a:t>
            </a:fld>
            <a:endParaRPr lang="en-ZA"/>
          </a:p>
        </p:txBody>
      </p:sp>
    </p:spTree>
    <p:extLst>
      <p:ext uri="{BB962C8B-B14F-4D97-AF65-F5344CB8AC3E}">
        <p14:creationId xmlns:p14="http://schemas.microsoft.com/office/powerpoint/2010/main" val="1709034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3</a:t>
            </a:fld>
            <a:endParaRPr lang="en-ZA"/>
          </a:p>
        </p:txBody>
      </p:sp>
    </p:spTree>
    <p:extLst>
      <p:ext uri="{BB962C8B-B14F-4D97-AF65-F5344CB8AC3E}">
        <p14:creationId xmlns:p14="http://schemas.microsoft.com/office/powerpoint/2010/main" val="6156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4</a:t>
            </a:fld>
            <a:endParaRPr lang="en-ZA"/>
          </a:p>
        </p:txBody>
      </p:sp>
    </p:spTree>
    <p:extLst>
      <p:ext uri="{BB962C8B-B14F-4D97-AF65-F5344CB8AC3E}">
        <p14:creationId xmlns:p14="http://schemas.microsoft.com/office/powerpoint/2010/main" val="978297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5</a:t>
            </a:fld>
            <a:endParaRPr lang="en-ZA"/>
          </a:p>
        </p:txBody>
      </p:sp>
    </p:spTree>
    <p:extLst>
      <p:ext uri="{BB962C8B-B14F-4D97-AF65-F5344CB8AC3E}">
        <p14:creationId xmlns:p14="http://schemas.microsoft.com/office/powerpoint/2010/main" val="3796805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D6F4AB-B472-49A0-A5FD-1DF7606FDB71}" type="slidenum">
              <a:rPr lang="en-ZA" smtClean="0"/>
              <a:t>6</a:t>
            </a:fld>
            <a:endParaRPr lang="en-ZA"/>
          </a:p>
        </p:txBody>
      </p:sp>
    </p:spTree>
    <p:extLst>
      <p:ext uri="{BB962C8B-B14F-4D97-AF65-F5344CB8AC3E}">
        <p14:creationId xmlns:p14="http://schemas.microsoft.com/office/powerpoint/2010/main" val="3406426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D6F4AB-B472-49A0-A5FD-1DF7606FDB71}" type="slidenum">
              <a:rPr lang="en-ZA" smtClean="0"/>
              <a:t>7</a:t>
            </a:fld>
            <a:endParaRPr lang="en-ZA"/>
          </a:p>
        </p:txBody>
      </p:sp>
    </p:spTree>
    <p:extLst>
      <p:ext uri="{BB962C8B-B14F-4D97-AF65-F5344CB8AC3E}">
        <p14:creationId xmlns:p14="http://schemas.microsoft.com/office/powerpoint/2010/main" val="2271322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8</a:t>
            </a:fld>
            <a:endParaRPr lang="en-ZA"/>
          </a:p>
        </p:txBody>
      </p:sp>
    </p:spTree>
    <p:extLst>
      <p:ext uri="{BB962C8B-B14F-4D97-AF65-F5344CB8AC3E}">
        <p14:creationId xmlns:p14="http://schemas.microsoft.com/office/powerpoint/2010/main" val="2772095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9</a:t>
            </a:fld>
            <a:endParaRPr lang="en-ZA"/>
          </a:p>
        </p:txBody>
      </p:sp>
    </p:spTree>
    <p:extLst>
      <p:ext uri="{BB962C8B-B14F-4D97-AF65-F5344CB8AC3E}">
        <p14:creationId xmlns:p14="http://schemas.microsoft.com/office/powerpoint/2010/main" val="3780198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1D6F4AB-B472-49A0-A5FD-1DF7606FDB71}" type="slidenum">
              <a:rPr lang="en-ZA" smtClean="0"/>
              <a:t>10</a:t>
            </a:fld>
            <a:endParaRPr lang="en-ZA"/>
          </a:p>
        </p:txBody>
      </p:sp>
    </p:spTree>
    <p:extLst>
      <p:ext uri="{BB962C8B-B14F-4D97-AF65-F5344CB8AC3E}">
        <p14:creationId xmlns:p14="http://schemas.microsoft.com/office/powerpoint/2010/main" val="3891202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D68EBFC-C10A-F84B-82F2-397AAFC238E2}"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191496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D68EBFC-C10A-F84B-82F2-397AAFC238E2}"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296403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D68EBFC-C10A-F84B-82F2-397AAFC238E2}"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2979496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D68EBFC-C10A-F84B-82F2-397AAFC238E2}"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F84EF-AC14-8348-B52B-54AC1F371832}" type="slidenum">
              <a:rPr lang="en-US" smtClean="0"/>
              <a:t>‹#›</a:t>
            </a:fld>
            <a:endParaRPr lang="en-US"/>
          </a:p>
        </p:txBody>
      </p:sp>
      <p:pic>
        <p:nvPicPr>
          <p:cNvPr id="7" name="Picture 6" descr="Text&#10;&#10;Description automatically generated with medium confidence">
            <a:extLst>
              <a:ext uri="{FF2B5EF4-FFF2-40B4-BE49-F238E27FC236}">
                <a16:creationId xmlns:a16="http://schemas.microsoft.com/office/drawing/2014/main" id="{9717403D-CBC6-0A08-94CB-AE34CDF58758}"/>
              </a:ext>
            </a:extLst>
          </p:cNvPr>
          <p:cNvPicPr>
            <a:picLocks noChangeAspect="1"/>
          </p:cNvPicPr>
          <p:nvPr userDrawn="1"/>
        </p:nvPicPr>
        <p:blipFill>
          <a:blip r:embed="rId2"/>
          <a:stretch>
            <a:fillRect/>
          </a:stretch>
        </p:blipFill>
        <p:spPr>
          <a:xfrm>
            <a:off x="227729" y="6219846"/>
            <a:ext cx="1834180" cy="546054"/>
          </a:xfrm>
          <a:prstGeom prst="rect">
            <a:avLst/>
          </a:prstGeom>
        </p:spPr>
      </p:pic>
      <p:pic>
        <p:nvPicPr>
          <p:cNvPr id="8" name="Picture 7" descr="Text&#10;&#10;Description automatically generated">
            <a:extLst>
              <a:ext uri="{FF2B5EF4-FFF2-40B4-BE49-F238E27FC236}">
                <a16:creationId xmlns:a16="http://schemas.microsoft.com/office/drawing/2014/main" id="{FE911F0D-AF6E-0790-A966-A2FB3F389FEC}"/>
              </a:ext>
            </a:extLst>
          </p:cNvPr>
          <p:cNvPicPr>
            <a:picLocks noChangeAspect="1"/>
          </p:cNvPicPr>
          <p:nvPr userDrawn="1"/>
        </p:nvPicPr>
        <p:blipFill>
          <a:blip r:embed="rId3"/>
          <a:stretch>
            <a:fillRect/>
          </a:stretch>
        </p:blipFill>
        <p:spPr>
          <a:xfrm>
            <a:off x="8114097" y="6176963"/>
            <a:ext cx="1564174" cy="546054"/>
          </a:xfrm>
          <a:prstGeom prst="rect">
            <a:avLst/>
          </a:prstGeom>
        </p:spPr>
      </p:pic>
    </p:spTree>
    <p:extLst>
      <p:ext uri="{BB962C8B-B14F-4D97-AF65-F5344CB8AC3E}">
        <p14:creationId xmlns:p14="http://schemas.microsoft.com/office/powerpoint/2010/main" val="3544484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D68EBFC-C10A-F84B-82F2-397AAFC238E2}" type="datetimeFigureOut">
              <a:rPr lang="en-US" smtClean="0"/>
              <a:t>9/26/2023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333865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D68EBFC-C10A-F84B-82F2-397AAFC238E2}"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3794296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D68EBFC-C10A-F84B-82F2-397AAFC238E2}" type="datetimeFigureOut">
              <a:rPr lang="en-US" smtClean="0"/>
              <a:t>9/26/2023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1267386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D68EBFC-C10A-F84B-82F2-397AAFC238E2}" type="datetimeFigureOut">
              <a:rPr lang="en-US" smtClean="0"/>
              <a:t>9/26/2023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4150216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68EBFC-C10A-F84B-82F2-397AAFC238E2}" type="datetimeFigureOut">
              <a:rPr lang="en-US" smtClean="0"/>
              <a:t>9/26/2023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1907931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D68EBFC-C10A-F84B-82F2-397AAFC238E2}"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3307115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D68EBFC-C10A-F84B-82F2-397AAFC238E2}" type="datetimeFigureOut">
              <a:rPr lang="en-US" smtClean="0"/>
              <a:t>9/26/2023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3F84EF-AC14-8348-B52B-54AC1F371832}" type="slidenum">
              <a:rPr lang="en-US" smtClean="0"/>
              <a:t>‹#›</a:t>
            </a:fld>
            <a:endParaRPr lang="en-US"/>
          </a:p>
        </p:txBody>
      </p:sp>
    </p:spTree>
    <p:extLst>
      <p:ext uri="{BB962C8B-B14F-4D97-AF65-F5344CB8AC3E}">
        <p14:creationId xmlns:p14="http://schemas.microsoft.com/office/powerpoint/2010/main" val="2269713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8EBFC-C10A-F84B-82F2-397AAFC238E2}" type="datetimeFigureOut">
              <a:rPr lang="en-US" smtClean="0"/>
              <a:t>9/26/2023</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F84EF-AC14-8348-B52B-54AC1F371832}" type="slidenum">
              <a:rPr lang="en-US" smtClean="0"/>
              <a:t>‹#›</a:t>
            </a:fld>
            <a:endParaRPr lang="en-US"/>
          </a:p>
        </p:txBody>
      </p:sp>
    </p:spTree>
    <p:extLst>
      <p:ext uri="{BB962C8B-B14F-4D97-AF65-F5344CB8AC3E}">
        <p14:creationId xmlns:p14="http://schemas.microsoft.com/office/powerpoint/2010/main" val="34810942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5.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5.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iagram&#10;&#10;Description automatically generated">
            <a:extLst>
              <a:ext uri="{FF2B5EF4-FFF2-40B4-BE49-F238E27FC236}">
                <a16:creationId xmlns:a16="http://schemas.microsoft.com/office/drawing/2014/main" id="{08BC44E1-4B54-9E6A-EA3E-5052DC562978}"/>
              </a:ext>
            </a:extLst>
          </p:cNvPr>
          <p:cNvPicPr>
            <a:picLocks noChangeAspect="1"/>
          </p:cNvPicPr>
          <p:nvPr/>
        </p:nvPicPr>
        <p:blipFill>
          <a:blip r:embed="rId2"/>
          <a:stretch>
            <a:fillRect/>
          </a:stretch>
        </p:blipFill>
        <p:spPr>
          <a:xfrm>
            <a:off x="1611030" y="0"/>
            <a:ext cx="7245472" cy="4205414"/>
          </a:xfrm>
          <a:prstGeom prst="rect">
            <a:avLst/>
          </a:prstGeom>
        </p:spPr>
      </p:pic>
      <p:sp>
        <p:nvSpPr>
          <p:cNvPr id="6" name="Rounded Rectangle 5">
            <a:extLst>
              <a:ext uri="{FF2B5EF4-FFF2-40B4-BE49-F238E27FC236}">
                <a16:creationId xmlns:a16="http://schemas.microsoft.com/office/drawing/2014/main" id="{C74C6946-37C8-8203-9D99-DABEAFF3F64B}"/>
              </a:ext>
            </a:extLst>
          </p:cNvPr>
          <p:cNvSpPr/>
          <p:nvPr/>
        </p:nvSpPr>
        <p:spPr>
          <a:xfrm>
            <a:off x="0" y="3664683"/>
            <a:ext cx="9906000" cy="1384994"/>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Text&#10;&#10;Description automatically generated with medium confidence">
            <a:extLst>
              <a:ext uri="{FF2B5EF4-FFF2-40B4-BE49-F238E27FC236}">
                <a16:creationId xmlns:a16="http://schemas.microsoft.com/office/drawing/2014/main" id="{B60DB4E3-9544-A1A6-CB23-9880F8D4A319}"/>
              </a:ext>
            </a:extLst>
          </p:cNvPr>
          <p:cNvPicPr>
            <a:picLocks noChangeAspect="1"/>
          </p:cNvPicPr>
          <p:nvPr/>
        </p:nvPicPr>
        <p:blipFill>
          <a:blip r:embed="rId3"/>
          <a:stretch>
            <a:fillRect/>
          </a:stretch>
        </p:blipFill>
        <p:spPr>
          <a:xfrm>
            <a:off x="158088" y="5970430"/>
            <a:ext cx="2321081" cy="691009"/>
          </a:xfrm>
          <a:prstGeom prst="rect">
            <a:avLst/>
          </a:prstGeom>
        </p:spPr>
      </p:pic>
      <p:pic>
        <p:nvPicPr>
          <p:cNvPr id="10" name="Picture 9" descr="Text&#10;&#10;Description automatically generated">
            <a:extLst>
              <a:ext uri="{FF2B5EF4-FFF2-40B4-BE49-F238E27FC236}">
                <a16:creationId xmlns:a16="http://schemas.microsoft.com/office/drawing/2014/main" id="{B4D96811-B7AB-3050-EC87-5B11BC00F555}"/>
              </a:ext>
            </a:extLst>
          </p:cNvPr>
          <p:cNvPicPr>
            <a:picLocks noChangeAspect="1"/>
          </p:cNvPicPr>
          <p:nvPr/>
        </p:nvPicPr>
        <p:blipFill>
          <a:blip r:embed="rId4"/>
          <a:stretch>
            <a:fillRect/>
          </a:stretch>
        </p:blipFill>
        <p:spPr>
          <a:xfrm>
            <a:off x="7698873" y="5970429"/>
            <a:ext cx="1979398" cy="691009"/>
          </a:xfrm>
          <a:prstGeom prst="rect">
            <a:avLst/>
          </a:prstGeom>
        </p:spPr>
      </p:pic>
      <p:sp>
        <p:nvSpPr>
          <p:cNvPr id="11" name="TextBox 10">
            <a:extLst>
              <a:ext uri="{FF2B5EF4-FFF2-40B4-BE49-F238E27FC236}">
                <a16:creationId xmlns:a16="http://schemas.microsoft.com/office/drawing/2014/main" id="{80664576-3AF7-9D80-7F34-C72293E999DA}"/>
              </a:ext>
            </a:extLst>
          </p:cNvPr>
          <p:cNvSpPr txBox="1"/>
          <p:nvPr/>
        </p:nvSpPr>
        <p:spPr>
          <a:xfrm>
            <a:off x="-108857" y="3682926"/>
            <a:ext cx="9787127" cy="1200329"/>
          </a:xfrm>
          <a:prstGeom prst="rect">
            <a:avLst/>
          </a:prstGeom>
          <a:noFill/>
        </p:spPr>
        <p:txBody>
          <a:bodyPr wrap="square" rtlCol="0">
            <a:spAutoFit/>
          </a:bodyPr>
          <a:lstStyle/>
          <a:p>
            <a:pPr algn="ctr"/>
            <a:r>
              <a:rPr lang="en-US" sz="3600" b="1" dirty="0">
                <a:solidFill>
                  <a:schemeClr val="bg1"/>
                </a:solidFill>
              </a:rPr>
              <a:t>SOUTH AFRICAN EDUCATOR’S EXPERIENCES OF MASSIVE OPEN ONLINE COURSES</a:t>
            </a:r>
          </a:p>
        </p:txBody>
      </p:sp>
      <p:sp>
        <p:nvSpPr>
          <p:cNvPr id="12" name="TextBox 11">
            <a:extLst>
              <a:ext uri="{FF2B5EF4-FFF2-40B4-BE49-F238E27FC236}">
                <a16:creationId xmlns:a16="http://schemas.microsoft.com/office/drawing/2014/main" id="{A1A96B02-CD69-BBD0-8195-10B659D6B402}"/>
              </a:ext>
            </a:extLst>
          </p:cNvPr>
          <p:cNvSpPr txBox="1"/>
          <p:nvPr/>
        </p:nvSpPr>
        <p:spPr>
          <a:xfrm>
            <a:off x="2131447" y="5126276"/>
            <a:ext cx="4831055" cy="830997"/>
          </a:xfrm>
          <a:prstGeom prst="rect">
            <a:avLst/>
          </a:prstGeom>
          <a:noFill/>
        </p:spPr>
        <p:txBody>
          <a:bodyPr wrap="square" rtlCol="0">
            <a:spAutoFit/>
          </a:bodyPr>
          <a:lstStyle/>
          <a:p>
            <a:r>
              <a:rPr lang="en-US" sz="2400" b="1" dirty="0"/>
              <a:t>Presented by: Ncediwe Mdlulwa</a:t>
            </a:r>
          </a:p>
          <a:p>
            <a:r>
              <a:rPr lang="en-US" sz="2400" b="1" dirty="0"/>
              <a:t>Equitable Education and Economies</a:t>
            </a:r>
          </a:p>
        </p:txBody>
      </p:sp>
    </p:spTree>
    <p:extLst>
      <p:ext uri="{BB962C8B-B14F-4D97-AF65-F5344CB8AC3E}">
        <p14:creationId xmlns:p14="http://schemas.microsoft.com/office/powerpoint/2010/main" val="5901769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201954" y="112197"/>
            <a:ext cx="9345954" cy="769441"/>
          </a:xfrm>
          <a:prstGeom prst="rect">
            <a:avLst/>
          </a:prstGeom>
          <a:noFill/>
        </p:spPr>
        <p:txBody>
          <a:bodyPr wrap="square" rtlCol="0">
            <a:spAutoFit/>
          </a:bodyPr>
          <a:lstStyle/>
          <a:p>
            <a:pPr algn="ctr"/>
            <a:r>
              <a:rPr lang="en-US" sz="4400" b="1" dirty="0">
                <a:solidFill>
                  <a:schemeClr val="bg1"/>
                </a:solidFill>
              </a:rPr>
              <a:t>DISCUSSION</a:t>
            </a:r>
          </a:p>
        </p:txBody>
      </p:sp>
      <p:sp>
        <p:nvSpPr>
          <p:cNvPr id="10" name="TextBox 9">
            <a:extLst>
              <a:ext uri="{FF2B5EF4-FFF2-40B4-BE49-F238E27FC236}">
                <a16:creationId xmlns:a16="http://schemas.microsoft.com/office/drawing/2014/main" id="{91E8A9A6-333A-4A65-E775-655569124B65}"/>
              </a:ext>
            </a:extLst>
          </p:cNvPr>
          <p:cNvSpPr txBox="1"/>
          <p:nvPr/>
        </p:nvSpPr>
        <p:spPr>
          <a:xfrm>
            <a:off x="4953000" y="1222208"/>
            <a:ext cx="4781550" cy="4401205"/>
          </a:xfrm>
          <a:prstGeom prst="rect">
            <a:avLst/>
          </a:prstGeom>
          <a:noFill/>
        </p:spPr>
        <p:txBody>
          <a:bodyPr wrap="square" rtlCol="0">
            <a:spAutoFit/>
          </a:bodyPr>
          <a:lstStyle/>
          <a:p>
            <a:pPr marL="285750" indent="-285750">
              <a:buBlip>
                <a:blip r:embed="rId3"/>
              </a:buBlip>
            </a:pPr>
            <a:r>
              <a:rPr lang="en-US" sz="2800" dirty="0"/>
              <a:t>MOOCs inspired teachers to adopt empowerment practices</a:t>
            </a:r>
          </a:p>
          <a:p>
            <a:pPr marL="285750" indent="-285750">
              <a:buBlip>
                <a:blip r:embed="rId3"/>
              </a:buBlip>
            </a:pPr>
            <a:r>
              <a:rPr lang="en-US" sz="2800" dirty="0"/>
              <a:t>Exposed to new possibilities such as pursuing additional learning opportunities. </a:t>
            </a:r>
          </a:p>
          <a:p>
            <a:pPr marL="285750" indent="-285750">
              <a:buBlip>
                <a:blip r:embed="rId3"/>
              </a:buBlip>
            </a:pPr>
            <a:r>
              <a:rPr lang="en-US" sz="2800" dirty="0"/>
              <a:t>To improve their teaching practices.</a:t>
            </a:r>
          </a:p>
          <a:p>
            <a:pPr marL="285750" indent="-285750">
              <a:buBlip>
                <a:blip r:embed="rId3"/>
              </a:buBlip>
            </a:pPr>
            <a:r>
              <a:rPr lang="en-US" sz="2800" dirty="0"/>
              <a:t>To address their day-to-day difficulties in school.</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3074" name="Picture 2">
            <a:extLst>
              <a:ext uri="{FF2B5EF4-FFF2-40B4-BE49-F238E27FC236}">
                <a16:creationId xmlns:a16="http://schemas.microsoft.com/office/drawing/2014/main" id="{F8CA37DE-944C-AB5B-D069-74C4EF5EB6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222209"/>
            <a:ext cx="4874931" cy="3338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4093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0" y="112197"/>
            <a:ext cx="9345954" cy="769441"/>
          </a:xfrm>
          <a:prstGeom prst="rect">
            <a:avLst/>
          </a:prstGeom>
          <a:noFill/>
        </p:spPr>
        <p:txBody>
          <a:bodyPr wrap="square" rtlCol="0">
            <a:spAutoFit/>
          </a:bodyPr>
          <a:lstStyle/>
          <a:p>
            <a:pPr algn="ctr"/>
            <a:r>
              <a:rPr lang="en-US" sz="4400" b="1" dirty="0">
                <a:solidFill>
                  <a:schemeClr val="bg1"/>
                </a:solidFill>
              </a:rPr>
              <a:t>SUMMARY AND CONCLUSION</a:t>
            </a:r>
          </a:p>
        </p:txBody>
      </p:sp>
      <p:sp>
        <p:nvSpPr>
          <p:cNvPr id="10" name="TextBox 9">
            <a:extLst>
              <a:ext uri="{FF2B5EF4-FFF2-40B4-BE49-F238E27FC236}">
                <a16:creationId xmlns:a16="http://schemas.microsoft.com/office/drawing/2014/main" id="{91E8A9A6-333A-4A65-E775-655569124B65}"/>
              </a:ext>
            </a:extLst>
          </p:cNvPr>
          <p:cNvSpPr txBox="1"/>
          <p:nvPr/>
        </p:nvSpPr>
        <p:spPr>
          <a:xfrm>
            <a:off x="297988" y="1197096"/>
            <a:ext cx="6353183" cy="3970318"/>
          </a:xfrm>
          <a:prstGeom prst="rect">
            <a:avLst/>
          </a:prstGeom>
          <a:noFill/>
        </p:spPr>
        <p:txBody>
          <a:bodyPr wrap="square" rtlCol="0">
            <a:spAutoFit/>
          </a:bodyPr>
          <a:lstStyle/>
          <a:p>
            <a:pPr>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MOOCs promote empowerment practices and a demand</a:t>
            </a:r>
          </a:p>
          <a:p>
            <a:pPr marL="514350" marR="0" lvl="0" indent="-514350" algn="l" defTabSz="457200" rtl="0" eaLnBrk="1" fontAlgn="auto" latinLnBrk="0" hangingPunct="1">
              <a:lnSpc>
                <a:spcPct val="100000"/>
              </a:lnSpc>
              <a:spcBef>
                <a:spcPts val="0"/>
              </a:spcBef>
              <a:spcAft>
                <a:spcPts val="0"/>
              </a:spcAft>
              <a:buClrTx/>
              <a:buSzTx/>
              <a:buAutoNum type="arabicPeriod"/>
              <a:tabLst/>
              <a:defRPr/>
            </a:pPr>
            <a:r>
              <a:rPr lang="en-US" sz="2800" dirty="0">
                <a:solidFill>
                  <a:prstClr val="black"/>
                </a:solidFill>
                <a:latin typeface="Calibri" panose="020F0502020204030204"/>
              </a:rPr>
              <a:t>Teachers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to learn about inclusion</a:t>
            </a:r>
          </a:p>
          <a:p>
            <a:pPr marL="514350" marR="0" lvl="0" indent="-514350" algn="l" defTabSz="457200" rtl="0" eaLnBrk="1" fontAlgn="auto" latinLnBrk="0" hangingPunct="1">
              <a:lnSpc>
                <a:spcPct val="100000"/>
              </a:lnSpc>
              <a:spcBef>
                <a:spcPts val="0"/>
              </a:spcBef>
              <a:spcAft>
                <a:spcPts val="0"/>
              </a:spcAft>
              <a:buClrTx/>
              <a:buSzTx/>
              <a:buAutoNum type="arabicPeriod"/>
              <a:tabLst/>
              <a:defRPr/>
            </a:pPr>
            <a:r>
              <a:rPr lang="en-US" sz="2800" dirty="0">
                <a:solidFill>
                  <a:prstClr val="black"/>
                </a:solidFill>
                <a:latin typeface="Calibri" panose="020F0502020204030204"/>
              </a:rPr>
              <a:t>T</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o improve their professional ideologies </a:t>
            </a:r>
          </a:p>
          <a:p>
            <a:pPr marL="514350" marR="0" lvl="0" indent="-514350" algn="l" defTabSz="457200" rtl="0" eaLnBrk="1" fontAlgn="auto" latinLnBrk="0" hangingPunct="1">
              <a:lnSpc>
                <a:spcPct val="100000"/>
              </a:lnSpc>
              <a:spcBef>
                <a:spcPts val="0"/>
              </a:spcBef>
              <a:spcAft>
                <a:spcPts val="0"/>
              </a:spcAft>
              <a:buClrTx/>
              <a:buSzTx/>
              <a:buAutoNum type="arabicPeriod"/>
              <a:tabLst/>
              <a:defRPr/>
            </a:pPr>
            <a:r>
              <a:rPr lang="en-US" sz="2800" dirty="0">
                <a:solidFill>
                  <a:prstClr val="black"/>
                </a:solidFill>
                <a:latin typeface="Calibri" panose="020F0502020204030204"/>
              </a:rPr>
              <a:t>Exercise </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their rights to pursue continuous professional development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US" sz="2800" dirty="0"/>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2" name="Picture 1">
            <a:extLst>
              <a:ext uri="{FF2B5EF4-FFF2-40B4-BE49-F238E27FC236}">
                <a16:creationId xmlns:a16="http://schemas.microsoft.com/office/drawing/2014/main" id="{1E63BE1D-ED47-2B78-6173-6BD844E07769}"/>
              </a:ext>
            </a:extLst>
          </p:cNvPr>
          <p:cNvPicPr>
            <a:picLocks noChangeAspect="1"/>
          </p:cNvPicPr>
          <p:nvPr/>
        </p:nvPicPr>
        <p:blipFill>
          <a:blip r:embed="rId5"/>
          <a:stretch>
            <a:fillRect/>
          </a:stretch>
        </p:blipFill>
        <p:spPr>
          <a:xfrm>
            <a:off x="6542314" y="1359048"/>
            <a:ext cx="3276968" cy="2563110"/>
          </a:xfrm>
          <a:prstGeom prst="rect">
            <a:avLst/>
          </a:prstGeom>
        </p:spPr>
      </p:pic>
    </p:spTree>
    <p:extLst>
      <p:ext uri="{BB962C8B-B14F-4D97-AF65-F5344CB8AC3E}">
        <p14:creationId xmlns:p14="http://schemas.microsoft.com/office/powerpoint/2010/main" val="10709225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619417" y="2467612"/>
            <a:ext cx="8667166" cy="1480457"/>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solidFill>
                  <a:srgbClr val="A41E22"/>
                </a:solidFill>
              </a:rPr>
              <a:t>THANK YOU </a:t>
            </a:r>
            <a:r>
              <a:rPr lang="en-US" sz="5400" b="1" dirty="0">
                <a:solidFill>
                  <a:srgbClr val="A41E22"/>
                </a:solidFill>
                <a:sym typeface="Wingdings" panose="05000000000000000000" pitchFamily="2" charset="2"/>
              </a:rPr>
              <a:t></a:t>
            </a:r>
          </a:p>
          <a:p>
            <a:pPr algn="ctr"/>
            <a:r>
              <a:rPr lang="en-US" sz="3600" b="1" dirty="0">
                <a:solidFill>
                  <a:srgbClr val="A41E22"/>
                </a:solidFill>
                <a:sym typeface="Wingdings" panose="05000000000000000000" pitchFamily="2" charset="2"/>
              </a:rPr>
              <a:t>Audience Questions &amp; Answers </a:t>
            </a:r>
            <a:endParaRPr lang="en-US" sz="3600" b="1" dirty="0">
              <a:solidFill>
                <a:srgbClr val="A41E22"/>
              </a:solidFill>
            </a:endParaRPr>
          </a:p>
        </p:txBody>
      </p:sp>
      <p:sp>
        <p:nvSpPr>
          <p:cNvPr id="3" name="TextBox 2">
            <a:extLst>
              <a:ext uri="{FF2B5EF4-FFF2-40B4-BE49-F238E27FC236}">
                <a16:creationId xmlns:a16="http://schemas.microsoft.com/office/drawing/2014/main" id="{23C20B9D-AB5E-33CC-E03F-39CEDA55CC6C}"/>
              </a:ext>
            </a:extLst>
          </p:cNvPr>
          <p:cNvSpPr txBox="1"/>
          <p:nvPr/>
        </p:nvSpPr>
        <p:spPr>
          <a:xfrm>
            <a:off x="729342" y="112197"/>
            <a:ext cx="8538609" cy="769441"/>
          </a:xfrm>
          <a:prstGeom prst="rect">
            <a:avLst/>
          </a:prstGeom>
          <a:noFill/>
        </p:spPr>
        <p:txBody>
          <a:bodyPr wrap="square" rtlCol="0">
            <a:spAutoFit/>
          </a:bodyPr>
          <a:lstStyle/>
          <a:p>
            <a:pPr algn="ctr"/>
            <a:r>
              <a:rPr lang="en-US" sz="4400" b="1" dirty="0">
                <a:solidFill>
                  <a:schemeClr val="bg1"/>
                </a:solidFill>
              </a:rPr>
              <a:t>SUMMARY AND CONCLUSION</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3"/>
          <a:stretch>
            <a:fillRect/>
          </a:stretch>
        </p:blipFill>
        <p:spPr>
          <a:xfrm>
            <a:off x="8716622" y="0"/>
            <a:ext cx="1102660" cy="1110011"/>
          </a:xfrm>
          <a:prstGeom prst="rect">
            <a:avLst/>
          </a:prstGeom>
        </p:spPr>
      </p:pic>
    </p:spTree>
    <p:extLst>
      <p:ext uri="{BB962C8B-B14F-4D97-AF65-F5344CB8AC3E}">
        <p14:creationId xmlns:p14="http://schemas.microsoft.com/office/powerpoint/2010/main" val="11998428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201954" y="112197"/>
            <a:ext cx="9345954" cy="769441"/>
          </a:xfrm>
          <a:prstGeom prst="rect">
            <a:avLst/>
          </a:prstGeom>
          <a:noFill/>
        </p:spPr>
        <p:txBody>
          <a:bodyPr wrap="square" rtlCol="0">
            <a:spAutoFit/>
          </a:bodyPr>
          <a:lstStyle/>
          <a:p>
            <a:pPr algn="ctr"/>
            <a:r>
              <a:rPr lang="en-US" sz="4400" b="1" dirty="0">
                <a:solidFill>
                  <a:schemeClr val="bg1"/>
                </a:solidFill>
              </a:rPr>
              <a:t>BACKGROUND  </a:t>
            </a:r>
          </a:p>
        </p:txBody>
      </p:sp>
      <p:sp>
        <p:nvSpPr>
          <p:cNvPr id="10" name="TextBox 9">
            <a:extLst>
              <a:ext uri="{FF2B5EF4-FFF2-40B4-BE49-F238E27FC236}">
                <a16:creationId xmlns:a16="http://schemas.microsoft.com/office/drawing/2014/main" id="{91E8A9A6-333A-4A65-E775-655569124B65}"/>
              </a:ext>
            </a:extLst>
          </p:cNvPr>
          <p:cNvSpPr txBox="1"/>
          <p:nvPr/>
        </p:nvSpPr>
        <p:spPr>
          <a:xfrm>
            <a:off x="369978" y="1179667"/>
            <a:ext cx="8796794" cy="2677656"/>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Inclusive education programs fail to empower teachers</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Lack of specialized teacher education programs</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More than 50% of children with disabilities are out of school.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Most teachers are faced with large classes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endParaRPr lang="en-US" sz="2800" dirty="0"/>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7" name="Picture 6">
            <a:extLst>
              <a:ext uri="{FF2B5EF4-FFF2-40B4-BE49-F238E27FC236}">
                <a16:creationId xmlns:a16="http://schemas.microsoft.com/office/drawing/2014/main" id="{22B1D253-AE0D-F6CE-0E7A-1D8410231E4C}"/>
              </a:ext>
            </a:extLst>
          </p:cNvPr>
          <p:cNvPicPr>
            <a:picLocks noChangeAspect="1"/>
          </p:cNvPicPr>
          <p:nvPr/>
        </p:nvPicPr>
        <p:blipFill>
          <a:blip r:embed="rId5"/>
          <a:stretch>
            <a:fillRect/>
          </a:stretch>
        </p:blipFill>
        <p:spPr>
          <a:xfrm>
            <a:off x="2090058" y="3429000"/>
            <a:ext cx="5987142" cy="3316803"/>
          </a:xfrm>
          <a:prstGeom prst="rect">
            <a:avLst/>
          </a:prstGeom>
        </p:spPr>
      </p:pic>
    </p:spTree>
    <p:extLst>
      <p:ext uri="{BB962C8B-B14F-4D97-AF65-F5344CB8AC3E}">
        <p14:creationId xmlns:p14="http://schemas.microsoft.com/office/powerpoint/2010/main" val="33417014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201954" y="112197"/>
            <a:ext cx="9345954" cy="769441"/>
          </a:xfrm>
          <a:prstGeom prst="rect">
            <a:avLst/>
          </a:prstGeom>
          <a:noFill/>
        </p:spPr>
        <p:txBody>
          <a:bodyPr wrap="square" rtlCol="0">
            <a:spAutoFit/>
          </a:bodyPr>
          <a:lstStyle/>
          <a:p>
            <a:pPr algn="ctr"/>
            <a:r>
              <a:rPr lang="en-US" sz="4400" b="1" dirty="0">
                <a:solidFill>
                  <a:schemeClr val="bg1"/>
                </a:solidFill>
              </a:rPr>
              <a:t>INTRODUCTION  </a:t>
            </a:r>
          </a:p>
        </p:txBody>
      </p:sp>
      <p:sp>
        <p:nvSpPr>
          <p:cNvPr id="10" name="TextBox 9">
            <a:extLst>
              <a:ext uri="{FF2B5EF4-FFF2-40B4-BE49-F238E27FC236}">
                <a16:creationId xmlns:a16="http://schemas.microsoft.com/office/drawing/2014/main" id="{91E8A9A6-333A-4A65-E775-655569124B65}"/>
              </a:ext>
            </a:extLst>
          </p:cNvPr>
          <p:cNvSpPr txBox="1"/>
          <p:nvPr/>
        </p:nvSpPr>
        <p:spPr>
          <a:xfrm>
            <a:off x="174171" y="743463"/>
            <a:ext cx="5866159" cy="5822871"/>
          </a:xfrm>
          <a:prstGeom prst="round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Need for additional opportunities for educators outside formal professional development programs</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Online learning through Massive Open Online Courses (MOOCs)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Viewed as one way of addressing these issues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Prepare teachers to provide inclusive teaching practices</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To create awareness of disability, diversity, and inclusion </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4098" name="Picture 2" descr="Premium Photo | African american woman holding laptop">
            <a:extLst>
              <a:ext uri="{FF2B5EF4-FFF2-40B4-BE49-F238E27FC236}">
                <a16:creationId xmlns:a16="http://schemas.microsoft.com/office/drawing/2014/main" id="{51BFAF52-75EE-0978-43C7-E57C080E48F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611"/>
          <a:stretch/>
        </p:blipFill>
        <p:spPr bwMode="auto">
          <a:xfrm>
            <a:off x="5873860" y="1652122"/>
            <a:ext cx="3857969" cy="4210148"/>
          </a:xfrm>
          <a:prstGeom prst="round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4311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C20B9D-AB5E-33CC-E03F-39CEDA55CC6C}"/>
              </a:ext>
            </a:extLst>
          </p:cNvPr>
          <p:cNvSpPr txBox="1"/>
          <p:nvPr/>
        </p:nvSpPr>
        <p:spPr>
          <a:xfrm>
            <a:off x="201954" y="112197"/>
            <a:ext cx="9345954" cy="769441"/>
          </a:xfrm>
          <a:prstGeom prst="rect">
            <a:avLst/>
          </a:prstGeom>
          <a:noFill/>
        </p:spPr>
        <p:txBody>
          <a:bodyPr wrap="square" rtlCol="0">
            <a:spAutoFit/>
          </a:bodyPr>
          <a:lstStyle/>
          <a:p>
            <a:r>
              <a:rPr lang="en-US" sz="4400" dirty="0">
                <a:solidFill>
                  <a:schemeClr val="bg1"/>
                </a:solidFill>
              </a:rPr>
              <a:t>Massive Open Online Course</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3"/>
          <a:stretch>
            <a:fillRect/>
          </a:stretch>
        </p:blipFill>
        <p:spPr>
          <a:xfrm>
            <a:off x="8716622" y="0"/>
            <a:ext cx="1102660" cy="1110011"/>
          </a:xfrm>
          <a:prstGeom prst="rect">
            <a:avLst/>
          </a:prstGeom>
        </p:spPr>
      </p:pic>
      <p:pic>
        <p:nvPicPr>
          <p:cNvPr id="4" name="Google Shape;308;p43">
            <a:extLst>
              <a:ext uri="{FF2B5EF4-FFF2-40B4-BE49-F238E27FC236}">
                <a16:creationId xmlns:a16="http://schemas.microsoft.com/office/drawing/2014/main" id="{BC3FF829-BAA8-A6B2-1CBB-50F0406505B6}"/>
              </a:ext>
            </a:extLst>
          </p:cNvPr>
          <p:cNvPicPr preferRelativeResize="0"/>
          <p:nvPr/>
        </p:nvPicPr>
        <p:blipFill>
          <a:blip r:embed="rId4">
            <a:alphaModFix/>
          </a:blip>
          <a:stretch>
            <a:fillRect/>
          </a:stretch>
        </p:blipFill>
        <p:spPr>
          <a:xfrm>
            <a:off x="201954" y="1110011"/>
            <a:ext cx="9144000" cy="4785360"/>
          </a:xfrm>
          <a:prstGeom prst="rect">
            <a:avLst/>
          </a:prstGeom>
          <a:noFill/>
          <a:ln>
            <a:noFill/>
          </a:ln>
        </p:spPr>
      </p:pic>
    </p:spTree>
    <p:extLst>
      <p:ext uri="{BB962C8B-B14F-4D97-AF65-F5344CB8AC3E}">
        <p14:creationId xmlns:p14="http://schemas.microsoft.com/office/powerpoint/2010/main" val="10524930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201954" y="112197"/>
            <a:ext cx="9345954" cy="769441"/>
          </a:xfrm>
          <a:prstGeom prst="rect">
            <a:avLst/>
          </a:prstGeom>
          <a:noFill/>
        </p:spPr>
        <p:txBody>
          <a:bodyPr wrap="square" rtlCol="0">
            <a:spAutoFit/>
          </a:bodyPr>
          <a:lstStyle/>
          <a:p>
            <a:pPr algn="ctr"/>
            <a:r>
              <a:rPr lang="en-US" sz="4400" b="1" dirty="0">
                <a:solidFill>
                  <a:schemeClr val="bg1"/>
                </a:solidFill>
              </a:rPr>
              <a:t>METHODOLOGY</a:t>
            </a:r>
          </a:p>
        </p:txBody>
      </p:sp>
      <p:sp>
        <p:nvSpPr>
          <p:cNvPr id="10" name="TextBox 9">
            <a:extLst>
              <a:ext uri="{FF2B5EF4-FFF2-40B4-BE49-F238E27FC236}">
                <a16:creationId xmlns:a16="http://schemas.microsoft.com/office/drawing/2014/main" id="{91E8A9A6-333A-4A65-E775-655569124B65}"/>
              </a:ext>
            </a:extLst>
          </p:cNvPr>
          <p:cNvSpPr txBox="1"/>
          <p:nvPr/>
        </p:nvSpPr>
        <p:spPr>
          <a:xfrm>
            <a:off x="291147" y="1306285"/>
            <a:ext cx="4583784" cy="440120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Qualitative Study</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Semi-structured interviews</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6 South African teachers who completed the MOOC</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Thematic analysis </a:t>
            </a:r>
          </a:p>
          <a:p>
            <a:pPr marL="285750" marR="0" lvl="0" indent="-285750" algn="l" defTabSz="457200" rtl="0" eaLnBrk="1" fontAlgn="auto" latinLnBrk="0" hangingPunct="1">
              <a:lnSpc>
                <a:spcPct val="100000"/>
              </a:lnSpc>
              <a:spcBef>
                <a:spcPts val="0"/>
              </a:spcBef>
              <a:spcAft>
                <a:spcPts val="0"/>
              </a:spcAft>
              <a:buClrTx/>
              <a:buSzTx/>
              <a:buFontTx/>
              <a:buBlip>
                <a:blip r:embed="rId3"/>
              </a:buBlip>
              <a:tabLst/>
              <a:defRPr/>
            </a:pPr>
            <a:r>
              <a:rPr lang="en-US" sz="2800" dirty="0"/>
              <a:t>MOOC as a teacher empowerment strategy conceptually frames this study.  </a:t>
            </a:r>
          </a:p>
          <a:p>
            <a:pPr marL="457200" indent="-457200">
              <a:buFont typeface="Arial" panose="020B0604020202020204" pitchFamily="34" charset="0"/>
              <a:buChar char="•"/>
            </a:pPr>
            <a:endParaRPr lang="en-US" sz="2800" dirty="0"/>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1026" name="Picture 2">
            <a:extLst>
              <a:ext uri="{FF2B5EF4-FFF2-40B4-BE49-F238E27FC236}">
                <a16:creationId xmlns:a16="http://schemas.microsoft.com/office/drawing/2014/main" id="{6E216BB9-D3E3-F5B3-47F0-59DDDB2640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3243" y="1306287"/>
            <a:ext cx="5116039" cy="4245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1922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339394" y="126322"/>
            <a:ext cx="9345954" cy="769441"/>
          </a:xfrm>
          <a:prstGeom prst="rect">
            <a:avLst/>
          </a:prstGeom>
          <a:noFill/>
        </p:spPr>
        <p:txBody>
          <a:bodyPr wrap="square" rtlCol="0">
            <a:spAutoFit/>
          </a:bodyPr>
          <a:lstStyle/>
          <a:p>
            <a:pPr algn="ctr"/>
            <a:r>
              <a:rPr lang="en-US" sz="4400" b="1" dirty="0">
                <a:solidFill>
                  <a:schemeClr val="bg1"/>
                </a:solidFill>
              </a:rPr>
              <a:t>ENHANCED PROFESSIONAL SKILLS </a:t>
            </a:r>
          </a:p>
        </p:txBody>
      </p:sp>
      <p:sp>
        <p:nvSpPr>
          <p:cNvPr id="10" name="TextBox 9">
            <a:extLst>
              <a:ext uri="{FF2B5EF4-FFF2-40B4-BE49-F238E27FC236}">
                <a16:creationId xmlns:a16="http://schemas.microsoft.com/office/drawing/2014/main" id="{91E8A9A6-333A-4A65-E775-655569124B65}"/>
              </a:ext>
            </a:extLst>
          </p:cNvPr>
          <p:cNvSpPr txBox="1"/>
          <p:nvPr/>
        </p:nvSpPr>
        <p:spPr>
          <a:xfrm>
            <a:off x="201954" y="1304096"/>
            <a:ext cx="4620501" cy="2677656"/>
          </a:xfrm>
          <a:prstGeom prst="rect">
            <a:avLst/>
          </a:prstGeom>
          <a:noFill/>
        </p:spPr>
        <p:txBody>
          <a:bodyPr wrap="square" rtlCol="0">
            <a:spAutoFit/>
          </a:bodyPr>
          <a:lstStyle/>
          <a:p>
            <a:pPr marL="285750" indent="-285750">
              <a:buBlip>
                <a:blip r:embed="rId3"/>
              </a:buBlip>
            </a:pPr>
            <a:r>
              <a:rPr lang="en-US" sz="2800" dirty="0"/>
              <a:t>Empowered to teach inclusively.</a:t>
            </a:r>
          </a:p>
          <a:p>
            <a:pPr marL="285750" indent="-285750">
              <a:buBlip>
                <a:blip r:embed="rId3"/>
              </a:buBlip>
            </a:pPr>
            <a:r>
              <a:rPr lang="en-US" sz="2800" dirty="0"/>
              <a:t>Built their lifelong learning for continuous professional development (CPD)</a:t>
            </a:r>
          </a:p>
          <a:p>
            <a:pPr marL="285750" indent="-285750">
              <a:buBlip>
                <a:blip r:embed="rId3"/>
              </a:buBlip>
            </a:pPr>
            <a:r>
              <a:rPr lang="en-US" sz="2800" dirty="0"/>
              <a:t>Pursuit of further Studies</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2050" name="Picture 2">
            <a:extLst>
              <a:ext uri="{FF2B5EF4-FFF2-40B4-BE49-F238E27FC236}">
                <a16:creationId xmlns:a16="http://schemas.microsoft.com/office/drawing/2014/main" id="{90730363-7602-5B80-E439-2A5F0D13B7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366991"/>
            <a:ext cx="4620501" cy="3074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7482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6"/>
            <a:ext cx="8667166" cy="1194089"/>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87085" y="0"/>
            <a:ext cx="9274628" cy="1446550"/>
          </a:xfrm>
          <a:prstGeom prst="rect">
            <a:avLst/>
          </a:prstGeom>
          <a:noFill/>
        </p:spPr>
        <p:txBody>
          <a:bodyPr wrap="square" rtlCol="0">
            <a:spAutoFit/>
          </a:bodyPr>
          <a:lstStyle/>
          <a:p>
            <a:pPr algn="ctr"/>
            <a:r>
              <a:rPr lang="en-US" sz="4400" b="1" dirty="0">
                <a:solidFill>
                  <a:schemeClr val="bg1"/>
                </a:solidFill>
              </a:rPr>
              <a:t>CHANGES IN PROFESSIONAL IDEOLOGIES</a:t>
            </a:r>
          </a:p>
        </p:txBody>
      </p:sp>
      <p:sp>
        <p:nvSpPr>
          <p:cNvPr id="10" name="TextBox 9">
            <a:extLst>
              <a:ext uri="{FF2B5EF4-FFF2-40B4-BE49-F238E27FC236}">
                <a16:creationId xmlns:a16="http://schemas.microsoft.com/office/drawing/2014/main" id="{91E8A9A6-333A-4A65-E775-655569124B65}"/>
              </a:ext>
            </a:extLst>
          </p:cNvPr>
          <p:cNvSpPr txBox="1"/>
          <p:nvPr/>
        </p:nvSpPr>
        <p:spPr>
          <a:xfrm>
            <a:off x="223725" y="2043290"/>
            <a:ext cx="4968761" cy="2677656"/>
          </a:xfrm>
          <a:prstGeom prst="rect">
            <a:avLst/>
          </a:prstGeom>
          <a:noFill/>
        </p:spPr>
        <p:txBody>
          <a:bodyPr wrap="square" rtlCol="0">
            <a:spAutoFit/>
          </a:bodyPr>
          <a:lstStyle/>
          <a:p>
            <a:pPr marL="285750" indent="-285750">
              <a:buBlip>
                <a:blip r:embed="rId3"/>
              </a:buBlip>
            </a:pPr>
            <a:r>
              <a:rPr lang="en-US" sz="2800" dirty="0"/>
              <a:t>Positive attitudes towards inclusion </a:t>
            </a:r>
          </a:p>
          <a:p>
            <a:pPr marL="285750" indent="-285750">
              <a:buBlip>
                <a:blip r:embed="rId3"/>
              </a:buBlip>
            </a:pPr>
            <a:r>
              <a:rPr lang="en-US" sz="2800" dirty="0"/>
              <a:t>Learnt new ways of thinking about inclusion.</a:t>
            </a:r>
          </a:p>
          <a:p>
            <a:pPr marL="285750" indent="-285750">
              <a:buBlip>
                <a:blip r:embed="rId3"/>
              </a:buBlip>
            </a:pPr>
            <a:r>
              <a:rPr lang="en-US" sz="2800" dirty="0"/>
              <a:t>Agents of change in their communities </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4"/>
          <a:stretch>
            <a:fillRect/>
          </a:stretch>
        </p:blipFill>
        <p:spPr>
          <a:xfrm>
            <a:off x="8716622" y="0"/>
            <a:ext cx="1102660" cy="1110011"/>
          </a:xfrm>
          <a:prstGeom prst="rect">
            <a:avLst/>
          </a:prstGeom>
        </p:spPr>
      </p:pic>
      <p:pic>
        <p:nvPicPr>
          <p:cNvPr id="4" name="Picture 3">
            <a:extLst>
              <a:ext uri="{FF2B5EF4-FFF2-40B4-BE49-F238E27FC236}">
                <a16:creationId xmlns:a16="http://schemas.microsoft.com/office/drawing/2014/main" id="{5A88503B-DAC1-94CE-5072-1489511C8112}"/>
              </a:ext>
            </a:extLst>
          </p:cNvPr>
          <p:cNvPicPr>
            <a:picLocks noChangeAspect="1"/>
          </p:cNvPicPr>
          <p:nvPr/>
        </p:nvPicPr>
        <p:blipFill>
          <a:blip r:embed="rId5"/>
          <a:stretch>
            <a:fillRect/>
          </a:stretch>
        </p:blipFill>
        <p:spPr>
          <a:xfrm>
            <a:off x="4989866" y="2043291"/>
            <a:ext cx="4278086" cy="2677655"/>
          </a:xfrm>
          <a:prstGeom prst="rect">
            <a:avLst/>
          </a:prstGeom>
        </p:spPr>
      </p:pic>
    </p:spTree>
    <p:extLst>
      <p:ext uri="{BB962C8B-B14F-4D97-AF65-F5344CB8AC3E}">
        <p14:creationId xmlns:p14="http://schemas.microsoft.com/office/powerpoint/2010/main" val="33321744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105965" y="112197"/>
            <a:ext cx="9345954" cy="769441"/>
          </a:xfrm>
          <a:prstGeom prst="rect">
            <a:avLst/>
          </a:prstGeom>
          <a:noFill/>
        </p:spPr>
        <p:txBody>
          <a:bodyPr wrap="square" rtlCol="0">
            <a:spAutoFit/>
          </a:bodyPr>
          <a:lstStyle/>
          <a:p>
            <a:pPr algn="ctr"/>
            <a:r>
              <a:rPr lang="en-US" sz="4400" b="1" dirty="0">
                <a:solidFill>
                  <a:schemeClr val="bg1"/>
                </a:solidFill>
              </a:rPr>
              <a:t>BUILDING SYSTEMS OF SUPPORT</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3"/>
          <a:stretch>
            <a:fillRect/>
          </a:stretch>
        </p:blipFill>
        <p:spPr>
          <a:xfrm>
            <a:off x="8716622" y="0"/>
            <a:ext cx="1102660" cy="1110011"/>
          </a:xfrm>
          <a:prstGeom prst="rect">
            <a:avLst/>
          </a:prstGeom>
        </p:spPr>
      </p:pic>
      <p:sp>
        <p:nvSpPr>
          <p:cNvPr id="5" name="Rounded Rectangle 4">
            <a:extLst>
              <a:ext uri="{FF2B5EF4-FFF2-40B4-BE49-F238E27FC236}">
                <a16:creationId xmlns:a16="http://schemas.microsoft.com/office/drawing/2014/main" id="{872B2F9D-0E34-458F-D3BE-29791956493C}"/>
              </a:ext>
            </a:extLst>
          </p:cNvPr>
          <p:cNvSpPr/>
          <p:nvPr/>
        </p:nvSpPr>
        <p:spPr>
          <a:xfrm>
            <a:off x="471638" y="1234340"/>
            <a:ext cx="6843562" cy="4389320"/>
          </a:xfrm>
          <a:prstGeom prst="roundRect">
            <a:avLst/>
          </a:prstGeom>
          <a:solidFill>
            <a:srgbClr val="A41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2AA3A6E-2ABB-9D53-5ECD-BA501988D5CD}"/>
              </a:ext>
            </a:extLst>
          </p:cNvPr>
          <p:cNvSpPr txBox="1"/>
          <p:nvPr/>
        </p:nvSpPr>
        <p:spPr>
          <a:xfrm>
            <a:off x="625555" y="2097892"/>
            <a:ext cx="6535729" cy="2246769"/>
          </a:xfrm>
          <a:prstGeom prst="rect">
            <a:avLst/>
          </a:prstGeom>
          <a:noFill/>
        </p:spPr>
        <p:txBody>
          <a:bodyPr wrap="square" rtlCol="0">
            <a:spAutoFit/>
          </a:bodyPr>
          <a:lstStyle/>
          <a:p>
            <a:pPr algn="ctr"/>
            <a:r>
              <a:rPr lang="en-US" sz="2800" i="1" dirty="0">
                <a:solidFill>
                  <a:schemeClr val="bg1"/>
                </a:solidFill>
              </a:rPr>
              <a:t>The thing is to be willing to partner with the community, partner with the parents and the learners (circles of care). Then you get an understanding and support when you understand the child and the child’s needs</a:t>
            </a:r>
          </a:p>
        </p:txBody>
      </p:sp>
      <p:pic>
        <p:nvPicPr>
          <p:cNvPr id="11" name="Graphic 10" descr="Closed quotation mark with solid fill">
            <a:extLst>
              <a:ext uri="{FF2B5EF4-FFF2-40B4-BE49-F238E27FC236}">
                <a16:creationId xmlns:a16="http://schemas.microsoft.com/office/drawing/2014/main" id="{BCD4CEA1-E299-550A-D366-63F11497E9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15201" y="1110011"/>
            <a:ext cx="914400" cy="914400"/>
          </a:xfrm>
          <a:prstGeom prst="rect">
            <a:avLst/>
          </a:prstGeom>
        </p:spPr>
      </p:pic>
      <p:pic>
        <p:nvPicPr>
          <p:cNvPr id="18" name="Graphic 17" descr="Open quotation mark with solid fill">
            <a:extLst>
              <a:ext uri="{FF2B5EF4-FFF2-40B4-BE49-F238E27FC236}">
                <a16:creationId xmlns:a16="http://schemas.microsoft.com/office/drawing/2014/main" id="{692CCDF4-AFC8-B860-A0A7-B09772AB31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965" y="5099319"/>
            <a:ext cx="914400" cy="914400"/>
          </a:xfrm>
          <a:prstGeom prst="rect">
            <a:avLst/>
          </a:prstGeom>
        </p:spPr>
      </p:pic>
      <p:sp>
        <p:nvSpPr>
          <p:cNvPr id="19" name="TextBox 18">
            <a:extLst>
              <a:ext uri="{FF2B5EF4-FFF2-40B4-BE49-F238E27FC236}">
                <a16:creationId xmlns:a16="http://schemas.microsoft.com/office/drawing/2014/main" id="{6770F702-3180-BFC8-655C-48FBAE4AD091}"/>
              </a:ext>
            </a:extLst>
          </p:cNvPr>
          <p:cNvSpPr txBox="1"/>
          <p:nvPr/>
        </p:nvSpPr>
        <p:spPr>
          <a:xfrm>
            <a:off x="4375066" y="4864269"/>
            <a:ext cx="2391494" cy="400110"/>
          </a:xfrm>
          <a:prstGeom prst="rect">
            <a:avLst/>
          </a:prstGeom>
          <a:noFill/>
        </p:spPr>
        <p:txBody>
          <a:bodyPr wrap="square" rtlCol="0">
            <a:spAutoFit/>
          </a:bodyPr>
          <a:lstStyle/>
          <a:p>
            <a:pPr algn="r"/>
            <a:r>
              <a:rPr lang="en-US" sz="2000" b="1" i="1" dirty="0">
                <a:solidFill>
                  <a:schemeClr val="bg1"/>
                </a:solidFill>
              </a:rPr>
              <a:t>~ By Graca</a:t>
            </a:r>
          </a:p>
        </p:txBody>
      </p:sp>
    </p:spTree>
    <p:extLst>
      <p:ext uri="{BB962C8B-B14F-4D97-AF65-F5344CB8AC3E}">
        <p14:creationId xmlns:p14="http://schemas.microsoft.com/office/powerpoint/2010/main" val="21247154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32D46CC3-5637-DF89-51C0-6486C2B49B8F}"/>
              </a:ext>
            </a:extLst>
          </p:cNvPr>
          <p:cNvSpPr/>
          <p:nvPr/>
        </p:nvSpPr>
        <p:spPr>
          <a:xfrm>
            <a:off x="0" y="112197"/>
            <a:ext cx="8667166" cy="835862"/>
          </a:xfrm>
          <a:prstGeom prst="roundRect">
            <a:avLst/>
          </a:prstGeom>
          <a:solidFill>
            <a:srgbClr val="528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3C20B9D-AB5E-33CC-E03F-39CEDA55CC6C}"/>
              </a:ext>
            </a:extLst>
          </p:cNvPr>
          <p:cNvSpPr txBox="1"/>
          <p:nvPr/>
        </p:nvSpPr>
        <p:spPr>
          <a:xfrm>
            <a:off x="-105965" y="92925"/>
            <a:ext cx="9345954" cy="769441"/>
          </a:xfrm>
          <a:prstGeom prst="rect">
            <a:avLst/>
          </a:prstGeom>
          <a:noFill/>
        </p:spPr>
        <p:txBody>
          <a:bodyPr wrap="square" rtlCol="0">
            <a:spAutoFit/>
          </a:bodyPr>
          <a:lstStyle/>
          <a:p>
            <a:pPr algn="ctr"/>
            <a:r>
              <a:rPr lang="en-US" sz="4400" b="1" dirty="0">
                <a:solidFill>
                  <a:schemeClr val="bg1"/>
                </a:solidFill>
              </a:rPr>
              <a:t>BUILDING SYSTEMS OF SUPPORT</a:t>
            </a:r>
          </a:p>
        </p:txBody>
      </p:sp>
      <p:pic>
        <p:nvPicPr>
          <p:cNvPr id="12" name="Picture 11" descr="A picture containing text, vector graphics&#10;&#10;Description automatically generated">
            <a:extLst>
              <a:ext uri="{FF2B5EF4-FFF2-40B4-BE49-F238E27FC236}">
                <a16:creationId xmlns:a16="http://schemas.microsoft.com/office/drawing/2014/main" id="{A853606D-8BF2-B1D3-0F74-DE96CA3B04A4}"/>
              </a:ext>
            </a:extLst>
          </p:cNvPr>
          <p:cNvPicPr>
            <a:picLocks noChangeAspect="1"/>
          </p:cNvPicPr>
          <p:nvPr/>
        </p:nvPicPr>
        <p:blipFill>
          <a:blip r:embed="rId3"/>
          <a:stretch>
            <a:fillRect/>
          </a:stretch>
        </p:blipFill>
        <p:spPr>
          <a:xfrm>
            <a:off x="8716622" y="0"/>
            <a:ext cx="1102660" cy="1110011"/>
          </a:xfrm>
          <a:prstGeom prst="rect">
            <a:avLst/>
          </a:prstGeom>
        </p:spPr>
      </p:pic>
      <p:sp>
        <p:nvSpPr>
          <p:cNvPr id="5" name="Rounded Rectangle 4">
            <a:extLst>
              <a:ext uri="{FF2B5EF4-FFF2-40B4-BE49-F238E27FC236}">
                <a16:creationId xmlns:a16="http://schemas.microsoft.com/office/drawing/2014/main" id="{872B2F9D-0E34-458F-D3BE-29791956493C}"/>
              </a:ext>
            </a:extLst>
          </p:cNvPr>
          <p:cNvSpPr/>
          <p:nvPr/>
        </p:nvSpPr>
        <p:spPr>
          <a:xfrm>
            <a:off x="471639" y="1222209"/>
            <a:ext cx="6843562" cy="4389320"/>
          </a:xfrm>
          <a:prstGeom prst="roundRect">
            <a:avLst/>
          </a:prstGeom>
          <a:solidFill>
            <a:srgbClr val="A41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2AA3A6E-2ABB-9D53-5ECD-BA501988D5CD}"/>
              </a:ext>
            </a:extLst>
          </p:cNvPr>
          <p:cNvSpPr txBox="1"/>
          <p:nvPr/>
        </p:nvSpPr>
        <p:spPr>
          <a:xfrm>
            <a:off x="588573" y="1647154"/>
            <a:ext cx="6535729" cy="2677656"/>
          </a:xfrm>
          <a:prstGeom prst="rect">
            <a:avLst/>
          </a:prstGeom>
          <a:noFill/>
        </p:spPr>
        <p:txBody>
          <a:bodyPr wrap="square" rtlCol="0">
            <a:spAutoFit/>
          </a:bodyPr>
          <a:lstStyle/>
          <a:p>
            <a:pPr algn="ctr"/>
            <a:r>
              <a:rPr lang="en-US" sz="2800" i="1" dirty="0">
                <a:solidFill>
                  <a:schemeClr val="bg1"/>
                </a:solidFill>
              </a:rPr>
              <a:t>…I feel like many teachers should be encouraged to complete this course. Not only teachers…including people that have a role in the making decision like policymakers…so that they can see the importance of inclusive education </a:t>
            </a:r>
          </a:p>
        </p:txBody>
      </p:sp>
      <p:pic>
        <p:nvPicPr>
          <p:cNvPr id="11" name="Graphic 10" descr="Closed quotation mark with solid fill">
            <a:extLst>
              <a:ext uri="{FF2B5EF4-FFF2-40B4-BE49-F238E27FC236}">
                <a16:creationId xmlns:a16="http://schemas.microsoft.com/office/drawing/2014/main" id="{BCD4CEA1-E299-550A-D366-63F11497E9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15201" y="1110011"/>
            <a:ext cx="914400" cy="914400"/>
          </a:xfrm>
          <a:prstGeom prst="rect">
            <a:avLst/>
          </a:prstGeom>
        </p:spPr>
      </p:pic>
      <p:pic>
        <p:nvPicPr>
          <p:cNvPr id="18" name="Graphic 17" descr="Open quotation mark with solid fill">
            <a:extLst>
              <a:ext uri="{FF2B5EF4-FFF2-40B4-BE49-F238E27FC236}">
                <a16:creationId xmlns:a16="http://schemas.microsoft.com/office/drawing/2014/main" id="{692CCDF4-AFC8-B860-A0A7-B09772AB31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965" y="5099319"/>
            <a:ext cx="914400" cy="914400"/>
          </a:xfrm>
          <a:prstGeom prst="rect">
            <a:avLst/>
          </a:prstGeom>
        </p:spPr>
      </p:pic>
      <p:sp>
        <p:nvSpPr>
          <p:cNvPr id="19" name="TextBox 18">
            <a:extLst>
              <a:ext uri="{FF2B5EF4-FFF2-40B4-BE49-F238E27FC236}">
                <a16:creationId xmlns:a16="http://schemas.microsoft.com/office/drawing/2014/main" id="{6770F702-3180-BFC8-655C-48FBAE4AD091}"/>
              </a:ext>
            </a:extLst>
          </p:cNvPr>
          <p:cNvSpPr txBox="1"/>
          <p:nvPr/>
        </p:nvSpPr>
        <p:spPr>
          <a:xfrm>
            <a:off x="4732808" y="4986529"/>
            <a:ext cx="2391494" cy="400110"/>
          </a:xfrm>
          <a:prstGeom prst="rect">
            <a:avLst/>
          </a:prstGeom>
          <a:noFill/>
        </p:spPr>
        <p:txBody>
          <a:bodyPr wrap="square" rtlCol="0">
            <a:spAutoFit/>
          </a:bodyPr>
          <a:lstStyle/>
          <a:p>
            <a:pPr algn="r"/>
            <a:r>
              <a:rPr lang="en-US" sz="2000" b="1" i="1" dirty="0">
                <a:solidFill>
                  <a:schemeClr val="bg1"/>
                </a:solidFill>
              </a:rPr>
              <a:t>~ By </a:t>
            </a:r>
            <a:r>
              <a:rPr lang="en-US" sz="2000" b="1" i="1" dirty="0" err="1">
                <a:solidFill>
                  <a:schemeClr val="bg1"/>
                </a:solidFill>
              </a:rPr>
              <a:t>Mamokgethi</a:t>
            </a:r>
            <a:endParaRPr lang="en-US" sz="2000" b="1" i="1" dirty="0">
              <a:solidFill>
                <a:schemeClr val="bg1"/>
              </a:solidFill>
            </a:endParaRPr>
          </a:p>
        </p:txBody>
      </p:sp>
    </p:spTree>
    <p:extLst>
      <p:ext uri="{BB962C8B-B14F-4D97-AF65-F5344CB8AC3E}">
        <p14:creationId xmlns:p14="http://schemas.microsoft.com/office/powerpoint/2010/main" val="8094115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89132206CB184EB9517EB5CB753D14" ma:contentTypeVersion="17" ma:contentTypeDescription="Create a new document." ma:contentTypeScope="" ma:versionID="8445f53e0995e2ce692742b66b8e47dc">
  <xsd:schema xmlns:xsd="http://www.w3.org/2001/XMLSchema" xmlns:xs="http://www.w3.org/2001/XMLSchema" xmlns:p="http://schemas.microsoft.com/office/2006/metadata/properties" xmlns:ns2="1f5e1568-24ce-4018-9068-a2cd3b78b717" xmlns:ns3="899be18f-5e39-4c80-9319-e5ae9e91c871" targetNamespace="http://schemas.microsoft.com/office/2006/metadata/properties" ma:root="true" ma:fieldsID="f57586f7ce01387f70e88b48a770b99e" ns2:_="" ns3:_="">
    <xsd:import namespace="1f5e1568-24ce-4018-9068-a2cd3b78b717"/>
    <xsd:import namespace="899be18f-5e39-4c80-9319-e5ae9e91c87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_Flow_SignoffStatu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_ModernAudienceTargetUserField" minOccurs="0"/>
                <xsd:element ref="ns2:_ModernAudienceAadObjectId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e1568-24ce-4018-9068-a2cd3b78b7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Flow_SignoffStatus" ma:index="11" nillable="true" ma:displayName="Sign-off status" ma:internalName="Sign_x002d_off_x0020_status">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a39a6f7-3414-405c-a41a-14b749708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ModernAudienceTargetUserField" ma:index="19"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0" nillable="true" ma:displayName="AudienceIds" ma:list="{2196b7ff-8586-44c0-ac19-c0a4a2ee8eeb}" ma:internalName="_ModernAudienceAadObjectIds" ma:readOnly="true" ma:showField="_AadObjectIdForUser"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99be18f-5e39-4c80-9319-e5ae9e91c87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5b34bb-0896-4484-beba-f25a8479b508}" ma:internalName="TaxCatchAll" ma:showField="CatchAllData"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f5e1568-24ce-4018-9068-a2cd3b78b717">
      <Terms xmlns="http://schemas.microsoft.com/office/infopath/2007/PartnerControls"/>
    </lcf76f155ced4ddcb4097134ff3c332f>
    <TaxCatchAll xmlns="899be18f-5e39-4c80-9319-e5ae9e91c871" xsi:nil="true"/>
    <_Flow_SignoffStatus xmlns="1f5e1568-24ce-4018-9068-a2cd3b78b717" xsi:nil="true"/>
    <_ModernAudienceTargetUserField xmlns="1f5e1568-24ce-4018-9068-a2cd3b78b717">
      <UserInfo>
        <DisplayName/>
        <AccountId xsi:nil="true"/>
        <AccountType/>
      </UserInfo>
    </_ModernAudienceTargetUserField>
  </documentManagement>
</p:properties>
</file>

<file path=customXml/itemProps1.xml><?xml version="1.0" encoding="utf-8"?>
<ds:datastoreItem xmlns:ds="http://schemas.openxmlformats.org/officeDocument/2006/customXml" ds:itemID="{E4629F10-DFF5-4651-A27C-2D508322162E}"/>
</file>

<file path=customXml/itemProps2.xml><?xml version="1.0" encoding="utf-8"?>
<ds:datastoreItem xmlns:ds="http://schemas.openxmlformats.org/officeDocument/2006/customXml" ds:itemID="{18B2E992-C084-431A-8157-DEDADFFCCE61}"/>
</file>

<file path=customXml/itemProps3.xml><?xml version="1.0" encoding="utf-8"?>
<ds:datastoreItem xmlns:ds="http://schemas.openxmlformats.org/officeDocument/2006/customXml" ds:itemID="{709DA837-9E69-4C1D-8D35-F1EA2842FBA7}"/>
</file>

<file path=docProps/app.xml><?xml version="1.0" encoding="utf-8"?>
<Properties xmlns="http://schemas.openxmlformats.org/officeDocument/2006/extended-properties" xmlns:vt="http://schemas.openxmlformats.org/officeDocument/2006/docPropsVTypes">
  <Template>Office Theme 2013 - 2022</Template>
  <TotalTime>25</TotalTime>
  <Words>351</Words>
  <Application>Microsoft Office PowerPoint</Application>
  <PresentationFormat>A4 Paper (210x297 mm)</PresentationFormat>
  <Paragraphs>59</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Ilze Visagie</dc:creator>
  <cp:lastModifiedBy>Lethabo Letsoalo</cp:lastModifiedBy>
  <cp:revision>34</cp:revision>
  <dcterms:created xsi:type="dcterms:W3CDTF">2023-05-05T14:02:42Z</dcterms:created>
  <dcterms:modified xsi:type="dcterms:W3CDTF">2023-09-26T12:46:38Z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0x0101008F89132206CB184EB9517EB5CB753D14</vt:lpwstr>
  </property>
</Properties>
</file>