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14"/>
  </p:notesMasterIdLst>
  <p:sldIdLst>
    <p:sldId id="256" r:id="rId5"/>
    <p:sldId id="352" r:id="rId6"/>
    <p:sldId id="354" r:id="rId7"/>
    <p:sldId id="363" r:id="rId8"/>
    <p:sldId id="362" r:id="rId9"/>
    <p:sldId id="365" r:id="rId10"/>
    <p:sldId id="366" r:id="rId11"/>
    <p:sldId id="358" r:id="rId12"/>
    <p:sldId id="367" r:id="rId1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455"/>
    <a:srgbClr val="5289A2"/>
    <a:srgbClr val="A41E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82838" autoAdjust="0"/>
  </p:normalViewPr>
  <p:slideViewPr>
    <p:cSldViewPr snapToGrid="0">
      <p:cViewPr varScale="1">
        <p:scale>
          <a:sx n="60" d="100"/>
          <a:sy n="60" d="100"/>
        </p:scale>
        <p:origin x="14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5F6FC-01EB-404E-8AAF-6093593B37AB}" type="datetimeFigureOut">
              <a:rPr lang="en-ZA" smtClean="0"/>
              <a:t>2023/09/28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95CF2-C711-4F98-9467-E151B313D4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522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</a:rPr>
              <a:t>Smallholder farmers play a key role in contributing to the food and nutrition security status in rural communities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795CF2-C711-4F98-9467-E151B313D471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83991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Blip>
                <a:blip r:embed="rId3"/>
              </a:buBlip>
            </a:pPr>
            <a:r>
              <a:rPr lang="en-US" sz="1200" dirty="0"/>
              <a:t>Drought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Floods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Crop loss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Emerging diseases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Increased temperatures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Livelihood loss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Loss of income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Effects on food and nutrition security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prstClr val="black"/>
              </a:solidFill>
            </a:endParaRP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795CF2-C711-4F98-9467-E151B313D471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9012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Blip>
                <a:blip r:embed="rId3"/>
              </a:buBlip>
            </a:pPr>
            <a:r>
              <a:rPr lang="en-US" sz="1200" dirty="0"/>
              <a:t>In Southern Africa, agriculture is essential for promoting economic development, eradicating poverty, and enhancing food security.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More than 70 percent of the rural population depends on agriculture for their livelihoods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Smallholder farmers enhance the local food system and the primary food producers in Southern Africa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Approximately 2 million smallholder farmers (compared to 35,000 commercial farmers). 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Smallholder farmers are the most vulnerable 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795CF2-C711-4F98-9467-E151B313D471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28600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prstClr val="black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</a:rPr>
              <a:t>fertilizers and seeds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prstClr val="black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795CF2-C711-4F98-9467-E151B313D471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18838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Blip>
                <a:blip r:embed="rId3"/>
              </a:buBlip>
            </a:pPr>
            <a:r>
              <a:rPr lang="en-US" sz="1200" dirty="0"/>
              <a:t>Drought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Floods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Crop loss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Emerging diseases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Increased temperatures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Livelihood loss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Loss of income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200" dirty="0"/>
              <a:t>Effects on food and nutrition security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prstClr val="black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</a:rPr>
              <a:t>Government budget cuts in vital support functions such as extension services and research and development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Post-harvest</a:t>
            </a:r>
            <a:r>
              <a:rPr lang="en-US" sz="1200" dirty="0"/>
              <a:t>: </a:t>
            </a:r>
            <a:r>
              <a:rPr lang="en-US" sz="1200" dirty="0">
                <a:solidFill>
                  <a:srgbClr val="FF0000"/>
                </a:solidFill>
              </a:rPr>
              <a:t>hermetic bags </a:t>
            </a:r>
            <a:r>
              <a:rPr lang="en-US" sz="1200" dirty="0"/>
              <a:t>to reduce post-harvest losses procuring produce from smallholder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795CF2-C711-4F98-9467-E151B313D471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9906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/>
              <a:t>Market access</a:t>
            </a:r>
            <a:r>
              <a:rPr lang="en-US" sz="1200" dirty="0"/>
              <a:t>: online farmers markets or creating linkages with private sector/African countries </a:t>
            </a:r>
          </a:p>
          <a:p>
            <a:endParaRPr lang="en-US" sz="1200" dirty="0"/>
          </a:p>
          <a:p>
            <a:r>
              <a:rPr lang="en-US" sz="1200" dirty="0"/>
              <a:t>Market access through innovative means such as online farmers markets or creating linkages with private sector and schools creating assets (such as roads, market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Farmer cooperatives: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collectively address challenges, pool resources, share knowledge, and access markets. These collaborations can enhance their bargaining power, increase access to finance and resources, and promote knowledge exchange among farmers.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795CF2-C711-4F98-9467-E151B313D471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2096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</a:rPr>
              <a:t>Government budget cuts in vital support functions such as extension services and research and development</a:t>
            </a:r>
          </a:p>
          <a:p>
            <a:endParaRPr lang="en-US" sz="1200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795CF2-C711-4F98-9467-E151B313D471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03232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6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3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96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9717403D-CBC6-0A08-94CB-AE34CDF58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7729" y="6219846"/>
            <a:ext cx="1834180" cy="546054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E911F0D-AF6E-0790-A966-A2FB3F389F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14097" y="6176963"/>
            <a:ext cx="1564174" cy="54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8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5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29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8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1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3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1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1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8EBFC-C10A-F84B-82F2-397AAFC238E2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F84EF-AC14-8348-B52B-54AC1F371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09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08BC44E1-4B54-9E6A-EA3E-5052DC562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030" y="0"/>
            <a:ext cx="7245472" cy="4205414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74C6946-37C8-8203-9D99-DABEAFF3F64B}"/>
              </a:ext>
            </a:extLst>
          </p:cNvPr>
          <p:cNvSpPr/>
          <p:nvPr/>
        </p:nvSpPr>
        <p:spPr>
          <a:xfrm>
            <a:off x="0" y="3707246"/>
            <a:ext cx="9906000" cy="145903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B60DB4E3-9544-A1A6-CB23-9880F8D4A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88" y="5970430"/>
            <a:ext cx="2321081" cy="691009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B4D96811-B7AB-3050-EC87-5B11BC00F5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8873" y="5970429"/>
            <a:ext cx="1979398" cy="6910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664576-3AF7-9D80-7F34-C72293E999DA}"/>
              </a:ext>
            </a:extLst>
          </p:cNvPr>
          <p:cNvSpPr txBox="1"/>
          <p:nvPr/>
        </p:nvSpPr>
        <p:spPr>
          <a:xfrm>
            <a:off x="0" y="3707192"/>
            <a:ext cx="990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Smallholder Agricultural Production </a:t>
            </a:r>
          </a:p>
          <a:p>
            <a:pPr algn="ctr"/>
            <a:r>
              <a:rPr lang="en-US" sz="4400" b="1" dirty="0">
                <a:solidFill>
                  <a:schemeClr val="bg1"/>
                </a:solidFill>
              </a:rPr>
              <a:t>and Food Security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A96B02-CD69-BBD0-8195-10B659D6B402}"/>
              </a:ext>
            </a:extLst>
          </p:cNvPr>
          <p:cNvSpPr txBox="1"/>
          <p:nvPr/>
        </p:nvSpPr>
        <p:spPr>
          <a:xfrm>
            <a:off x="158088" y="5166278"/>
            <a:ext cx="990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Dr. </a:t>
            </a:r>
            <a:r>
              <a:rPr lang="en-US" sz="3200" b="1" dirty="0" err="1"/>
              <a:t>Nomcebo</a:t>
            </a:r>
            <a:r>
              <a:rPr lang="en-US" sz="3200" b="1" dirty="0"/>
              <a:t> Ubisi</a:t>
            </a:r>
          </a:p>
          <a:p>
            <a:pPr algn="ctr"/>
            <a:r>
              <a:rPr lang="en-US" sz="2800" b="1" dirty="0"/>
              <a:t>Africa Institute of South Africa</a:t>
            </a:r>
          </a:p>
        </p:txBody>
      </p:sp>
    </p:spTree>
    <p:extLst>
      <p:ext uri="{BB962C8B-B14F-4D97-AF65-F5344CB8AC3E}">
        <p14:creationId xmlns:p14="http://schemas.microsoft.com/office/powerpoint/2010/main" val="59017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184934" y="155591"/>
            <a:ext cx="909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Food Security Challenges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275616" y="1443841"/>
            <a:ext cx="348886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4988" indent="-534988">
              <a:buBlip>
                <a:blip r:embed="rId3"/>
              </a:buBlip>
            </a:pPr>
            <a:r>
              <a:rPr lang="en-US" sz="2800" dirty="0">
                <a:solidFill>
                  <a:prstClr val="black"/>
                </a:solidFill>
              </a:rPr>
              <a:t>Global Price Shocks</a:t>
            </a:r>
          </a:p>
          <a:p>
            <a:pPr marL="534988" indent="-534988">
              <a:buBlip>
                <a:blip r:embed="rId3"/>
              </a:buBlip>
            </a:pPr>
            <a:endParaRPr lang="en-ZA" sz="1600" dirty="0">
              <a:solidFill>
                <a:prstClr val="black"/>
              </a:solidFill>
            </a:endParaRPr>
          </a:p>
          <a:p>
            <a:pPr marL="534988" indent="-534988">
              <a:buBlip>
                <a:blip r:embed="rId3"/>
              </a:buBlip>
            </a:pPr>
            <a:r>
              <a:rPr lang="en-ZA" sz="2800" dirty="0">
                <a:solidFill>
                  <a:prstClr val="black"/>
                </a:solidFill>
              </a:rPr>
              <a:t>Unemployment</a:t>
            </a:r>
          </a:p>
          <a:p>
            <a:pPr marL="534988" indent="-534988">
              <a:buBlip>
                <a:blip r:embed="rId3"/>
              </a:buBlip>
            </a:pPr>
            <a:endParaRPr lang="en-ZA" sz="1600" dirty="0">
              <a:solidFill>
                <a:prstClr val="black"/>
              </a:solidFill>
            </a:endParaRPr>
          </a:p>
          <a:p>
            <a:pPr marL="534988" indent="-534988">
              <a:buBlip>
                <a:blip r:embed="rId3"/>
              </a:buBlip>
            </a:pPr>
            <a:r>
              <a:rPr lang="en-ZA" sz="2800" dirty="0">
                <a:solidFill>
                  <a:prstClr val="black"/>
                </a:solidFill>
              </a:rPr>
              <a:t>Poverty </a:t>
            </a:r>
          </a:p>
          <a:p>
            <a:pPr marL="534988" indent="-534988">
              <a:buBlip>
                <a:blip r:embed="rId3"/>
              </a:buBlip>
            </a:pPr>
            <a:endParaRPr lang="en-ZA" sz="1600" dirty="0">
              <a:solidFill>
                <a:prstClr val="black"/>
              </a:solidFill>
            </a:endParaRPr>
          </a:p>
          <a:p>
            <a:pPr marL="534988" indent="-534988">
              <a:buBlip>
                <a:blip r:embed="rId3"/>
              </a:buBlip>
            </a:pPr>
            <a:r>
              <a:rPr lang="en-ZA" sz="2800" dirty="0">
                <a:solidFill>
                  <a:prstClr val="black"/>
                </a:solidFill>
              </a:rPr>
              <a:t>Covid-19 Pandemic </a:t>
            </a:r>
            <a:endParaRPr lang="en-US" sz="2800" dirty="0">
              <a:solidFill>
                <a:prstClr val="black"/>
              </a:solidFill>
            </a:endParaRPr>
          </a:p>
          <a:p>
            <a:pPr marL="534988" indent="-534988">
              <a:buBlip>
                <a:blip r:embed="rId3"/>
              </a:buBlip>
            </a:pPr>
            <a:endParaRPr lang="en-ZA" sz="1600" dirty="0"/>
          </a:p>
          <a:p>
            <a:pPr marL="534988" indent="-534988">
              <a:buBlip>
                <a:blip r:embed="rId3"/>
              </a:buBlip>
            </a:pPr>
            <a:r>
              <a:rPr lang="en-ZA" sz="2800" dirty="0"/>
              <a:t>Underdeveloped agricultural sector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CDE7D6-3C12-42E2-81F8-E1C92F150F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72"/>
          <a:stretch/>
        </p:blipFill>
        <p:spPr>
          <a:xfrm>
            <a:off x="3951021" y="3032625"/>
            <a:ext cx="5868261" cy="386009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9E55983-CA06-47F4-9A2A-F1FA41E90010}"/>
              </a:ext>
            </a:extLst>
          </p:cNvPr>
          <p:cNvSpPr/>
          <p:nvPr/>
        </p:nvSpPr>
        <p:spPr>
          <a:xfrm rot="21100396">
            <a:off x="3457675" y="1098701"/>
            <a:ext cx="4261285" cy="1868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 million (11%) South Africans are exposed to hunger </a:t>
            </a:r>
          </a:p>
        </p:txBody>
      </p:sp>
    </p:spTree>
    <p:extLst>
      <p:ext uri="{BB962C8B-B14F-4D97-AF65-F5344CB8AC3E}">
        <p14:creationId xmlns:p14="http://schemas.microsoft.com/office/powerpoint/2010/main" val="3452192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86718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Climate Change Scenarios 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B0C69F-3CE3-4547-B2B1-6E2FBCAFA77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557" y="1080162"/>
            <a:ext cx="9204115" cy="5665641"/>
          </a:xfrm>
          <a:prstGeom prst="rect">
            <a:avLst/>
          </a:prstGeom>
        </p:spPr>
      </p:pic>
      <p:pic>
        <p:nvPicPr>
          <p:cNvPr id="4" name="Picture 3" descr="A smokestack with a planet earth in the background&#10;&#10;Description automatically generated">
            <a:extLst>
              <a:ext uri="{FF2B5EF4-FFF2-40B4-BE49-F238E27FC236}">
                <a16:creationId xmlns:a16="http://schemas.microsoft.com/office/drawing/2014/main" id="{83560094-6E41-1DD7-AD8F-DF0FD75E92E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072"/>
          <a:stretch/>
        </p:blipFill>
        <p:spPr>
          <a:xfrm>
            <a:off x="6875813" y="1146583"/>
            <a:ext cx="2392139" cy="1980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A smokestack with a planet earth in the background&#10;&#10;Description automatically generated">
            <a:extLst>
              <a:ext uri="{FF2B5EF4-FFF2-40B4-BE49-F238E27FC236}">
                <a16:creationId xmlns:a16="http://schemas.microsoft.com/office/drawing/2014/main" id="{6FE3A217-86EC-7DC4-36DA-6C02C225AB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019"/>
          <a:stretch/>
        </p:blipFill>
        <p:spPr>
          <a:xfrm>
            <a:off x="228557" y="4560125"/>
            <a:ext cx="1772625" cy="1955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38409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86718" y="165119"/>
            <a:ext cx="9345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Smallholder Agriculture as a Solution 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E92D550-613F-45E7-A32D-E4AD247B9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0629" y="1038123"/>
            <a:ext cx="9949911" cy="58351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7BC0FF-EE51-4F5E-AFB3-1F3FC4625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958" y="4637728"/>
            <a:ext cx="4974767" cy="183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45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86718" y="244300"/>
            <a:ext cx="934595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Action Plan: Farmers Input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E3ED8C5-44FE-4AC3-B05E-15F62115D09B}"/>
              </a:ext>
            </a:extLst>
          </p:cNvPr>
          <p:cNvSpPr txBox="1">
            <a:spLocks/>
          </p:cNvSpPr>
          <p:nvPr/>
        </p:nvSpPr>
        <p:spPr>
          <a:xfrm>
            <a:off x="297456" y="1192359"/>
            <a:ext cx="4197426" cy="516437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ZA" sz="1600" dirty="0"/>
          </a:p>
          <a:p>
            <a:pPr marL="0" indent="0">
              <a:buNone/>
            </a:pPr>
            <a:r>
              <a:rPr lang="en-ZA" sz="3600" b="1" dirty="0"/>
              <a:t>Fertilizers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60547F-20F0-4557-8AC7-17B6E4B567CD}"/>
              </a:ext>
            </a:extLst>
          </p:cNvPr>
          <p:cNvSpPr txBox="1">
            <a:spLocks/>
          </p:cNvSpPr>
          <p:nvPr/>
        </p:nvSpPr>
        <p:spPr>
          <a:xfrm>
            <a:off x="5235245" y="1608463"/>
            <a:ext cx="4503665" cy="44177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ZA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C8BC98C-E74A-45C3-8B08-EA5A23BAD1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253" y="2307098"/>
            <a:ext cx="4921795" cy="3278465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FCA9196-EB02-4198-9771-A9AB561E94A1}"/>
              </a:ext>
            </a:extLst>
          </p:cNvPr>
          <p:cNvSpPr txBox="1">
            <a:spLocks/>
          </p:cNvSpPr>
          <p:nvPr/>
        </p:nvSpPr>
        <p:spPr>
          <a:xfrm>
            <a:off x="5510150" y="1520328"/>
            <a:ext cx="4098393" cy="46438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3600" b="1" dirty="0"/>
              <a:t>Hybrid Seed</a:t>
            </a:r>
          </a:p>
          <a:p>
            <a:pPr marL="0" indent="0">
              <a:buNone/>
            </a:pPr>
            <a:endParaRPr lang="en-ZA" b="1" dirty="0"/>
          </a:p>
          <a:p>
            <a:pPr marL="0" indent="0">
              <a:buNone/>
            </a:pPr>
            <a:endParaRPr lang="en-ZA" b="1" dirty="0"/>
          </a:p>
          <a:p>
            <a:pPr marL="0" indent="0">
              <a:buNone/>
            </a:pPr>
            <a:endParaRPr lang="en-ZA" b="1" dirty="0"/>
          </a:p>
          <a:p>
            <a:pPr marL="0" indent="0">
              <a:buNone/>
            </a:pPr>
            <a:endParaRPr lang="en-ZA" b="1" dirty="0"/>
          </a:p>
          <a:p>
            <a:pPr marL="0" indent="0">
              <a:buNone/>
            </a:pPr>
            <a:endParaRPr lang="en-ZA" b="1" dirty="0"/>
          </a:p>
          <a:p>
            <a:pPr marL="0" indent="0">
              <a:buNone/>
            </a:pPr>
            <a:endParaRPr lang="en-ZA" b="1" dirty="0"/>
          </a:p>
          <a:p>
            <a:pPr marL="0" indent="0">
              <a:buNone/>
            </a:pPr>
            <a:r>
              <a:rPr lang="en-ZA" b="1" dirty="0"/>
              <a:t>Drought-tolerant maize produces </a:t>
            </a:r>
            <a:r>
              <a:rPr lang="en-ZA" b="1" dirty="0">
                <a:solidFill>
                  <a:schemeClr val="accent2">
                    <a:lumMod val="75000"/>
                  </a:schemeClr>
                </a:solidFill>
              </a:rPr>
              <a:t>20-30% HIGHER YIELDS</a:t>
            </a:r>
            <a:r>
              <a:rPr lang="en-ZA" b="1" dirty="0"/>
              <a:t> in dry conditions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D6A9FD-CE50-4E17-A41B-B448852B657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539" b="18199"/>
          <a:stretch/>
        </p:blipFill>
        <p:spPr>
          <a:xfrm>
            <a:off x="5402335" y="2522828"/>
            <a:ext cx="4503665" cy="254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996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86718" y="244300"/>
            <a:ext cx="934595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Action Plan: Infrastructure 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E3ED8C5-44FE-4AC3-B05E-15F62115D09B}"/>
              </a:ext>
            </a:extLst>
          </p:cNvPr>
          <p:cNvSpPr txBox="1">
            <a:spLocks/>
          </p:cNvSpPr>
          <p:nvPr/>
        </p:nvSpPr>
        <p:spPr>
          <a:xfrm>
            <a:off x="220038" y="1197186"/>
            <a:ext cx="3009998" cy="5230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ZA" sz="1600" dirty="0"/>
          </a:p>
          <a:p>
            <a:pPr marL="0" indent="0">
              <a:buNone/>
            </a:pPr>
            <a:r>
              <a:rPr lang="en-ZA" sz="3600" b="1" dirty="0"/>
              <a:t>Irrigation</a:t>
            </a:r>
          </a:p>
          <a:p>
            <a:pPr marL="0" indent="0">
              <a:buNone/>
            </a:pPr>
            <a:r>
              <a:rPr lang="en-ZA" dirty="0"/>
              <a:t>Innovative irrigation systems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60547F-20F0-4557-8AC7-17B6E4B567CD}"/>
              </a:ext>
            </a:extLst>
          </p:cNvPr>
          <p:cNvSpPr txBox="1">
            <a:spLocks/>
          </p:cNvSpPr>
          <p:nvPr/>
        </p:nvSpPr>
        <p:spPr>
          <a:xfrm>
            <a:off x="6460463" y="1608462"/>
            <a:ext cx="3278447" cy="43847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ZA" sz="16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FCA9196-EB02-4198-9771-A9AB561E94A1}"/>
              </a:ext>
            </a:extLst>
          </p:cNvPr>
          <p:cNvSpPr txBox="1">
            <a:spLocks/>
          </p:cNvSpPr>
          <p:nvPr/>
        </p:nvSpPr>
        <p:spPr>
          <a:xfrm>
            <a:off x="6675965" y="1505255"/>
            <a:ext cx="3010085" cy="46438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3600" b="1" dirty="0"/>
              <a:t> Technology</a:t>
            </a:r>
          </a:p>
          <a:p>
            <a:pPr marL="0" indent="0">
              <a:buNone/>
            </a:pPr>
            <a:r>
              <a:rPr lang="en-ZA" sz="2000" dirty="0"/>
              <a:t>   </a:t>
            </a:r>
            <a:r>
              <a:rPr lang="en-ZA" dirty="0"/>
              <a:t>Mobile App</a:t>
            </a:r>
            <a:endParaRPr lang="en-ZA" sz="20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6E75C28-765B-4ABC-8511-EEEB2C88CC38}"/>
              </a:ext>
            </a:extLst>
          </p:cNvPr>
          <p:cNvSpPr txBox="1">
            <a:spLocks/>
          </p:cNvSpPr>
          <p:nvPr/>
        </p:nvSpPr>
        <p:spPr>
          <a:xfrm>
            <a:off x="3464876" y="1528728"/>
            <a:ext cx="3260079" cy="50541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3600" b="1" dirty="0"/>
              <a:t> Storage</a:t>
            </a:r>
          </a:p>
          <a:p>
            <a:pPr marL="0" indent="0">
              <a:buNone/>
            </a:pPr>
            <a:r>
              <a:rPr lang="en-ZA" dirty="0"/>
              <a:t>Post-harvest storage and handling (Hermetic bags)</a:t>
            </a:r>
          </a:p>
          <a:p>
            <a:pPr marL="0" indent="0">
              <a:buNone/>
            </a:pPr>
            <a:endParaRPr lang="en-ZA" sz="36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E4C3D0-DE56-4B20-B70E-D3D9CF1F66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918"/>
          <a:stretch/>
        </p:blipFill>
        <p:spPr>
          <a:xfrm>
            <a:off x="219949" y="3249261"/>
            <a:ext cx="3009999" cy="2204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A33804B-2954-4152-BBEE-DFFEB65A09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812" r="12581"/>
          <a:stretch/>
        </p:blipFill>
        <p:spPr>
          <a:xfrm>
            <a:off x="6995739" y="2756139"/>
            <a:ext cx="2472877" cy="2112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5E14518-C3B2-9C23-614B-0DBE4B9D82E4}"/>
              </a:ext>
            </a:extLst>
          </p:cNvPr>
          <p:cNvGrpSpPr/>
          <p:nvPr/>
        </p:nvGrpSpPr>
        <p:grpSpPr>
          <a:xfrm>
            <a:off x="3407237" y="3264787"/>
            <a:ext cx="3500754" cy="3162874"/>
            <a:chOff x="3407237" y="3264787"/>
            <a:chExt cx="3500754" cy="316287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1E1D58A-0E34-446B-A4E9-40E422F3F4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4520" t="21589" r="3019" b="22685"/>
            <a:stretch/>
          </p:blipFill>
          <p:spPr>
            <a:xfrm>
              <a:off x="4932927" y="3835596"/>
              <a:ext cx="1975064" cy="259206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8B2372C-B67B-D791-211F-E10874CC6D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404" t="21589" r="46570" b="23781"/>
            <a:stretch/>
          </p:blipFill>
          <p:spPr>
            <a:xfrm>
              <a:off x="3407237" y="3264787"/>
              <a:ext cx="1852691" cy="206448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  <p:extLst>
      <p:ext uri="{BB962C8B-B14F-4D97-AF65-F5344CB8AC3E}">
        <p14:creationId xmlns:p14="http://schemas.microsoft.com/office/powerpoint/2010/main" val="2836971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86718" y="154843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Action Plan: Markets</a:t>
            </a: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60547F-20F0-4557-8AC7-17B6E4B567CD}"/>
              </a:ext>
            </a:extLst>
          </p:cNvPr>
          <p:cNvSpPr txBox="1">
            <a:spLocks/>
          </p:cNvSpPr>
          <p:nvPr/>
        </p:nvSpPr>
        <p:spPr>
          <a:xfrm>
            <a:off x="5442333" y="1430164"/>
            <a:ext cx="4296577" cy="456301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ZA" sz="16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FCA9196-EB02-4198-9771-A9AB561E94A1}"/>
              </a:ext>
            </a:extLst>
          </p:cNvPr>
          <p:cNvSpPr txBox="1">
            <a:spLocks/>
          </p:cNvSpPr>
          <p:nvPr/>
        </p:nvSpPr>
        <p:spPr>
          <a:xfrm>
            <a:off x="5064277" y="1388125"/>
            <a:ext cx="4801485" cy="47703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3600" b="1" dirty="0"/>
              <a:t>Certification</a:t>
            </a:r>
          </a:p>
          <a:p>
            <a:pPr marL="0" indent="0">
              <a:buNone/>
            </a:pPr>
            <a:r>
              <a:rPr lang="en-US" dirty="0"/>
              <a:t>Sorting of produce and Pricing</a:t>
            </a:r>
          </a:p>
          <a:p>
            <a:pPr marL="0" indent="0">
              <a:buNone/>
            </a:pPr>
            <a:endParaRPr lang="en-ZA" sz="20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6E75C28-765B-4ABC-8511-EEEB2C88CC38}"/>
              </a:ext>
            </a:extLst>
          </p:cNvPr>
          <p:cNvSpPr txBox="1">
            <a:spLocks/>
          </p:cNvSpPr>
          <p:nvPr/>
        </p:nvSpPr>
        <p:spPr>
          <a:xfrm>
            <a:off x="420298" y="1388125"/>
            <a:ext cx="4421425" cy="50515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3600" b="1" dirty="0"/>
              <a:t>Trade</a:t>
            </a:r>
          </a:p>
          <a:p>
            <a:pPr marL="0" indent="0">
              <a:buNone/>
            </a:pPr>
            <a:r>
              <a:rPr lang="en-ZA" dirty="0"/>
              <a:t>Improve regional trade flow </a:t>
            </a:r>
            <a:endParaRPr lang="en-ZA" sz="44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D43154-E5ED-4D3F-9E6A-C9AD94629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99" y="2588965"/>
            <a:ext cx="4177096" cy="31287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D63126-EFE5-4D6F-8D32-35AFA3003B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92" r="4426"/>
          <a:stretch/>
        </p:blipFill>
        <p:spPr>
          <a:xfrm>
            <a:off x="5064277" y="2588964"/>
            <a:ext cx="4578488" cy="312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18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D46CC3-5637-DF89-51C0-6486C2B49B8F}"/>
              </a:ext>
            </a:extLst>
          </p:cNvPr>
          <p:cNvSpPr/>
          <p:nvPr/>
        </p:nvSpPr>
        <p:spPr>
          <a:xfrm>
            <a:off x="0" y="112197"/>
            <a:ext cx="8667166" cy="835862"/>
          </a:xfrm>
          <a:prstGeom prst="roundRect">
            <a:avLst/>
          </a:prstGeom>
          <a:solidFill>
            <a:srgbClr val="528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20B9D-AB5E-33CC-E03F-39CEDA55CC6C}"/>
              </a:ext>
            </a:extLst>
          </p:cNvPr>
          <p:cNvSpPr txBox="1"/>
          <p:nvPr/>
        </p:nvSpPr>
        <p:spPr>
          <a:xfrm>
            <a:off x="201954" y="112197"/>
            <a:ext cx="9345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Recommendations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8A9A6-333A-4A65-E775-655569124B65}"/>
              </a:ext>
            </a:extLst>
          </p:cNvPr>
          <p:cNvSpPr txBox="1"/>
          <p:nvPr/>
        </p:nvSpPr>
        <p:spPr>
          <a:xfrm>
            <a:off x="288672" y="794372"/>
            <a:ext cx="946119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2800" dirty="0">
              <a:solidFill>
                <a:prstClr val="black"/>
              </a:solidFill>
            </a:endParaRPr>
          </a:p>
          <a:p>
            <a:pPr marL="628650" indent="-628650">
              <a:buClr>
                <a:schemeClr val="tx1"/>
              </a:buClr>
              <a:buFont typeface="+mj-lt"/>
              <a:buAutoNum type="arabicPeriod"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INVEST</a:t>
            </a:r>
            <a:r>
              <a:rPr lang="en-US" sz="2800" dirty="0"/>
              <a:t> in rural Smallholder farmers</a:t>
            </a:r>
          </a:p>
          <a:p>
            <a:pPr marL="628650" indent="-628650">
              <a:buFont typeface="+mj-lt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Disseminate climate and crop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INFORMATION</a:t>
            </a:r>
          </a:p>
          <a:p>
            <a:pPr marL="628650" indent="-628650">
              <a:buFont typeface="+mj-lt"/>
              <a:buAutoNum type="arabicPeriod"/>
            </a:pPr>
            <a:r>
              <a:rPr lang="en-US" sz="2800" dirty="0"/>
              <a:t>Build farmers'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CAPACITY IN INNOVATIVE </a:t>
            </a:r>
            <a:r>
              <a:rPr lang="en-US" sz="2800" dirty="0"/>
              <a:t>practices  </a:t>
            </a:r>
          </a:p>
          <a:p>
            <a:pPr marL="628650" indent="-628650">
              <a:buFont typeface="+mj-lt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Train farmers in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POST-HARVEST HANDLING </a:t>
            </a:r>
            <a:r>
              <a:rPr lang="en-US" sz="2800" dirty="0">
                <a:solidFill>
                  <a:prstClr val="black"/>
                </a:solidFill>
              </a:rPr>
              <a:t>(low-cost storage solutions)</a:t>
            </a:r>
          </a:p>
          <a:p>
            <a:pPr marL="628650" indent="-628650">
              <a:buFont typeface="+mj-lt"/>
              <a:buAutoNum type="arabicPeriod"/>
            </a:pPr>
            <a:r>
              <a:rPr lang="en-US" sz="2800" dirty="0"/>
              <a:t>Provide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TECHNICAL</a:t>
            </a:r>
            <a:r>
              <a:rPr lang="en-US" sz="2800" dirty="0"/>
              <a:t> assistance (Capacity building)</a:t>
            </a:r>
          </a:p>
          <a:p>
            <a:pPr marL="628650" indent="-628650">
              <a:buFont typeface="+mj-lt"/>
              <a:buAutoNum type="arabicPeriod"/>
            </a:pPr>
            <a:r>
              <a:rPr lang="en-US" sz="2800" dirty="0"/>
              <a:t>Invest in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FINANCING</a:t>
            </a:r>
            <a:r>
              <a:rPr lang="en-US" sz="2800" dirty="0"/>
              <a:t> smallholder farmers</a:t>
            </a:r>
          </a:p>
          <a:p>
            <a:pPr marL="628650" indent="-628650">
              <a:buFont typeface="+mj-lt"/>
              <a:buAutoNum type="arabicPeriod"/>
            </a:pPr>
            <a:r>
              <a:rPr lang="en-US" sz="2800" dirty="0"/>
              <a:t>Integrate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IKS</a:t>
            </a:r>
            <a:r>
              <a:rPr lang="en-US" sz="2800" dirty="0"/>
              <a:t> and modern science </a:t>
            </a:r>
          </a:p>
          <a:p>
            <a:pPr marL="628650" indent="-628650">
              <a:buFont typeface="+mj-lt"/>
              <a:buAutoNum type="arabicPeriod"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INVOLVE</a:t>
            </a:r>
            <a:r>
              <a:rPr lang="en-US" sz="2800" dirty="0"/>
              <a:t> smallholder farmers </a:t>
            </a:r>
          </a:p>
          <a:p>
            <a:pPr marL="628650" indent="-628650">
              <a:buFont typeface="+mj-lt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Promote cross border trade (</a:t>
            </a:r>
            <a:r>
              <a:rPr lang="en-US" sz="2800" dirty="0" err="1">
                <a:solidFill>
                  <a:prstClr val="black"/>
                </a:solidFill>
              </a:rPr>
              <a:t>AfCFTA</a:t>
            </a:r>
            <a:r>
              <a:rPr lang="en-US" sz="2800" dirty="0">
                <a:solidFill>
                  <a:prstClr val="black"/>
                </a:solidFill>
              </a:rPr>
              <a:t>) –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AFRICA FOCUS</a:t>
            </a:r>
          </a:p>
          <a:p>
            <a:pPr marL="628650" indent="-628650">
              <a:buFont typeface="+mj-lt"/>
              <a:buAutoNum type="arabicPeriod"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PURSUE RESEARCH WITH IMPACT</a:t>
            </a:r>
          </a:p>
          <a:p>
            <a:pPr marL="285750" indent="-285750">
              <a:buBlip>
                <a:blip r:embed="rId3"/>
              </a:buBlip>
            </a:pPr>
            <a:endParaRPr lang="en-US" sz="2800" dirty="0"/>
          </a:p>
          <a:p>
            <a:pPr marL="285750" indent="-285750">
              <a:buBlip>
                <a:blip r:embed="rId3"/>
              </a:buBlip>
            </a:pPr>
            <a:endParaRPr lang="en-US" sz="2800" dirty="0"/>
          </a:p>
          <a:p>
            <a:pPr marL="285750" indent="-285750">
              <a:buBlip>
                <a:blip r:embed="rId3"/>
              </a:buBlip>
            </a:pPr>
            <a:endParaRPr lang="en-US" sz="2800" dirty="0"/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999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holding a basket of lettuce&#10;&#10;Description automatically generated">
            <a:extLst>
              <a:ext uri="{FF2B5EF4-FFF2-40B4-BE49-F238E27FC236}">
                <a16:creationId xmlns:a16="http://schemas.microsoft.com/office/drawing/2014/main" id="{F46A58B7-0924-306A-3B42-53609B424F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51" r="9399"/>
          <a:stretch/>
        </p:blipFill>
        <p:spPr>
          <a:xfrm>
            <a:off x="20" y="10"/>
            <a:ext cx="9905980" cy="6857990"/>
          </a:xfrm>
          <a:prstGeom prst="rect">
            <a:avLst/>
          </a:prstGeom>
        </p:spPr>
      </p:pic>
      <p:sp>
        <p:nvSpPr>
          <p:cNvPr id="25" name="Rectangle 16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906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FB453E-9042-4380-89E8-F7C321A2ACBD}"/>
              </a:ext>
            </a:extLst>
          </p:cNvPr>
          <p:cNvSpPr/>
          <p:nvPr/>
        </p:nvSpPr>
        <p:spPr>
          <a:xfrm>
            <a:off x="178130" y="5317240"/>
            <a:ext cx="935639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normalizeH="0" baseline="0" noProof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Equip a Smallholder Farmer - Feed the Nation!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906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0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906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853606D-8BF2-B1D3-0F74-DE96CA3B0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622" y="0"/>
            <a:ext cx="1102660" cy="11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542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89132206CB184EB9517EB5CB753D14" ma:contentTypeVersion="17" ma:contentTypeDescription="Create a new document." ma:contentTypeScope="" ma:versionID="8445f53e0995e2ce692742b66b8e47dc">
  <xsd:schema xmlns:xsd="http://www.w3.org/2001/XMLSchema" xmlns:xs="http://www.w3.org/2001/XMLSchema" xmlns:p="http://schemas.microsoft.com/office/2006/metadata/properties" xmlns:ns2="1f5e1568-24ce-4018-9068-a2cd3b78b717" xmlns:ns3="899be18f-5e39-4c80-9319-e5ae9e91c871" targetNamespace="http://schemas.microsoft.com/office/2006/metadata/properties" ma:root="true" ma:fieldsID="f57586f7ce01387f70e88b48a770b99e" ns2:_="" ns3:_="">
    <xsd:import namespace="1f5e1568-24ce-4018-9068-a2cd3b78b717"/>
    <xsd:import namespace="899be18f-5e39-4c80-9319-e5ae9e91c8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_ModernAudienceTargetUserField" minOccurs="0"/>
                <xsd:element ref="ns2:_ModernAudienceAadObjectId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e1568-24ce-4018-9068-a2cd3b78b7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Flow_SignoffStatus" ma:index="11" nillable="true" ma:displayName="Sign-off status" ma:internalName="Sign_x002d_off_x0020_status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a39a6f7-3414-405c-a41a-14b749708da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ModernAudienceTargetUserField" ma:index="19" nillable="true" ma:displayName="Audience" ma:list="UserInfo" ma:SharePointGroup="0" ma:internalName="_ModernAudienceTargetUserField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ModernAudienceAadObjectIds" ma:index="20" nillable="true" ma:displayName="AudienceIds" ma:list="{2196b7ff-8586-44c0-ac19-c0a4a2ee8eeb}" ma:internalName="_ModernAudienceAadObjectIds" ma:readOnly="true" ma:showField="_AadObjectIdForUser" ma:web="899be18f-5e39-4c80-9319-e5ae9e91c8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9be18f-5e39-4c80-9319-e5ae9e91c87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235b34bb-0896-4484-beba-f25a8479b508}" ma:internalName="TaxCatchAll" ma:showField="CatchAllData" ma:web="899be18f-5e39-4c80-9319-e5ae9e91c8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f5e1568-24ce-4018-9068-a2cd3b78b717">
      <Terms xmlns="http://schemas.microsoft.com/office/infopath/2007/PartnerControls"/>
    </lcf76f155ced4ddcb4097134ff3c332f>
    <TaxCatchAll xmlns="899be18f-5e39-4c80-9319-e5ae9e91c871" xsi:nil="true"/>
    <_Flow_SignoffStatus xmlns="1f5e1568-24ce-4018-9068-a2cd3b78b717" xsi:nil="true"/>
    <_ModernAudienceTargetUserField xmlns="1f5e1568-24ce-4018-9068-a2cd3b78b717">
      <UserInfo>
        <DisplayName/>
        <AccountId xsi:nil="true"/>
        <AccountType/>
      </UserInfo>
    </_ModernAudienceTargetUserField>
  </documentManagement>
</p:properties>
</file>

<file path=customXml/itemProps1.xml><?xml version="1.0" encoding="utf-8"?>
<ds:datastoreItem xmlns:ds="http://schemas.openxmlformats.org/officeDocument/2006/customXml" ds:itemID="{0F8D6753-F14C-4E1D-AEC6-245B5F22F4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37E238-C1EC-4975-A53D-26E0B9ECD0B0}"/>
</file>

<file path=customXml/itemProps3.xml><?xml version="1.0" encoding="utf-8"?>
<ds:datastoreItem xmlns:ds="http://schemas.openxmlformats.org/officeDocument/2006/customXml" ds:itemID="{403EB89E-9C18-4297-BE12-F04CF655AD16}">
  <ds:schemaRefs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bbc90a5e-b629-458b-80e0-0c460e97b4c0"/>
    <ds:schemaRef ds:uri="87f20189-24c5-4d9c-95a1-8860a4e941c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6163</TotalTime>
  <Words>429</Words>
  <Application>Microsoft Office PowerPoint</Application>
  <PresentationFormat>A4 Paper (210x297 mm)</PresentationFormat>
  <Paragraphs>95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Ilze Visagie</dc:creator>
  <cp:lastModifiedBy>Lethabo Letsoalo</cp:lastModifiedBy>
  <cp:revision>52</cp:revision>
  <dcterms:created xsi:type="dcterms:W3CDTF">2023-05-05T14:02:42Z</dcterms:created>
  <dcterms:modified xsi:type="dcterms:W3CDTF">2023-09-28T12:12:44Z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0x0101008F89132206CB184EB9517EB5CB753D14</vt:lpwstr>
  </property>
</Properties>
</file>