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  <p:sldId id="356" r:id="rId6"/>
    <p:sldId id="359" r:id="rId7"/>
    <p:sldId id="358" r:id="rId8"/>
    <p:sldId id="360" r:id="rId9"/>
    <p:sldId id="364" r:id="rId10"/>
    <p:sldId id="352" r:id="rId11"/>
    <p:sldId id="357" r:id="rId12"/>
    <p:sldId id="361" r:id="rId13"/>
    <p:sldId id="365" r:id="rId14"/>
    <p:sldId id="363" r:id="rId15"/>
    <p:sldId id="366" r:id="rId16"/>
    <p:sldId id="375" r:id="rId17"/>
    <p:sldId id="367" r:id="rId18"/>
    <p:sldId id="353" r:id="rId19"/>
    <p:sldId id="368" r:id="rId20"/>
    <p:sldId id="373" r:id="rId21"/>
    <p:sldId id="362" r:id="rId22"/>
    <p:sldId id="369" r:id="rId23"/>
    <p:sldId id="354" r:id="rId24"/>
    <p:sldId id="370" r:id="rId25"/>
    <p:sldId id="371" r:id="rId26"/>
    <p:sldId id="374" r:id="rId27"/>
    <p:sldId id="372" r:id="rId2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1E22"/>
    <a:srgbClr val="ECB455"/>
    <a:srgbClr val="528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9"/>
    <p:restoredTop sz="96327"/>
  </p:normalViewPr>
  <p:slideViewPr>
    <p:cSldViewPr snapToGrid="0">
      <p:cViewPr varScale="1">
        <p:scale>
          <a:sx n="73" d="100"/>
          <a:sy n="73" d="100"/>
        </p:scale>
        <p:origin x="11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6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3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9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9717403D-CBC6-0A08-94CB-AE34CDF58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729" y="6219846"/>
            <a:ext cx="1834180" cy="546054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E911F0D-AF6E-0790-A966-A2FB3F389F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14097" y="6176963"/>
            <a:ext cx="1564174" cy="54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8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9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8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1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3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1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1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8EBFC-C10A-F84B-82F2-397AAFC238E2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8BC44E1-4B54-9E6A-EA3E-5052DC562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30" y="0"/>
            <a:ext cx="7245472" cy="420541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74C6946-37C8-8203-9D99-DABEAFF3F64B}"/>
              </a:ext>
            </a:extLst>
          </p:cNvPr>
          <p:cNvSpPr/>
          <p:nvPr/>
        </p:nvSpPr>
        <p:spPr>
          <a:xfrm>
            <a:off x="0" y="3837114"/>
            <a:ext cx="9906000" cy="1172451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B60DB4E3-9544-A1A6-CB23-9880F8D4A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88" y="5970430"/>
            <a:ext cx="2321081" cy="691009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B4D96811-B7AB-3050-EC87-5B11BC00F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873" y="5970429"/>
            <a:ext cx="1979398" cy="6910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664576-3AF7-9D80-7F34-C72293E999DA}"/>
              </a:ext>
            </a:extLst>
          </p:cNvPr>
          <p:cNvSpPr txBox="1"/>
          <p:nvPr/>
        </p:nvSpPr>
        <p:spPr>
          <a:xfrm>
            <a:off x="375858" y="3925947"/>
            <a:ext cx="8953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Twitter Data Mining and Sentiment Analysis of Cholera Outbreak: </a:t>
            </a:r>
            <a:r>
              <a:rPr lang="en-US" sz="3200" dirty="0" err="1">
                <a:solidFill>
                  <a:schemeClr val="bg1"/>
                </a:solidFill>
              </a:rPr>
              <a:t>Hammanskraal</a:t>
            </a:r>
            <a:r>
              <a:rPr lang="en-US" sz="3200" dirty="0">
                <a:solidFill>
                  <a:schemeClr val="bg1"/>
                </a:solidFill>
              </a:rPr>
              <a:t> Case Study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A96B02-CD69-BBD0-8195-10B659D6B402}"/>
              </a:ext>
            </a:extLst>
          </p:cNvPr>
          <p:cNvSpPr txBox="1"/>
          <p:nvPr/>
        </p:nvSpPr>
        <p:spPr>
          <a:xfrm>
            <a:off x="1935504" y="5009565"/>
            <a:ext cx="601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Presented by: Emmanuel Fundisi </a:t>
            </a:r>
          </a:p>
          <a:p>
            <a:r>
              <a:rPr lang="en-US" sz="2400" b="1" dirty="0"/>
              <a:t>Geospatial Unit/</a:t>
            </a:r>
            <a:r>
              <a:rPr lang="en-US" sz="2400" b="1" dirty="0" err="1"/>
              <a:t>eResearch</a:t>
            </a:r>
            <a:r>
              <a:rPr lang="en-US" sz="2400" b="1" dirty="0"/>
              <a:t> Knowledge Centre</a:t>
            </a:r>
          </a:p>
        </p:txBody>
      </p:sp>
    </p:spTree>
    <p:extLst>
      <p:ext uri="{BB962C8B-B14F-4D97-AF65-F5344CB8AC3E}">
        <p14:creationId xmlns:p14="http://schemas.microsoft.com/office/powerpoint/2010/main" val="590176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228397"/>
            <a:ext cx="92281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Sentiment analysis and </a:t>
            </a:r>
            <a:r>
              <a:rPr lang="en-US" sz="2800" b="1" dirty="0">
                <a:solidFill>
                  <a:srgbClr val="FF0000"/>
                </a:solidFill>
              </a:rPr>
              <a:t>N</a:t>
            </a:r>
            <a:r>
              <a:rPr lang="en-US" sz="2800" dirty="0"/>
              <a:t>atural </a:t>
            </a:r>
            <a:r>
              <a:rPr lang="en-US" sz="2800" b="1" dirty="0">
                <a:solidFill>
                  <a:srgbClr val="FF0000"/>
                </a:solidFill>
              </a:rPr>
              <a:t>L</a:t>
            </a:r>
            <a:r>
              <a:rPr lang="en-US" sz="2800" dirty="0"/>
              <a:t>anguage </a:t>
            </a:r>
            <a:r>
              <a:rPr lang="en-US" sz="2800" b="1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rocessing, deals with informal writing style, sarcasm, irony, etc.</a:t>
            </a:r>
          </a:p>
          <a:p>
            <a:pPr marL="285750" lvl="0" indent="-285750">
              <a:buBlip>
                <a:blip r:embed="rId2"/>
              </a:buBlip>
            </a:pPr>
            <a:endParaRPr lang="en-US" sz="2800" dirty="0"/>
          </a:p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There are many words in different languages whose meaning and orientation change depending on the context and domain in which they are employed.</a:t>
            </a:r>
          </a:p>
          <a:p>
            <a:pPr lvl="0"/>
            <a:endParaRPr lang="en-US" sz="2800" i="1" dirty="0"/>
          </a:p>
          <a:p>
            <a:pPr marL="285750" lvl="0" indent="-285750">
              <a:buBlip>
                <a:blip r:embed="rId2"/>
              </a:buBlip>
            </a:pPr>
            <a:r>
              <a:rPr lang="en-US" sz="2800" dirty="0">
                <a:solidFill>
                  <a:srgbClr val="FF0000"/>
                </a:solidFill>
              </a:rPr>
              <a:t>Sarcasm and irony are two most critical challenges in </a:t>
            </a:r>
            <a:r>
              <a:rPr lang="en-US" sz="2800" b="1" dirty="0">
                <a:solidFill>
                  <a:srgbClr val="FF0000"/>
                </a:solidFill>
              </a:rPr>
              <a:t>N</a:t>
            </a:r>
            <a:r>
              <a:rPr lang="en-US" sz="2800" dirty="0">
                <a:solidFill>
                  <a:srgbClr val="FF0000"/>
                </a:solidFill>
              </a:rPr>
              <a:t>atural </a:t>
            </a:r>
            <a:r>
              <a:rPr lang="en-US" sz="2800" b="1" dirty="0">
                <a:solidFill>
                  <a:srgbClr val="FF0000"/>
                </a:solidFill>
              </a:rPr>
              <a:t>L</a:t>
            </a:r>
            <a:r>
              <a:rPr lang="en-US" sz="2800" dirty="0">
                <a:solidFill>
                  <a:srgbClr val="FF0000"/>
                </a:solidFill>
              </a:rPr>
              <a:t>anguage </a:t>
            </a:r>
            <a:r>
              <a:rPr lang="en-US" sz="2800" b="1" dirty="0">
                <a:solidFill>
                  <a:srgbClr val="FF0000"/>
                </a:solidFill>
              </a:rPr>
              <a:t>P</a:t>
            </a:r>
            <a:r>
              <a:rPr lang="en-US" sz="2800" dirty="0">
                <a:solidFill>
                  <a:srgbClr val="FF0000"/>
                </a:solidFill>
              </a:rPr>
              <a:t>rocess and Sentiment Analysis</a:t>
            </a:r>
            <a:r>
              <a:rPr lang="en-US" sz="2800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37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7" name="Picture 2" descr="Electronics | Free Full-Text | Sentiment Analysis Based on Deep Learning: A  Comparative Study">
            <a:extLst>
              <a:ext uri="{FF2B5EF4-FFF2-40B4-BE49-F238E27FC236}">
                <a16:creationId xmlns:a16="http://schemas.microsoft.com/office/drawing/2014/main" id="{6E752ED7-0479-4AA0-81C8-A80358C2FE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32"/>
          <a:stretch/>
        </p:blipFill>
        <p:spPr bwMode="auto">
          <a:xfrm>
            <a:off x="86718" y="1060256"/>
            <a:ext cx="9467440" cy="310090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7CC3CE1-FA4B-4B86-B31E-693BD67DE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542" y="4097867"/>
            <a:ext cx="6965740" cy="264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88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Cont</a:t>
            </a:r>
            <a:r>
              <a:rPr lang="en-US" sz="4400" b="1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3C5082-372D-47D7-8D82-5BF18745E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6" y="1316003"/>
            <a:ext cx="9821333" cy="418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52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Cont</a:t>
            </a:r>
            <a:r>
              <a:rPr lang="en-US" sz="4400" b="1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4A43538-B5C4-46C9-BE54-002506A9DED4}"/>
              </a:ext>
            </a:extLst>
          </p:cNvPr>
          <p:cNvSpPr/>
          <p:nvPr/>
        </p:nvSpPr>
        <p:spPr>
          <a:xfrm>
            <a:off x="474132" y="1811867"/>
            <a:ext cx="90737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TV screen is too </a:t>
            </a:r>
            <a:r>
              <a:rPr lang="en-US" sz="2800" b="1" dirty="0">
                <a:solidFill>
                  <a:srgbClr val="FF0000"/>
                </a:solidFill>
              </a:rPr>
              <a:t>small </a:t>
            </a:r>
            <a:r>
              <a:rPr lang="en-US" sz="2800" dirty="0"/>
              <a:t>and “This camera is extremely </a:t>
            </a:r>
            <a:r>
              <a:rPr lang="en-US" sz="2800" b="1" dirty="0">
                <a:solidFill>
                  <a:srgbClr val="FF0000"/>
                </a:solidFill>
              </a:rPr>
              <a:t>small</a:t>
            </a:r>
            <a:r>
              <a:rPr lang="en-US" sz="2800" dirty="0"/>
              <a:t>, the word “</a:t>
            </a:r>
            <a:r>
              <a:rPr lang="en-US" sz="2800" b="1" dirty="0">
                <a:solidFill>
                  <a:srgbClr val="FF0000"/>
                </a:solidFill>
              </a:rPr>
              <a:t>small</a:t>
            </a:r>
            <a:r>
              <a:rPr lang="en-US" sz="2800" dirty="0"/>
              <a:t>” in the first sentence is negative, as people generally prefer large screens, whereas in the second</a:t>
            </a:r>
          </a:p>
          <a:p>
            <a:r>
              <a:rPr lang="en-US" sz="2800" dirty="0"/>
              <a:t>sentence it is positive, as if the camera is small, it will be easy to carry.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963449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Cont</a:t>
            </a:r>
            <a:r>
              <a:rPr lang="en-US" sz="4400" b="1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7957FE-3C93-4FBE-965C-EE7D43B64CE6}"/>
              </a:ext>
            </a:extLst>
          </p:cNvPr>
          <p:cNvSpPr/>
          <p:nvPr/>
        </p:nvSpPr>
        <p:spPr>
          <a:xfrm>
            <a:off x="15169" y="1690526"/>
            <a:ext cx="875876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RT @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ewnreporter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: Community members of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Hammanskraal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chase away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Tshwane Executive Mayor,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Cilliers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 Brink at the Jubilee Hospital. </a:t>
            </a:r>
            <a:endParaRPr lang="en-ZA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042EAC-8B1D-485B-895A-F37AFAFD7C08}"/>
              </a:ext>
            </a:extLst>
          </p:cNvPr>
          <p:cNvSpPr/>
          <p:nvPr/>
        </p:nvSpPr>
        <p:spPr>
          <a:xfrm>
            <a:off x="15169" y="2095471"/>
            <a:ext cx="87587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RT @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SABCNews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: The Gauteng Health Department has confirmed that the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death toll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in the cholera outbreak in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Hammanskraal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</a:rPr>
              <a:t>has now risen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to 13.</a:t>
            </a:r>
            <a:r>
              <a:rPr lang="en-US" dirty="0"/>
              <a:t> </a:t>
            </a:r>
            <a:endParaRPr lang="en-Z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BAE5AE-37B4-4765-B094-110BCD184F34}"/>
              </a:ext>
            </a:extLst>
          </p:cNvPr>
          <p:cNvSpPr/>
          <p:nvPr/>
        </p:nvSpPr>
        <p:spPr>
          <a:xfrm>
            <a:off x="15170" y="2588302"/>
            <a:ext cx="87587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#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Hammanskraaldisaster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Hammanskraal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infected Water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come a long way. We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should not be surprised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â€¦ https://t.co/W1K7Fs1bYJ</a:t>
            </a:r>
            <a:r>
              <a:rPr lang="en-US" dirty="0"/>
              <a:t> </a:t>
            </a:r>
            <a:endParaRPr lang="en-Z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C58FB-DE5D-448D-9BF0-FC7225D79F67}"/>
              </a:ext>
            </a:extLst>
          </p:cNvPr>
          <p:cNvSpPr/>
          <p:nvPr/>
        </p:nvSpPr>
        <p:spPr>
          <a:xfrm>
            <a:off x="15169" y="1161790"/>
            <a:ext cx="875876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RT @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Katlego_Mack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: The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</a:rPr>
              <a:t>Hammanskraal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 cholera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outbreak is infuriating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because the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</a:rPr>
              <a:t>water issue has been there for such a long time now.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endParaRPr lang="en-ZA" sz="1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Lexicon-Based Sentiment Analysis and Emotion Classification of Climate  Change Related Tweets | SpringerLink">
            <a:extLst>
              <a:ext uri="{FF2B5EF4-FFF2-40B4-BE49-F238E27FC236}">
                <a16:creationId xmlns:a16="http://schemas.microsoft.com/office/drawing/2014/main" id="{CD1894F9-3716-4A13-9785-B85C4EACC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55" y="3429000"/>
            <a:ext cx="7391058" cy="336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F9D127-AE06-40B8-9C21-6DB783429AD9}"/>
              </a:ext>
            </a:extLst>
          </p:cNvPr>
          <p:cNvSpPr txBox="1"/>
          <p:nvPr/>
        </p:nvSpPr>
        <p:spPr>
          <a:xfrm>
            <a:off x="201955" y="4969935"/>
            <a:ext cx="165224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600" dirty="0">
              <a:latin typeface="Bauhaus 93" panose="04030905020B02020C02" pitchFamily="82" charset="0"/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Bauhaus 93" panose="04030905020B02020C02" pitchFamily="82" charset="0"/>
              </a:rPr>
              <a:t>Tweets</a:t>
            </a:r>
          </a:p>
        </p:txBody>
      </p:sp>
    </p:spTree>
    <p:extLst>
      <p:ext uri="{BB962C8B-B14F-4D97-AF65-F5344CB8AC3E}">
        <p14:creationId xmlns:p14="http://schemas.microsoft.com/office/powerpoint/2010/main" val="605602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Findings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31EA57-0E6A-4E1F-9E89-F79D70551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9" y="1295400"/>
            <a:ext cx="8667166" cy="41059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2A2E70-B273-4A3B-B755-6E30403F1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407" y="4715933"/>
            <a:ext cx="3461648" cy="20806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837CB9-68BC-49D7-9F9A-55E1D7933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181" y="4836139"/>
            <a:ext cx="98154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48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0B4ED8-F4A8-43BD-89A0-B2172B537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50"/>
          <a:stretch/>
        </p:blipFill>
        <p:spPr>
          <a:xfrm>
            <a:off x="155230" y="1222208"/>
            <a:ext cx="9439401" cy="475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061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1C1BB9-04CF-411B-8DFB-3F9564074E80}"/>
              </a:ext>
            </a:extLst>
          </p:cNvPr>
          <p:cNvSpPr/>
          <p:nvPr/>
        </p:nvSpPr>
        <p:spPr>
          <a:xfrm>
            <a:off x="354354" y="1578817"/>
            <a:ext cx="315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Fear and </a:t>
            </a:r>
            <a:r>
              <a:rPr lang="en-US" sz="2800" b="1" dirty="0" err="1">
                <a:solidFill>
                  <a:srgbClr val="FF0000"/>
                </a:solidFill>
              </a:rPr>
              <a:t>Behaviour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endParaRPr lang="en-ZA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99BB9-A44F-4A33-9840-B4260164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172375"/>
            <a:ext cx="3571873" cy="15835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BFE1D7-6FB4-4672-A06C-6FAB2531C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8514" y="2419430"/>
            <a:ext cx="1372317" cy="309237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9574A8D-803A-465F-9B37-FA7A5BB2AACC}"/>
              </a:ext>
            </a:extLst>
          </p:cNvPr>
          <p:cNvSpPr/>
          <p:nvPr/>
        </p:nvSpPr>
        <p:spPr>
          <a:xfrm>
            <a:off x="4975172" y="2710547"/>
            <a:ext cx="4710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Higher fear group less likely to trust and follow government response, directive.</a:t>
            </a:r>
          </a:p>
          <a:p>
            <a:endParaRPr lang="en-US" sz="24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Hence might lead to more sporadic spread of the outbreak. 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0772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9F5AE7A-3526-428F-80C4-4A5613278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10" y="1277425"/>
            <a:ext cx="4688923" cy="488570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B80182-B76C-4E61-8D48-52322164F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278" y="1268958"/>
            <a:ext cx="4520768" cy="487838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9275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B8FC8E-C247-4CBD-A197-834753068C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4" t="1899" r="1431" b="1451"/>
          <a:stretch/>
        </p:blipFill>
        <p:spPr>
          <a:xfrm>
            <a:off x="0" y="1222208"/>
            <a:ext cx="9703156" cy="490220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25160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Introduction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161232"/>
            <a:ext cx="92281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Big data mining/analysis of social media platforms has had a profound impact in human science research.</a:t>
            </a:r>
          </a:p>
          <a:p>
            <a:pPr marL="285750" lvl="0" indent="-285750">
              <a:buBlip>
                <a:blip r:embed="rId2"/>
              </a:buBlip>
            </a:pPr>
            <a:endParaRPr lang="en-US" sz="2800" dirty="0"/>
          </a:p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Information is extracted in real-time affording invaluable insights into social dynamics and public opinion. </a:t>
            </a:r>
          </a:p>
          <a:p>
            <a:pPr marL="285750" lvl="0" indent="-285750">
              <a:buBlip>
                <a:blip r:embed="rId2"/>
              </a:buBlip>
            </a:pPr>
            <a:endParaRPr lang="en-US" sz="2800" dirty="0"/>
          </a:p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Web-scrapping.   </a:t>
            </a:r>
          </a:p>
          <a:p>
            <a:endParaRPr lang="en-US" sz="2800" dirty="0"/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53704B-2D28-419D-8230-9875810A3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271" y="3429000"/>
            <a:ext cx="5058011" cy="3395392"/>
          </a:xfrm>
          <a:prstGeom prst="rect">
            <a:avLst/>
          </a:prstGeom>
        </p:spPr>
      </p:pic>
      <p:pic>
        <p:nvPicPr>
          <p:cNvPr id="17" name="Graphic 16" descr="Arrow Slight curve">
            <a:extLst>
              <a:ext uri="{FF2B5EF4-FFF2-40B4-BE49-F238E27FC236}">
                <a16:creationId xmlns:a16="http://schemas.microsoft.com/office/drawing/2014/main" id="{D8F6C194-3551-479D-8E69-FAB491BF00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74154">
            <a:off x="2636217" y="4187338"/>
            <a:ext cx="202606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01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280023" y="1525298"/>
            <a:ext cx="93459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800" dirty="0"/>
              <a:t>Negative public perception of government or health authorities' response to the outbreak, policymakers may need to reassess their communication strategies and increase transparency.</a:t>
            </a:r>
          </a:p>
          <a:p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Public sentiment can affect people's willingness to cooperate with intervention measures. If negative, it may be necessary to improve community engagement and education.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09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161232"/>
            <a:ext cx="91459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800" dirty="0"/>
              <a:t>Highlight specific areas of concern or confusion in the public. </a:t>
            </a:r>
          </a:p>
          <a:p>
            <a:pPr marL="285750" indent="-285750">
              <a:buBlip>
                <a:blip r:embed="rId2"/>
              </a:buBlip>
            </a:pPr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Researchers can use this information to prioritize research topics. If public sentiment suggests a lack of understanding about transmission routes, research efforts can focus on clarifying this aspect.</a:t>
            </a:r>
          </a:p>
          <a:p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Resource allocation for medical supplies, personnel, can be informed by the sentiment analysis, ensuring that areas with the most negative sentiment receive the necessary support.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70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59045" y="1659285"/>
            <a:ext cx="918886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800" dirty="0"/>
              <a:t>Sentiment analysis of public discourse surrounding a cholera outbreak can yield valuable insights that have implications for policy, further research, and intervention strategies.</a:t>
            </a:r>
          </a:p>
          <a:p>
            <a:pPr marL="285750" indent="-285750">
              <a:buBlip>
                <a:blip r:embed="rId2"/>
              </a:buBlip>
            </a:pPr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Real time content that enables more targeted and adaptive approach to managing outbreaks and mitigating their impact on affected communities.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26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280499" y="951067"/>
            <a:ext cx="94646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Take away</a:t>
            </a:r>
            <a:endParaRPr lang="en-US" sz="2800" dirty="0"/>
          </a:p>
          <a:p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Existing network approaches: Gravity model (Anderson,2011): assume spillover effect decays with geographical distance.</a:t>
            </a:r>
          </a:p>
          <a:p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/>
              <a:t>Online network goes beyond geographic constraints.</a:t>
            </a:r>
          </a:p>
          <a:p>
            <a:endParaRPr lang="en-US" sz="2800" dirty="0"/>
          </a:p>
          <a:p>
            <a:pPr marL="285750" indent="-285750">
              <a:buBlip>
                <a:blip r:embed="rId2"/>
              </a:buBlip>
            </a:pPr>
            <a:r>
              <a:rPr lang="en-US" sz="2800" dirty="0">
                <a:solidFill>
                  <a:srgbClr val="FF0000"/>
                </a:solidFill>
              </a:rPr>
              <a:t>Can we use data-driven approach to develop a dynamic information network?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99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201954" y="2583632"/>
            <a:ext cx="8908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/>
              <a:t>Thank You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6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  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24" name="Google Shape;63;g180c7557d8b_1_1">
            <a:extLst>
              <a:ext uri="{FF2B5EF4-FFF2-40B4-BE49-F238E27FC236}">
                <a16:creationId xmlns:a16="http://schemas.microsoft.com/office/drawing/2014/main" id="{19B8374C-AE61-4314-8F2B-CA8922843C76}"/>
              </a:ext>
            </a:extLst>
          </p:cNvPr>
          <p:cNvSpPr txBox="1">
            <a:spLocks/>
          </p:cNvSpPr>
          <p:nvPr/>
        </p:nvSpPr>
        <p:spPr>
          <a:xfrm>
            <a:off x="692700" y="1022405"/>
            <a:ext cx="8520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3111"/>
              <a:buFont typeface="Arial"/>
              <a:buNone/>
            </a:pPr>
            <a:r>
              <a:rPr lang="en-ZA" sz="2400" b="1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eg</a:t>
            </a:r>
            <a:r>
              <a:rPr lang="en-ZA" sz="2400" b="1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: Subjective Well-Being</a:t>
            </a:r>
          </a:p>
        </p:txBody>
      </p:sp>
      <p:sp>
        <p:nvSpPr>
          <p:cNvPr id="25" name="Google Shape;64;g180c7557d8b_1_1">
            <a:extLst>
              <a:ext uri="{FF2B5EF4-FFF2-40B4-BE49-F238E27FC236}">
                <a16:creationId xmlns:a16="http://schemas.microsoft.com/office/drawing/2014/main" id="{BB7A9A4C-8374-4C23-B116-CDF1B177A882}"/>
              </a:ext>
            </a:extLst>
          </p:cNvPr>
          <p:cNvSpPr txBox="1"/>
          <p:nvPr/>
        </p:nvSpPr>
        <p:spPr>
          <a:xfrm>
            <a:off x="398724" y="4413433"/>
            <a:ext cx="2647500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Subjective Well-being (SWB) = </a:t>
            </a:r>
            <a:r>
              <a:rPr lang="en" sz="2000" b="1" dirty="0">
                <a:solidFill>
                  <a:srgbClr val="007A87"/>
                </a:solidFill>
              </a:rPr>
              <a:t>Reflective cognitive judgments + Emotional feelings</a:t>
            </a:r>
            <a:r>
              <a:rPr lang="en" sz="2000" dirty="0"/>
              <a:t>. Provides a measure of life satisfaction</a:t>
            </a:r>
            <a:endParaRPr sz="2000" dirty="0"/>
          </a:p>
        </p:txBody>
      </p:sp>
      <p:sp>
        <p:nvSpPr>
          <p:cNvPr id="26" name="Google Shape;65;g180c7557d8b_1_1">
            <a:extLst>
              <a:ext uri="{FF2B5EF4-FFF2-40B4-BE49-F238E27FC236}">
                <a16:creationId xmlns:a16="http://schemas.microsoft.com/office/drawing/2014/main" id="{D3025FE6-ACEC-45DA-9251-D7A948348CC3}"/>
              </a:ext>
            </a:extLst>
          </p:cNvPr>
          <p:cNvSpPr txBox="1"/>
          <p:nvPr/>
        </p:nvSpPr>
        <p:spPr>
          <a:xfrm>
            <a:off x="3730931" y="4506500"/>
            <a:ext cx="2520300" cy="2154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</a:rPr>
              <a:t>Traditionally SWB has been measured using surveys, however they have </a:t>
            </a:r>
            <a:r>
              <a:rPr lang="en" sz="2000" b="1" dirty="0">
                <a:solidFill>
                  <a:srgbClr val="007A87"/>
                </a:solidFill>
              </a:rPr>
              <a:t>scalability</a:t>
            </a:r>
            <a:r>
              <a:rPr lang="en" sz="2000" dirty="0">
                <a:solidFill>
                  <a:schemeClr val="dk1"/>
                </a:solidFill>
              </a:rPr>
              <a:t> issues, significant </a:t>
            </a:r>
            <a:r>
              <a:rPr lang="en" sz="2000" b="1" dirty="0">
                <a:solidFill>
                  <a:srgbClr val="007A87"/>
                </a:solidFill>
              </a:rPr>
              <a:t>time delay</a:t>
            </a:r>
            <a:r>
              <a:rPr lang="en" sz="2000" dirty="0">
                <a:solidFill>
                  <a:schemeClr val="dk1"/>
                </a:solidFill>
              </a:rPr>
              <a:t> and high </a:t>
            </a:r>
            <a:r>
              <a:rPr lang="en" sz="2000" b="1" dirty="0">
                <a:solidFill>
                  <a:srgbClr val="007A87"/>
                </a:solidFill>
              </a:rPr>
              <a:t>cost</a:t>
            </a:r>
            <a:endParaRPr sz="2000" b="1" dirty="0">
              <a:solidFill>
                <a:srgbClr val="007A87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7" name="Google Shape;66;g180c7557d8b_1_1">
            <a:extLst>
              <a:ext uri="{FF2B5EF4-FFF2-40B4-BE49-F238E27FC236}">
                <a16:creationId xmlns:a16="http://schemas.microsoft.com/office/drawing/2014/main" id="{8450BB5E-CE1F-4FCA-AFCC-80E912A3CF52}"/>
              </a:ext>
            </a:extLst>
          </p:cNvPr>
          <p:cNvSpPr txBox="1"/>
          <p:nvPr/>
        </p:nvSpPr>
        <p:spPr>
          <a:xfrm>
            <a:off x="6678348" y="4506500"/>
            <a:ext cx="2459100" cy="1538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007A87"/>
                </a:solidFill>
              </a:rPr>
              <a:t>Social media</a:t>
            </a:r>
            <a:r>
              <a:rPr lang="en" sz="2000" dirty="0"/>
              <a:t> users generate useful traces of their attitudes, beliefs, and feelings at every moment</a:t>
            </a:r>
            <a:endParaRPr sz="2000" dirty="0"/>
          </a:p>
        </p:txBody>
      </p:sp>
      <p:pic>
        <p:nvPicPr>
          <p:cNvPr id="28" name="Google Shape;67;g180c7557d8b_1_1">
            <a:extLst>
              <a:ext uri="{FF2B5EF4-FFF2-40B4-BE49-F238E27FC236}">
                <a16:creationId xmlns:a16="http://schemas.microsoft.com/office/drawing/2014/main" id="{E4A78EFE-8A7D-475E-98A4-78D1493E4A1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2474" y="3977989"/>
            <a:ext cx="435451" cy="435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68;g180c7557d8b_1_1">
            <a:extLst>
              <a:ext uri="{FF2B5EF4-FFF2-40B4-BE49-F238E27FC236}">
                <a16:creationId xmlns:a16="http://schemas.microsoft.com/office/drawing/2014/main" id="{AB4289A6-144E-4904-873E-58CDE55A627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10100" y="3929014"/>
            <a:ext cx="533402" cy="53340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69;g180c7557d8b_1_1">
            <a:extLst>
              <a:ext uri="{FF2B5EF4-FFF2-40B4-BE49-F238E27FC236}">
                <a16:creationId xmlns:a16="http://schemas.microsoft.com/office/drawing/2014/main" id="{0007AD6A-1AE3-4D43-83BE-A1FA8076F28F}"/>
              </a:ext>
            </a:extLst>
          </p:cNvPr>
          <p:cNvSpPr txBox="1"/>
          <p:nvPr/>
        </p:nvSpPr>
        <p:spPr>
          <a:xfrm>
            <a:off x="457524" y="3781351"/>
            <a:ext cx="2529900" cy="490107"/>
          </a:xfrm>
          <a:prstGeom prst="rect">
            <a:avLst/>
          </a:prstGeom>
          <a:solidFill>
            <a:srgbClr val="007A8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Definition</a:t>
            </a:r>
            <a:endParaRPr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" name="Google Shape;70;g180c7557d8b_1_1">
            <a:extLst>
              <a:ext uri="{FF2B5EF4-FFF2-40B4-BE49-F238E27FC236}">
                <a16:creationId xmlns:a16="http://schemas.microsoft.com/office/drawing/2014/main" id="{C9C731DD-FC68-47D6-9A7D-D52D8B13D42F}"/>
              </a:ext>
            </a:extLst>
          </p:cNvPr>
          <p:cNvSpPr txBox="1"/>
          <p:nvPr/>
        </p:nvSpPr>
        <p:spPr>
          <a:xfrm>
            <a:off x="3721869" y="3783256"/>
            <a:ext cx="2602727" cy="488202"/>
          </a:xfrm>
          <a:prstGeom prst="rect">
            <a:avLst/>
          </a:prstGeom>
          <a:solidFill>
            <a:srgbClr val="007A8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Traditional Approach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" name="Google Shape;71;g180c7557d8b_1_1">
            <a:extLst>
              <a:ext uri="{FF2B5EF4-FFF2-40B4-BE49-F238E27FC236}">
                <a16:creationId xmlns:a16="http://schemas.microsoft.com/office/drawing/2014/main" id="{D051EFAC-6F32-4133-8241-72941963948E}"/>
              </a:ext>
            </a:extLst>
          </p:cNvPr>
          <p:cNvSpPr txBox="1"/>
          <p:nvPr/>
        </p:nvSpPr>
        <p:spPr>
          <a:xfrm>
            <a:off x="6678348" y="3792181"/>
            <a:ext cx="2459100" cy="431467"/>
          </a:xfrm>
          <a:prstGeom prst="rect">
            <a:avLst/>
          </a:prstGeom>
          <a:solidFill>
            <a:srgbClr val="007A8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Opportunity</a:t>
            </a:r>
            <a:endParaRPr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" name="Google Shape;72;g180c7557d8b_1_1">
            <a:extLst>
              <a:ext uri="{FF2B5EF4-FFF2-40B4-BE49-F238E27FC236}">
                <a16:creationId xmlns:a16="http://schemas.microsoft.com/office/drawing/2014/main" id="{122792AE-753B-408F-85B1-3555079413E9}"/>
              </a:ext>
            </a:extLst>
          </p:cNvPr>
          <p:cNvCxnSpPr/>
          <p:nvPr/>
        </p:nvCxnSpPr>
        <p:spPr>
          <a:xfrm>
            <a:off x="3412525" y="3770227"/>
            <a:ext cx="0" cy="2772000"/>
          </a:xfrm>
          <a:prstGeom prst="straightConnector1">
            <a:avLst/>
          </a:prstGeom>
          <a:noFill/>
          <a:ln w="19050" cap="flat" cmpd="sng">
            <a:solidFill>
              <a:srgbClr val="007A87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34" name="Google Shape;73;g180c7557d8b_1_1">
            <a:extLst>
              <a:ext uri="{FF2B5EF4-FFF2-40B4-BE49-F238E27FC236}">
                <a16:creationId xmlns:a16="http://schemas.microsoft.com/office/drawing/2014/main" id="{02B620B2-2C40-44FA-AE9A-00EC6358AD85}"/>
              </a:ext>
            </a:extLst>
          </p:cNvPr>
          <p:cNvCxnSpPr/>
          <p:nvPr/>
        </p:nvCxnSpPr>
        <p:spPr>
          <a:xfrm>
            <a:off x="6457075" y="3789184"/>
            <a:ext cx="0" cy="2700000"/>
          </a:xfrm>
          <a:prstGeom prst="straightConnector1">
            <a:avLst/>
          </a:prstGeom>
          <a:noFill/>
          <a:ln w="19050" cap="flat" cmpd="sng">
            <a:solidFill>
              <a:srgbClr val="007A87"/>
            </a:solidFill>
            <a:prstDash val="dot"/>
            <a:round/>
            <a:headEnd type="none" w="sm" len="sm"/>
            <a:tailEnd type="none" w="sm" len="sm"/>
          </a:ln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B9E46CE-F71D-4ABE-B99C-9A4933B23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6975" y="1526493"/>
            <a:ext cx="4071370" cy="2108264"/>
          </a:xfrm>
          <a:prstGeom prst="rect">
            <a:avLst/>
          </a:prstGeom>
        </p:spPr>
      </p:pic>
      <p:sp>
        <p:nvSpPr>
          <p:cNvPr id="11" name="Scroll: Vertical 10">
            <a:extLst>
              <a:ext uri="{FF2B5EF4-FFF2-40B4-BE49-F238E27FC236}">
                <a16:creationId xmlns:a16="http://schemas.microsoft.com/office/drawing/2014/main" id="{27C58C9F-4D30-4598-937B-489ED3727A00}"/>
              </a:ext>
            </a:extLst>
          </p:cNvPr>
          <p:cNvSpPr/>
          <p:nvPr/>
        </p:nvSpPr>
        <p:spPr>
          <a:xfrm>
            <a:off x="2064561" y="1509861"/>
            <a:ext cx="5156197" cy="2080181"/>
          </a:xfrm>
          <a:prstGeom prst="verticalScroll">
            <a:avLst/>
          </a:prstGeom>
          <a:noFill/>
          <a:ln w="38100">
            <a:solidFill>
              <a:srgbClr val="A41E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0895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Cont..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456324" y="1601499"/>
            <a:ext cx="82856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Due to its sheer volume, machine learning algorithms have to be used to </a:t>
            </a:r>
            <a:r>
              <a:rPr lang="en-US" sz="2800" dirty="0" err="1"/>
              <a:t>analyse</a:t>
            </a:r>
            <a:r>
              <a:rPr lang="en-US" sz="2800" dirty="0"/>
              <a:t> the data.</a:t>
            </a:r>
          </a:p>
          <a:p>
            <a:pPr lvl="0"/>
            <a:endParaRPr lang="en-US" sz="2800" dirty="0"/>
          </a:p>
          <a:p>
            <a:pPr marL="285750" lvl="0" indent="-285750">
              <a:buBlip>
                <a:blip r:embed="rId2"/>
              </a:buBlip>
            </a:pPr>
            <a:r>
              <a:rPr lang="en-US" sz="2800" dirty="0"/>
              <a:t>By analyzing social media data, researchers can:</a:t>
            </a:r>
          </a:p>
          <a:p>
            <a:pPr marL="1485900" lvl="2" indent="-571500">
              <a:buFont typeface="+mj-lt"/>
              <a:buAutoNum type="romanLcPeriod"/>
            </a:pPr>
            <a:r>
              <a:rPr lang="en-US" sz="2800" dirty="0"/>
              <a:t>identify patterns of behavior, </a:t>
            </a:r>
          </a:p>
          <a:p>
            <a:pPr marL="1485900" lvl="2" indent="-571500">
              <a:buFont typeface="+mj-lt"/>
              <a:buAutoNum type="romanLcPeriod"/>
            </a:pPr>
            <a:r>
              <a:rPr lang="en-US" sz="2800" dirty="0"/>
              <a:t>predict future trends,</a:t>
            </a:r>
          </a:p>
          <a:p>
            <a:pPr marL="1485900" lvl="2" indent="-571500">
              <a:buFont typeface="+mj-lt"/>
              <a:buAutoNum type="romanLcPeriod"/>
            </a:pPr>
            <a:r>
              <a:rPr lang="en-US" sz="2800" dirty="0"/>
              <a:t>forecast outcomes in socio-economic issues, public health, politics, etc.</a:t>
            </a:r>
          </a:p>
          <a:p>
            <a:endParaRPr lang="en-US" sz="2800" dirty="0"/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955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Literature review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161232"/>
            <a:ext cx="8756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A80883-336E-43C4-AD7A-F5ABE08E4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18" y="993836"/>
            <a:ext cx="3274549" cy="2877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4E66DB-5C64-40D8-A3A4-BA980C737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0325" y="1060256"/>
            <a:ext cx="3151112" cy="28158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6779D5-4639-43A2-8B77-705E0EDAA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495" y="1039227"/>
            <a:ext cx="3088787" cy="2674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AFA731-EEAC-4D05-BC56-6C3670BF9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8452" y="4113087"/>
            <a:ext cx="4980830" cy="26327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680775-5364-4B20-92EB-13C20A4206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76" y="4137773"/>
            <a:ext cx="4830963" cy="265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161232"/>
            <a:ext cx="92281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en-US" sz="2800" b="1" dirty="0">
                <a:solidFill>
                  <a:prstClr val="black"/>
                </a:solidFill>
              </a:rPr>
              <a:t>Social Media sentiment analysis </a:t>
            </a:r>
          </a:p>
          <a:p>
            <a:pPr marL="285750" lvl="0" indent="-285750">
              <a:buBlip>
                <a:blip r:embed="rId2"/>
              </a:buBlip>
            </a:pPr>
            <a:endParaRPr lang="en-US" sz="2800" dirty="0">
              <a:solidFill>
                <a:prstClr val="black"/>
              </a:solidFill>
            </a:endParaRPr>
          </a:p>
          <a:p>
            <a:pPr marL="1200150" lvl="2" indent="-285750">
              <a:buBlip>
                <a:blip r:embed="rId2"/>
              </a:buBlip>
            </a:pPr>
            <a:r>
              <a:rPr lang="en-US" sz="2800" dirty="0"/>
              <a:t>Hotel reviews to get a better understanding of customer’s likes and dislikes.</a:t>
            </a:r>
          </a:p>
          <a:p>
            <a:pPr marL="742950" lvl="1" indent="-285750">
              <a:buBlip>
                <a:blip r:embed="rId2"/>
              </a:buBlip>
            </a:pPr>
            <a:endParaRPr lang="en-US" sz="2800" dirty="0"/>
          </a:p>
          <a:p>
            <a:pPr marL="1200150" lvl="2" indent="-285750">
              <a:buBlip>
                <a:blip r:embed="rId2"/>
              </a:buBlip>
            </a:pPr>
            <a:r>
              <a:rPr lang="en-US" sz="2800" dirty="0"/>
              <a:t>Health care - customer opinion, customer satisfaction.</a:t>
            </a:r>
          </a:p>
          <a:p>
            <a:pPr marL="742950" lvl="1" indent="-285750">
              <a:buBlip>
                <a:blip r:embed="rId2"/>
              </a:buBlip>
            </a:pPr>
            <a:endParaRPr lang="en-US" sz="2800" dirty="0"/>
          </a:p>
          <a:p>
            <a:pPr marL="1200150" lvl="2" indent="-285750">
              <a:buBlip>
                <a:blip r:embed="rId2"/>
              </a:buBlip>
            </a:pPr>
            <a:r>
              <a:rPr lang="en-US" sz="2800" dirty="0"/>
              <a:t>Business - reputation management, market research,  competitor analysis, product analysis, etc.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Cont..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1B35A6-5058-4F87-BFBE-2D4C4C4C0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58" y="1071525"/>
            <a:ext cx="9135750" cy="340734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06507F7-2CC2-4BBC-AA21-FB8B86F6AC25}"/>
              </a:ext>
            </a:extLst>
          </p:cNvPr>
          <p:cNvSpPr/>
          <p:nvPr/>
        </p:nvSpPr>
        <p:spPr>
          <a:xfrm>
            <a:off x="1964267" y="1480794"/>
            <a:ext cx="1278467" cy="406400"/>
          </a:xfrm>
          <a:prstGeom prst="ellipse">
            <a:avLst/>
          </a:prstGeom>
          <a:noFill/>
          <a:ln w="38100">
            <a:solidFill>
              <a:srgbClr val="A41E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6CCF87-EF43-40F4-8AEC-0E0E3D4172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458" b="11600"/>
          <a:stretch/>
        </p:blipFill>
        <p:spPr>
          <a:xfrm>
            <a:off x="2626254" y="4400538"/>
            <a:ext cx="5222027" cy="23452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5219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Aim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319759" y="1618432"/>
            <a:ext cx="87565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pPr algn="just"/>
            <a:r>
              <a:rPr lang="en-US" sz="2800" dirty="0"/>
              <a:t>Explore the use of Twitter data mining and sentiment analysis, on public sentiment around the cholera outbreak recorded between May and June 2023 in </a:t>
            </a:r>
            <a:r>
              <a:rPr lang="en-US" sz="2800" dirty="0" err="1"/>
              <a:t>Hammanskraal</a:t>
            </a:r>
            <a:r>
              <a:rPr lang="en-US" sz="2800" dirty="0"/>
              <a:t>, South Africa.</a:t>
            </a:r>
          </a:p>
          <a:p>
            <a:endParaRPr lang="en-US" sz="2800" dirty="0"/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16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Methodology 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48C6F9-1BB9-4701-B65A-4F5BAD672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92"/>
          <a:stretch/>
        </p:blipFill>
        <p:spPr>
          <a:xfrm>
            <a:off x="10516" y="1044637"/>
            <a:ext cx="8317301" cy="579430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BC9D69-F9D5-4B80-99BC-A67EE953AC2B}"/>
              </a:ext>
            </a:extLst>
          </p:cNvPr>
          <p:cNvCxnSpPr>
            <a:cxnSpLocks/>
          </p:cNvCxnSpPr>
          <p:nvPr/>
        </p:nvCxnSpPr>
        <p:spPr>
          <a:xfrm>
            <a:off x="2082799" y="1622158"/>
            <a:ext cx="1075268" cy="1510509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2F5078A-0E7F-4139-A0B1-2140038A07AB}"/>
              </a:ext>
            </a:extLst>
          </p:cNvPr>
          <p:cNvSpPr/>
          <p:nvPr/>
        </p:nvSpPr>
        <p:spPr>
          <a:xfrm>
            <a:off x="8212667" y="4561394"/>
            <a:ext cx="1684866" cy="2277547"/>
          </a:xfrm>
          <a:prstGeom prst="rect">
            <a:avLst/>
          </a:prstGeom>
          <a:solidFill>
            <a:srgbClr val="BFB59B"/>
          </a:solidFill>
          <a:ln w="28575">
            <a:noFill/>
          </a:ln>
        </p:spPr>
        <p:txBody>
          <a:bodyPr wrap="square">
            <a:spAutoFit/>
          </a:bodyPr>
          <a:lstStyle/>
          <a:p>
            <a:pPr defTabSz="914400"/>
            <a:r>
              <a:rPr lang="en-US" sz="1200" b="1" dirty="0">
                <a:solidFill>
                  <a:prstClr val="white"/>
                </a:solidFill>
                <a:latin typeface="Univers LT Std 45 Light" panose="020B0403020202020204"/>
              </a:rPr>
              <a:t>Cholera statistics </a:t>
            </a:r>
          </a:p>
          <a:p>
            <a:pPr defTabSz="914400"/>
            <a:r>
              <a:rPr lang="en-US" sz="1200" b="1" dirty="0">
                <a:solidFill>
                  <a:prstClr val="white"/>
                </a:solidFill>
                <a:latin typeface="Univers LT Std 45 Light" panose="020B0403020202020204"/>
              </a:rPr>
              <a:t>(05 June 2023)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673"/>
                </a:solidFill>
                <a:latin typeface="Univers LT Std 45 Light" panose="020B0403020202020204"/>
              </a:rPr>
              <a:t>Death toll: 26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rgbClr val="FF0000"/>
                </a:solidFill>
                <a:latin typeface="Univers LT Std 45 Light" panose="020B0403020202020204"/>
              </a:rPr>
              <a:t>Hammanskral</a:t>
            </a:r>
            <a:r>
              <a:rPr lang="en-US" sz="1200" b="1" dirty="0">
                <a:solidFill>
                  <a:srgbClr val="FF0000"/>
                </a:solidFill>
                <a:latin typeface="Univers LT Std 45 Light" panose="020B0403020202020204"/>
              </a:rPr>
              <a:t> hotspot (24)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Univers LT Std 45 Light" panose="020B0403020202020204"/>
              </a:rPr>
              <a:t>Mpumalanga (1)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Univers LT Std 45 Light" panose="020B0403020202020204"/>
              </a:rPr>
              <a:t>Free State (1)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Univers LT Std 45 Light" panose="020B0403020202020204"/>
              </a:rPr>
              <a:t>Over 130 positive cases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Univers LT Std 45 Light" panose="020B0403020202020204"/>
              </a:rPr>
              <a:t>Web scraped data.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white"/>
                </a:solidFill>
                <a:latin typeface="Univers LT Std 45 Light" panose="020B0403020202020204"/>
              </a:rPr>
              <a:t> </a:t>
            </a:r>
            <a:r>
              <a:rPr lang="en-US" sz="900" dirty="0">
                <a:solidFill>
                  <a:prstClr val="white"/>
                </a:solidFill>
                <a:latin typeface="Univers LT Std 45 Light" panose="020B0403020202020204"/>
              </a:rPr>
              <a:t>Source: National Health Department</a:t>
            </a:r>
            <a:endParaRPr lang="en-US" sz="1100" dirty="0">
              <a:solidFill>
                <a:srgbClr val="002060"/>
              </a:solidFill>
              <a:latin typeface="Univers LT Std 45 Light" panose="020B04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71318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89132206CB184EB9517EB5CB753D14" ma:contentTypeVersion="17" ma:contentTypeDescription="Create a new document." ma:contentTypeScope="" ma:versionID="8445f53e0995e2ce692742b66b8e47dc">
  <xsd:schema xmlns:xsd="http://www.w3.org/2001/XMLSchema" xmlns:xs="http://www.w3.org/2001/XMLSchema" xmlns:p="http://schemas.microsoft.com/office/2006/metadata/properties" xmlns:ns2="1f5e1568-24ce-4018-9068-a2cd3b78b717" xmlns:ns3="899be18f-5e39-4c80-9319-e5ae9e91c871" targetNamespace="http://schemas.microsoft.com/office/2006/metadata/properties" ma:root="true" ma:fieldsID="f57586f7ce01387f70e88b48a770b99e" ns2:_="" ns3:_="">
    <xsd:import namespace="1f5e1568-24ce-4018-9068-a2cd3b78b717"/>
    <xsd:import namespace="899be18f-5e39-4c80-9319-e5ae9e91c8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_ModernAudienceTargetUserField" minOccurs="0"/>
                <xsd:element ref="ns2:_ModernAudienceAadObjectI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e1568-24ce-4018-9068-a2cd3b78b7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Flow_SignoffStatus" ma:index="11" nillable="true" ma:displayName="Sign-off status" ma:internalName="Sign_x002d_off_x0020_status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a39a6f7-3414-405c-a41a-14b749708d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ModernAudienceTargetUserField" ma:index="19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20" nillable="true" ma:displayName="AudienceIds" ma:list="{2196b7ff-8586-44c0-ac19-c0a4a2ee8eeb}" ma:internalName="_ModernAudienceAadObjectIds" ma:readOnly="true" ma:showField="_AadObjectIdForUser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9be18f-5e39-4c80-9319-e5ae9e91c87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35b34bb-0896-4484-beba-f25a8479b508}" ma:internalName="TaxCatchAll" ma:showField="CatchAllData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f5e1568-24ce-4018-9068-a2cd3b78b717">
      <Terms xmlns="http://schemas.microsoft.com/office/infopath/2007/PartnerControls"/>
    </lcf76f155ced4ddcb4097134ff3c332f>
    <TaxCatchAll xmlns="899be18f-5e39-4c80-9319-e5ae9e91c871" xsi:nil="true"/>
    <_Flow_SignoffStatus xmlns="1f5e1568-24ce-4018-9068-a2cd3b78b717" xsi:nil="true"/>
    <_ModernAudienceTargetUserField xmlns="1f5e1568-24ce-4018-9068-a2cd3b78b717">
      <UserInfo>
        <DisplayName/>
        <AccountId xsi:nil="true"/>
        <AccountType/>
      </UserInfo>
    </_ModernAudienceTargetUserField>
  </documentManagement>
</p:properties>
</file>

<file path=customXml/itemProps1.xml><?xml version="1.0" encoding="utf-8"?>
<ds:datastoreItem xmlns:ds="http://schemas.openxmlformats.org/officeDocument/2006/customXml" ds:itemID="{03ACE14A-409A-4B55-B5CE-92444C315C0A}"/>
</file>

<file path=customXml/itemProps2.xml><?xml version="1.0" encoding="utf-8"?>
<ds:datastoreItem xmlns:ds="http://schemas.openxmlformats.org/officeDocument/2006/customXml" ds:itemID="{200A2F9F-5011-423D-B524-B880496E44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B709A6-8B77-4552-8E51-6A30E8F41B39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9a1d9db4-b613-4bce-b767-b88270076e9e"/>
    <ds:schemaRef ds:uri="http://schemas.openxmlformats.org/package/2006/metadata/core-properties"/>
    <ds:schemaRef ds:uri="http://purl.org/dc/terms/"/>
    <ds:schemaRef ds:uri="00348fab-728f-4443-907d-6ee4026e0de7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592</TotalTime>
  <Words>776</Words>
  <Application>Microsoft Office PowerPoint</Application>
  <PresentationFormat>A4 Paper (210x297 mm)</PresentationFormat>
  <Paragraphs>97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Bauhaus 93</vt:lpstr>
      <vt:lpstr>Calibri</vt:lpstr>
      <vt:lpstr>Calibri Light</vt:lpstr>
      <vt:lpstr>Montserrat</vt:lpstr>
      <vt:lpstr>Univers LT Std 45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Ilze Visagie</dc:creator>
  <cp:lastModifiedBy>Lethabo Letsoalo</cp:lastModifiedBy>
  <cp:revision>17</cp:revision>
  <dcterms:created xsi:type="dcterms:W3CDTF">2023-05-05T14:02:42Z</dcterms:created>
  <dcterms:modified xsi:type="dcterms:W3CDTF">2023-11-03T18:52:40Z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0x0101008F89132206CB184EB9517EB5CB753D14</vt:lpwstr>
  </property>
</Properties>
</file>