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diagrams/data1.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1.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1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8.xml" ContentType="application/vnd.openxmlformats-officedocument.presentationml.slide+xml"/>
  <Override PartName="/ppt/slides/slide5.xml" ContentType="application/vnd.openxmlformats-officedocument.presentationml.slide+xml"/>
  <Override PartName="/ppt/slides/slide10.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rawing1.xml" ContentType="application/vnd.ms-office.drawingml.diagramDrawing+xml"/>
  <Override PartName="/ppt/diagrams/colors1.xml" ContentType="application/vnd.openxmlformats-officedocument.drawingml.diagramColors+xml"/>
  <Override PartName="/ppt/theme/theme2.xml" ContentType="application/vnd.openxmlformats-officedocument.theme+xml"/>
  <Override PartName="/ppt/theme/theme3.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ink/ink9.xml" ContentType="application/inkml+xml"/>
  <Override PartName="/ppt/ink/ink8.xml" ContentType="application/inkml+xml"/>
  <Override PartName="/ppt/ink/ink7.xml" ContentType="application/inkml+xml"/>
  <Override PartName="/ppt/ink/ink6.xml" ContentType="application/inkml+xml"/>
  <Override PartName="/ppt/ink/ink4.xml" ContentType="application/inkml+xml"/>
  <Override PartName="/ppt/ink/ink1.xml" ContentType="application/inkml+xml"/>
  <Override PartName="/ppt/ink/ink5.xml" ContentType="application/inkml+xml"/>
  <Override PartName="/ppt/ink/ink3.xml" ContentType="application/inkml+xml"/>
  <Override PartName="/ppt/ink/ink2.xml" ContentType="application/inkml+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8"/>
  </p:notesMasterIdLst>
  <p:sldIdLst>
    <p:sldId id="264" r:id="rId3"/>
    <p:sldId id="282" r:id="rId4"/>
    <p:sldId id="268" r:id="rId5"/>
    <p:sldId id="274" r:id="rId6"/>
    <p:sldId id="265" r:id="rId7"/>
    <p:sldId id="267" r:id="rId8"/>
    <p:sldId id="280" r:id="rId9"/>
    <p:sldId id="270" r:id="rId10"/>
    <p:sldId id="273" r:id="rId11"/>
    <p:sldId id="271" r:id="rId12"/>
    <p:sldId id="272" r:id="rId13"/>
    <p:sldId id="276" r:id="rId14"/>
    <p:sldId id="275" r:id="rId15"/>
    <p:sldId id="278" r:id="rId16"/>
    <p:sldId id="27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54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ustomXml" Target="../customXml/item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ustomXml" Target="../customXml/item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customXml" Target="../customXml/item1.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9ED690-BDBA-49A9-8E24-438E50A90FEF}" type="doc">
      <dgm:prSet loTypeId="urn:microsoft.com/office/officeart/2005/8/layout/radial4" loCatId="relationship" qsTypeId="urn:microsoft.com/office/officeart/2005/8/quickstyle/simple1" qsCatId="simple" csTypeId="urn:microsoft.com/office/officeart/2005/8/colors/colorful4" csCatId="colorful" phldr="1"/>
      <dgm:spPr/>
      <dgm:t>
        <a:bodyPr/>
        <a:lstStyle/>
        <a:p>
          <a:endParaRPr lang="en-ZA"/>
        </a:p>
      </dgm:t>
    </dgm:pt>
    <dgm:pt modelId="{AF79947D-3C28-4F08-A939-F32A32BB0246}">
      <dgm:prSet phldrT="[Text]"/>
      <dgm:spPr/>
      <dgm:t>
        <a:bodyPr/>
        <a:lstStyle/>
        <a:p>
          <a:r>
            <a:rPr lang="en-ZA" b="1" dirty="0">
              <a:solidFill>
                <a:schemeClr val="tx1"/>
              </a:solidFill>
            </a:rPr>
            <a:t>Academic Precarity</a:t>
          </a:r>
        </a:p>
      </dgm:t>
    </dgm:pt>
    <dgm:pt modelId="{0C45F697-1B16-4144-8CC3-D58138AB7B9C}" type="parTrans" cxnId="{BB040F5B-8DCB-490C-B4CA-56A84B0C8ACA}">
      <dgm:prSet/>
      <dgm:spPr/>
      <dgm:t>
        <a:bodyPr/>
        <a:lstStyle/>
        <a:p>
          <a:endParaRPr lang="en-ZA"/>
        </a:p>
      </dgm:t>
    </dgm:pt>
    <dgm:pt modelId="{F816C18B-DA27-40BF-BC3A-3B7AE1748571}" type="sibTrans" cxnId="{BB040F5B-8DCB-490C-B4CA-56A84B0C8ACA}">
      <dgm:prSet/>
      <dgm:spPr/>
      <dgm:t>
        <a:bodyPr/>
        <a:lstStyle/>
        <a:p>
          <a:endParaRPr lang="en-ZA"/>
        </a:p>
      </dgm:t>
    </dgm:pt>
    <dgm:pt modelId="{38D8AD7D-7980-4FFE-9BBB-11F04992CADA}">
      <dgm:prSet phldrT="[Text]"/>
      <dgm:spPr/>
      <dgm:t>
        <a:bodyPr/>
        <a:lstStyle/>
        <a:p>
          <a:r>
            <a:rPr lang="en-ZA" b="1" dirty="0">
              <a:solidFill>
                <a:schemeClr val="tx1"/>
              </a:solidFill>
            </a:rPr>
            <a:t>Opportunity Trap: </a:t>
          </a:r>
          <a:r>
            <a:rPr lang="en-ZA" b="0" dirty="0"/>
            <a:t>Encountering limited career growth</a:t>
          </a:r>
        </a:p>
      </dgm:t>
    </dgm:pt>
    <dgm:pt modelId="{1B4AC380-5ECF-4A2F-812D-5D77DA349679}" type="parTrans" cxnId="{CE516651-1C60-4566-8CF8-566738A009A9}">
      <dgm:prSet/>
      <dgm:spPr/>
      <dgm:t>
        <a:bodyPr/>
        <a:lstStyle/>
        <a:p>
          <a:endParaRPr lang="en-ZA"/>
        </a:p>
      </dgm:t>
    </dgm:pt>
    <dgm:pt modelId="{D0DAB3A6-AF11-482D-B2ED-A4DACF273168}" type="sibTrans" cxnId="{CE516651-1C60-4566-8CF8-566738A009A9}">
      <dgm:prSet/>
      <dgm:spPr/>
      <dgm:t>
        <a:bodyPr/>
        <a:lstStyle/>
        <a:p>
          <a:endParaRPr lang="en-ZA"/>
        </a:p>
      </dgm:t>
    </dgm:pt>
    <dgm:pt modelId="{F13B1D6E-9965-4634-911D-CEE52D1990CA}">
      <dgm:prSet phldrT="[Text]"/>
      <dgm:spPr/>
      <dgm:t>
        <a:bodyPr/>
        <a:lstStyle/>
        <a:p>
          <a:r>
            <a:rPr lang="en-ZA" b="1" dirty="0">
              <a:solidFill>
                <a:schemeClr val="tx1"/>
              </a:solidFill>
            </a:rPr>
            <a:t>De-professionalization:</a:t>
          </a:r>
          <a:r>
            <a:rPr lang="en-ZA" b="1" dirty="0"/>
            <a:t> </a:t>
          </a:r>
          <a:r>
            <a:rPr lang="en-ZA" b="0" dirty="0"/>
            <a:t>Undervaluation of postdocs </a:t>
          </a:r>
        </a:p>
      </dgm:t>
    </dgm:pt>
    <dgm:pt modelId="{C02F2AB2-30F5-4B53-8EC8-ED14F21B52C1}" type="parTrans" cxnId="{F2A0A05B-D077-45F9-9D25-9FDCE470981A}">
      <dgm:prSet/>
      <dgm:spPr/>
      <dgm:t>
        <a:bodyPr/>
        <a:lstStyle/>
        <a:p>
          <a:endParaRPr lang="en-ZA"/>
        </a:p>
      </dgm:t>
    </dgm:pt>
    <dgm:pt modelId="{1ED86CD6-386D-49A6-98B8-1335D9295F77}" type="sibTrans" cxnId="{F2A0A05B-D077-45F9-9D25-9FDCE470981A}">
      <dgm:prSet/>
      <dgm:spPr/>
      <dgm:t>
        <a:bodyPr/>
        <a:lstStyle/>
        <a:p>
          <a:endParaRPr lang="en-ZA"/>
        </a:p>
      </dgm:t>
    </dgm:pt>
    <dgm:pt modelId="{8B5EC113-BF36-4AA3-B443-7624F2203F8F}">
      <dgm:prSet/>
      <dgm:spPr/>
      <dgm:t>
        <a:bodyPr/>
        <a:lstStyle/>
        <a:p>
          <a:r>
            <a:rPr lang="en-ZA" b="1" dirty="0">
              <a:solidFill>
                <a:schemeClr val="tx1"/>
              </a:solidFill>
            </a:rPr>
            <a:t>Precarious Employment: </a:t>
          </a:r>
          <a:r>
            <a:rPr lang="en-ZA" dirty="0"/>
            <a:t>Temporary nature of employment </a:t>
          </a:r>
        </a:p>
      </dgm:t>
    </dgm:pt>
    <dgm:pt modelId="{7E657311-5E7D-4A40-B83D-7B4E65453027}" type="parTrans" cxnId="{E3B4B6B6-A850-4691-B9E8-A67C01392C18}">
      <dgm:prSet/>
      <dgm:spPr/>
      <dgm:t>
        <a:bodyPr/>
        <a:lstStyle/>
        <a:p>
          <a:endParaRPr lang="en-ZA"/>
        </a:p>
      </dgm:t>
    </dgm:pt>
    <dgm:pt modelId="{1451A5A2-AEED-42A4-AA75-38C5873C83D9}" type="sibTrans" cxnId="{E3B4B6B6-A850-4691-B9E8-A67C01392C18}">
      <dgm:prSet/>
      <dgm:spPr/>
      <dgm:t>
        <a:bodyPr/>
        <a:lstStyle/>
        <a:p>
          <a:endParaRPr lang="en-ZA"/>
        </a:p>
      </dgm:t>
    </dgm:pt>
    <dgm:pt modelId="{781A21A3-DADF-4F58-9089-6005F1A22AA0}">
      <dgm:prSet/>
      <dgm:spPr/>
      <dgm:t>
        <a:bodyPr/>
        <a:lstStyle/>
        <a:p>
          <a:r>
            <a:rPr lang="en-ZA" b="1" dirty="0">
              <a:solidFill>
                <a:schemeClr val="tx1"/>
              </a:solidFill>
            </a:rPr>
            <a:t>Postdoctoral Identity</a:t>
          </a:r>
          <a:r>
            <a:rPr lang="en-ZA" b="1" dirty="0"/>
            <a:t>: </a:t>
          </a:r>
          <a:r>
            <a:rPr lang="en-ZA" b="0" dirty="0"/>
            <a:t>Formation &amp; negotiation of scholarly identity </a:t>
          </a:r>
        </a:p>
      </dgm:t>
    </dgm:pt>
    <dgm:pt modelId="{4AAEF2B6-2E16-47C5-A1A6-DD1BFCABCBC4}" type="parTrans" cxnId="{1A5CA842-0430-4F5E-9A30-4889F127530D}">
      <dgm:prSet/>
      <dgm:spPr/>
      <dgm:t>
        <a:bodyPr/>
        <a:lstStyle/>
        <a:p>
          <a:endParaRPr lang="en-ZA"/>
        </a:p>
      </dgm:t>
    </dgm:pt>
    <dgm:pt modelId="{08F2FB32-D3EC-4484-9767-F5DAA1F9DBE6}" type="sibTrans" cxnId="{1A5CA842-0430-4F5E-9A30-4889F127530D}">
      <dgm:prSet/>
      <dgm:spPr/>
      <dgm:t>
        <a:bodyPr/>
        <a:lstStyle/>
        <a:p>
          <a:endParaRPr lang="en-ZA"/>
        </a:p>
      </dgm:t>
    </dgm:pt>
    <dgm:pt modelId="{8F4DC494-8134-44B0-8B18-96ED56414D6D}">
      <dgm:prSet/>
      <dgm:spPr/>
      <dgm:t>
        <a:bodyPr/>
        <a:lstStyle/>
        <a:p>
          <a:r>
            <a:rPr lang="en-ZA" b="1" dirty="0">
              <a:solidFill>
                <a:schemeClr val="tx1"/>
              </a:solidFill>
            </a:rPr>
            <a:t>Human Capital</a:t>
          </a:r>
          <a:r>
            <a:rPr lang="en-ZA" b="1" dirty="0"/>
            <a:t>: </a:t>
          </a:r>
        </a:p>
        <a:p>
          <a:r>
            <a:rPr lang="en-ZA" b="0" dirty="0"/>
            <a:t>Investment in human knowledge </a:t>
          </a:r>
          <a:r>
            <a:rPr lang="en-US" b="0" dirty="0"/>
            <a:t>as a means of enhancing individual productivity and economic growth</a:t>
          </a:r>
          <a:r>
            <a:rPr lang="en-ZA" b="0" dirty="0"/>
            <a:t> </a:t>
          </a:r>
        </a:p>
      </dgm:t>
    </dgm:pt>
    <dgm:pt modelId="{0FED028F-854A-4CCA-A72C-907FFAE3E215}" type="parTrans" cxnId="{7F46EA1D-E99B-46FF-8592-938C899987C1}">
      <dgm:prSet/>
      <dgm:spPr/>
      <dgm:t>
        <a:bodyPr/>
        <a:lstStyle/>
        <a:p>
          <a:endParaRPr lang="en-ZA"/>
        </a:p>
      </dgm:t>
    </dgm:pt>
    <dgm:pt modelId="{1DD84A95-8257-4413-9A51-FC9937E13F1D}" type="sibTrans" cxnId="{7F46EA1D-E99B-46FF-8592-938C899987C1}">
      <dgm:prSet/>
      <dgm:spPr/>
      <dgm:t>
        <a:bodyPr/>
        <a:lstStyle/>
        <a:p>
          <a:endParaRPr lang="en-ZA"/>
        </a:p>
      </dgm:t>
    </dgm:pt>
    <dgm:pt modelId="{194A80AE-7DF3-4EC9-805C-B40B5F0506B3}" type="pres">
      <dgm:prSet presAssocID="{389ED690-BDBA-49A9-8E24-438E50A90FEF}" presName="cycle" presStyleCnt="0">
        <dgm:presLayoutVars>
          <dgm:chMax val="1"/>
          <dgm:dir/>
          <dgm:animLvl val="ctr"/>
          <dgm:resizeHandles val="exact"/>
        </dgm:presLayoutVars>
      </dgm:prSet>
      <dgm:spPr/>
    </dgm:pt>
    <dgm:pt modelId="{D429A303-BC13-4502-9DB7-87F27ADB0954}" type="pres">
      <dgm:prSet presAssocID="{AF79947D-3C28-4F08-A939-F32A32BB0246}" presName="centerShape" presStyleLbl="node0" presStyleIdx="0" presStyleCnt="1"/>
      <dgm:spPr/>
    </dgm:pt>
    <dgm:pt modelId="{8A7464A1-64A1-4C90-BACB-592729227EDC}" type="pres">
      <dgm:prSet presAssocID="{7E657311-5E7D-4A40-B83D-7B4E65453027}" presName="parTrans" presStyleLbl="bgSibTrans2D1" presStyleIdx="0" presStyleCnt="5"/>
      <dgm:spPr/>
    </dgm:pt>
    <dgm:pt modelId="{BC9BFEFE-FCBF-428A-9764-A04372844049}" type="pres">
      <dgm:prSet presAssocID="{8B5EC113-BF36-4AA3-B443-7624F2203F8F}" presName="node" presStyleLbl="node1" presStyleIdx="0" presStyleCnt="5" custScaleX="129421">
        <dgm:presLayoutVars>
          <dgm:bulletEnabled val="1"/>
        </dgm:presLayoutVars>
      </dgm:prSet>
      <dgm:spPr/>
    </dgm:pt>
    <dgm:pt modelId="{D6EC71CE-6642-48CF-89F5-92F1024FBFB0}" type="pres">
      <dgm:prSet presAssocID="{0FED028F-854A-4CCA-A72C-907FFAE3E215}" presName="parTrans" presStyleLbl="bgSibTrans2D1" presStyleIdx="1" presStyleCnt="5" custLinFactNeighborX="4240" custLinFactNeighborY="13941"/>
      <dgm:spPr/>
    </dgm:pt>
    <dgm:pt modelId="{D81C709E-19E5-4D86-8E2F-5EB670E78080}" type="pres">
      <dgm:prSet presAssocID="{8F4DC494-8134-44B0-8B18-96ED56414D6D}" presName="node" presStyleLbl="node1" presStyleIdx="1" presStyleCnt="5" custScaleX="171049" custRadScaleRad="102947" custRadScaleInc="-35102">
        <dgm:presLayoutVars>
          <dgm:bulletEnabled val="1"/>
        </dgm:presLayoutVars>
      </dgm:prSet>
      <dgm:spPr/>
    </dgm:pt>
    <dgm:pt modelId="{D90E2C72-B04F-408B-9416-773DF783EF3D}" type="pres">
      <dgm:prSet presAssocID="{1B4AC380-5ECF-4A2F-812D-5D77DA349679}" presName="parTrans" presStyleLbl="bgSibTrans2D1" presStyleIdx="2" presStyleCnt="5" custAng="21450139"/>
      <dgm:spPr/>
    </dgm:pt>
    <dgm:pt modelId="{DEABA04C-1C5C-4002-AF01-2A9951A92EDB}" type="pres">
      <dgm:prSet presAssocID="{38D8AD7D-7980-4FFE-9BBB-11F04992CADA}" presName="node" presStyleLbl="node1" presStyleIdx="2" presStyleCnt="5" custScaleX="136565" custRadScaleRad="106788" custRadScaleInc="6938">
        <dgm:presLayoutVars>
          <dgm:bulletEnabled val="1"/>
        </dgm:presLayoutVars>
      </dgm:prSet>
      <dgm:spPr/>
    </dgm:pt>
    <dgm:pt modelId="{79CDE79D-D1C4-4E9D-8BE0-ACC572B98F58}" type="pres">
      <dgm:prSet presAssocID="{C02F2AB2-30F5-4B53-8EC8-ED14F21B52C1}" presName="parTrans" presStyleLbl="bgSibTrans2D1" presStyleIdx="3" presStyleCnt="5"/>
      <dgm:spPr/>
    </dgm:pt>
    <dgm:pt modelId="{FB0D1748-0438-49D1-8F7C-B00219F33032}" type="pres">
      <dgm:prSet presAssocID="{F13B1D6E-9965-4634-911D-CEE52D1990CA}" presName="node" presStyleLbl="node1" presStyleIdx="3" presStyleCnt="5" custScaleX="133511" custRadScaleRad="104432" custRadScaleInc="39834">
        <dgm:presLayoutVars>
          <dgm:bulletEnabled val="1"/>
        </dgm:presLayoutVars>
      </dgm:prSet>
      <dgm:spPr/>
    </dgm:pt>
    <dgm:pt modelId="{C9F35AB7-9887-45AB-B6F6-1573EB1F5250}" type="pres">
      <dgm:prSet presAssocID="{4AAEF2B6-2E16-47C5-A1A6-DD1BFCABCBC4}" presName="parTrans" presStyleLbl="bgSibTrans2D1" presStyleIdx="4" presStyleCnt="5"/>
      <dgm:spPr/>
    </dgm:pt>
    <dgm:pt modelId="{F368BE19-08E9-4488-93C3-285567ACA600}" type="pres">
      <dgm:prSet presAssocID="{781A21A3-DADF-4F58-9089-6005F1A22AA0}" presName="node" presStyleLbl="node1" presStyleIdx="4" presStyleCnt="5" custScaleX="130778">
        <dgm:presLayoutVars>
          <dgm:bulletEnabled val="1"/>
        </dgm:presLayoutVars>
      </dgm:prSet>
      <dgm:spPr/>
    </dgm:pt>
  </dgm:ptLst>
  <dgm:cxnLst>
    <dgm:cxn modelId="{7F46EA1D-E99B-46FF-8592-938C899987C1}" srcId="{AF79947D-3C28-4F08-A939-F32A32BB0246}" destId="{8F4DC494-8134-44B0-8B18-96ED56414D6D}" srcOrd="1" destOrd="0" parTransId="{0FED028F-854A-4CCA-A72C-907FFAE3E215}" sibTransId="{1DD84A95-8257-4413-9A51-FC9937E13F1D}"/>
    <dgm:cxn modelId="{AB53AD40-97AB-4A9B-9E29-986F43A6DA5C}" type="presOf" srcId="{7E657311-5E7D-4A40-B83D-7B4E65453027}" destId="{8A7464A1-64A1-4C90-BACB-592729227EDC}" srcOrd="0" destOrd="0" presId="urn:microsoft.com/office/officeart/2005/8/layout/radial4"/>
    <dgm:cxn modelId="{BB040F5B-8DCB-490C-B4CA-56A84B0C8ACA}" srcId="{389ED690-BDBA-49A9-8E24-438E50A90FEF}" destId="{AF79947D-3C28-4F08-A939-F32A32BB0246}" srcOrd="0" destOrd="0" parTransId="{0C45F697-1B16-4144-8CC3-D58138AB7B9C}" sibTransId="{F816C18B-DA27-40BF-BC3A-3B7AE1748571}"/>
    <dgm:cxn modelId="{F2A0A05B-D077-45F9-9D25-9FDCE470981A}" srcId="{AF79947D-3C28-4F08-A939-F32A32BB0246}" destId="{F13B1D6E-9965-4634-911D-CEE52D1990CA}" srcOrd="3" destOrd="0" parTransId="{C02F2AB2-30F5-4B53-8EC8-ED14F21B52C1}" sibTransId="{1ED86CD6-386D-49A6-98B8-1335D9295F77}"/>
    <dgm:cxn modelId="{1A5CA842-0430-4F5E-9A30-4889F127530D}" srcId="{AF79947D-3C28-4F08-A939-F32A32BB0246}" destId="{781A21A3-DADF-4F58-9089-6005F1A22AA0}" srcOrd="4" destOrd="0" parTransId="{4AAEF2B6-2E16-47C5-A1A6-DD1BFCABCBC4}" sibTransId="{08F2FB32-D3EC-4484-9767-F5DAA1F9DBE6}"/>
    <dgm:cxn modelId="{61C00366-4649-477C-98B4-80D19D89E65F}" type="presOf" srcId="{38D8AD7D-7980-4FFE-9BBB-11F04992CADA}" destId="{DEABA04C-1C5C-4002-AF01-2A9951A92EDB}" srcOrd="0" destOrd="0" presId="urn:microsoft.com/office/officeart/2005/8/layout/radial4"/>
    <dgm:cxn modelId="{98075A49-EB7D-4EF4-9D82-EADD894AED97}" type="presOf" srcId="{389ED690-BDBA-49A9-8E24-438E50A90FEF}" destId="{194A80AE-7DF3-4EC9-805C-B40B5F0506B3}" srcOrd="0" destOrd="0" presId="urn:microsoft.com/office/officeart/2005/8/layout/radial4"/>
    <dgm:cxn modelId="{4A94C96F-7006-4BF8-A767-2ECA1C314E62}" type="presOf" srcId="{1B4AC380-5ECF-4A2F-812D-5D77DA349679}" destId="{D90E2C72-B04F-408B-9416-773DF783EF3D}" srcOrd="0" destOrd="0" presId="urn:microsoft.com/office/officeart/2005/8/layout/radial4"/>
    <dgm:cxn modelId="{7CE71C50-51CD-4B88-894D-F8D2E102EAC1}" type="presOf" srcId="{8F4DC494-8134-44B0-8B18-96ED56414D6D}" destId="{D81C709E-19E5-4D86-8E2F-5EB670E78080}" srcOrd="0" destOrd="0" presId="urn:microsoft.com/office/officeart/2005/8/layout/radial4"/>
    <dgm:cxn modelId="{CE516651-1C60-4566-8CF8-566738A009A9}" srcId="{AF79947D-3C28-4F08-A939-F32A32BB0246}" destId="{38D8AD7D-7980-4FFE-9BBB-11F04992CADA}" srcOrd="2" destOrd="0" parTransId="{1B4AC380-5ECF-4A2F-812D-5D77DA349679}" sibTransId="{D0DAB3A6-AF11-482D-B2ED-A4DACF273168}"/>
    <dgm:cxn modelId="{65405BB1-FBC1-4E5A-9A8A-C91799185270}" type="presOf" srcId="{4AAEF2B6-2E16-47C5-A1A6-DD1BFCABCBC4}" destId="{C9F35AB7-9887-45AB-B6F6-1573EB1F5250}" srcOrd="0" destOrd="0" presId="urn:microsoft.com/office/officeart/2005/8/layout/radial4"/>
    <dgm:cxn modelId="{CC1123B5-1D92-4985-888F-3E682579E361}" type="presOf" srcId="{0FED028F-854A-4CCA-A72C-907FFAE3E215}" destId="{D6EC71CE-6642-48CF-89F5-92F1024FBFB0}" srcOrd="0" destOrd="0" presId="urn:microsoft.com/office/officeart/2005/8/layout/radial4"/>
    <dgm:cxn modelId="{E3B4B6B6-A850-4691-B9E8-A67C01392C18}" srcId="{AF79947D-3C28-4F08-A939-F32A32BB0246}" destId="{8B5EC113-BF36-4AA3-B443-7624F2203F8F}" srcOrd="0" destOrd="0" parTransId="{7E657311-5E7D-4A40-B83D-7B4E65453027}" sibTransId="{1451A5A2-AEED-42A4-AA75-38C5873C83D9}"/>
    <dgm:cxn modelId="{90C980C3-A52F-4D7F-970E-E9060DA8282C}" type="presOf" srcId="{781A21A3-DADF-4F58-9089-6005F1A22AA0}" destId="{F368BE19-08E9-4488-93C3-285567ACA600}" srcOrd="0" destOrd="0" presId="urn:microsoft.com/office/officeart/2005/8/layout/radial4"/>
    <dgm:cxn modelId="{3E7BA7CD-DC91-4F68-A1C7-E84BD1A98AFA}" type="presOf" srcId="{AF79947D-3C28-4F08-A939-F32A32BB0246}" destId="{D429A303-BC13-4502-9DB7-87F27ADB0954}" srcOrd="0" destOrd="0" presId="urn:microsoft.com/office/officeart/2005/8/layout/radial4"/>
    <dgm:cxn modelId="{C24076D8-84F1-4F03-A5C5-3537BE0B5C3A}" type="presOf" srcId="{C02F2AB2-30F5-4B53-8EC8-ED14F21B52C1}" destId="{79CDE79D-D1C4-4E9D-8BE0-ACC572B98F58}" srcOrd="0" destOrd="0" presId="urn:microsoft.com/office/officeart/2005/8/layout/radial4"/>
    <dgm:cxn modelId="{339738DB-8213-4CF2-B7BA-2E514DF2FBCA}" type="presOf" srcId="{8B5EC113-BF36-4AA3-B443-7624F2203F8F}" destId="{BC9BFEFE-FCBF-428A-9764-A04372844049}" srcOrd="0" destOrd="0" presId="urn:microsoft.com/office/officeart/2005/8/layout/radial4"/>
    <dgm:cxn modelId="{AB4C89ED-C146-4A63-AEC4-07807F29F70B}" type="presOf" srcId="{F13B1D6E-9965-4634-911D-CEE52D1990CA}" destId="{FB0D1748-0438-49D1-8F7C-B00219F33032}" srcOrd="0" destOrd="0" presId="urn:microsoft.com/office/officeart/2005/8/layout/radial4"/>
    <dgm:cxn modelId="{15B4EA69-A997-44D5-BE8C-6E2F19B12ABA}" type="presParOf" srcId="{194A80AE-7DF3-4EC9-805C-B40B5F0506B3}" destId="{D429A303-BC13-4502-9DB7-87F27ADB0954}" srcOrd="0" destOrd="0" presId="urn:microsoft.com/office/officeart/2005/8/layout/radial4"/>
    <dgm:cxn modelId="{57325E1B-4B58-4AEE-A26F-4D4866630D0A}" type="presParOf" srcId="{194A80AE-7DF3-4EC9-805C-B40B5F0506B3}" destId="{8A7464A1-64A1-4C90-BACB-592729227EDC}" srcOrd="1" destOrd="0" presId="urn:microsoft.com/office/officeart/2005/8/layout/radial4"/>
    <dgm:cxn modelId="{55DB793E-034D-4E89-989F-FD3D7E5DC953}" type="presParOf" srcId="{194A80AE-7DF3-4EC9-805C-B40B5F0506B3}" destId="{BC9BFEFE-FCBF-428A-9764-A04372844049}" srcOrd="2" destOrd="0" presId="urn:microsoft.com/office/officeart/2005/8/layout/radial4"/>
    <dgm:cxn modelId="{EFA6B30C-DCF2-46E6-9DAA-05C58A44B1A9}" type="presParOf" srcId="{194A80AE-7DF3-4EC9-805C-B40B5F0506B3}" destId="{D6EC71CE-6642-48CF-89F5-92F1024FBFB0}" srcOrd="3" destOrd="0" presId="urn:microsoft.com/office/officeart/2005/8/layout/radial4"/>
    <dgm:cxn modelId="{89EB77E1-0610-4843-818E-61DC803EFC79}" type="presParOf" srcId="{194A80AE-7DF3-4EC9-805C-B40B5F0506B3}" destId="{D81C709E-19E5-4D86-8E2F-5EB670E78080}" srcOrd="4" destOrd="0" presId="urn:microsoft.com/office/officeart/2005/8/layout/radial4"/>
    <dgm:cxn modelId="{29674B8A-9288-493D-87FC-0BE9AA411DE6}" type="presParOf" srcId="{194A80AE-7DF3-4EC9-805C-B40B5F0506B3}" destId="{D90E2C72-B04F-408B-9416-773DF783EF3D}" srcOrd="5" destOrd="0" presId="urn:microsoft.com/office/officeart/2005/8/layout/radial4"/>
    <dgm:cxn modelId="{554BA722-F876-4739-A8B7-F1D8C24EFE4C}" type="presParOf" srcId="{194A80AE-7DF3-4EC9-805C-B40B5F0506B3}" destId="{DEABA04C-1C5C-4002-AF01-2A9951A92EDB}" srcOrd="6" destOrd="0" presId="urn:microsoft.com/office/officeart/2005/8/layout/radial4"/>
    <dgm:cxn modelId="{EAB6ED56-A591-43EB-BE88-2AC0BE1EFC49}" type="presParOf" srcId="{194A80AE-7DF3-4EC9-805C-B40B5F0506B3}" destId="{79CDE79D-D1C4-4E9D-8BE0-ACC572B98F58}" srcOrd="7" destOrd="0" presId="urn:microsoft.com/office/officeart/2005/8/layout/radial4"/>
    <dgm:cxn modelId="{711F8C22-D156-4128-9DDD-D313E33BB444}" type="presParOf" srcId="{194A80AE-7DF3-4EC9-805C-B40B5F0506B3}" destId="{FB0D1748-0438-49D1-8F7C-B00219F33032}" srcOrd="8" destOrd="0" presId="urn:microsoft.com/office/officeart/2005/8/layout/radial4"/>
    <dgm:cxn modelId="{C21305DC-C13B-4A0A-964A-F112A8637691}" type="presParOf" srcId="{194A80AE-7DF3-4EC9-805C-B40B5F0506B3}" destId="{C9F35AB7-9887-45AB-B6F6-1573EB1F5250}" srcOrd="9" destOrd="0" presId="urn:microsoft.com/office/officeart/2005/8/layout/radial4"/>
    <dgm:cxn modelId="{0B9B004A-CFF0-4FA6-88EF-7D39D91719C0}" type="presParOf" srcId="{194A80AE-7DF3-4EC9-805C-B40B5F0506B3}" destId="{F368BE19-08E9-4488-93C3-285567ACA600}" srcOrd="10" destOrd="0" presId="urn:microsoft.com/office/officeart/2005/8/layout/radial4"/>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BFE6BF4-40DE-47C7-B999-48E070F3165C}" type="doc">
      <dgm:prSet loTypeId="urn:microsoft.com/office/officeart/2005/8/layout/hierarchy1" loCatId="hierarchy" qsTypeId="urn:microsoft.com/office/officeart/2005/8/quickstyle/simple1" qsCatId="simple" csTypeId="urn:microsoft.com/office/officeart/2005/8/colors/colorful5" csCatId="colorful" phldr="1"/>
      <dgm:spPr/>
      <dgm:t>
        <a:bodyPr/>
        <a:lstStyle/>
        <a:p>
          <a:endParaRPr lang="en-US"/>
        </a:p>
      </dgm:t>
    </dgm:pt>
    <dgm:pt modelId="{8A282337-91EC-4769-8D50-24D165C9E797}">
      <dgm:prSet/>
      <dgm:spPr/>
      <dgm:t>
        <a:bodyPr/>
        <a:lstStyle/>
        <a:p>
          <a:r>
            <a:rPr lang="en-ZA" dirty="0">
              <a:latin typeface="Segoe UI" panose="020B0502040204020203" pitchFamily="34" charset="0"/>
              <a:cs typeface="Segoe UI" panose="020B0502040204020203" pitchFamily="34" charset="0"/>
            </a:rPr>
            <a:t>Institutions Portray Postdocs mostly benefitting them</a:t>
          </a:r>
          <a:endParaRPr lang="en-US" dirty="0">
            <a:latin typeface="Segoe UI" panose="020B0502040204020203" pitchFamily="34" charset="0"/>
            <a:cs typeface="Segoe UI" panose="020B0502040204020203" pitchFamily="34" charset="0"/>
          </a:endParaRPr>
        </a:p>
      </dgm:t>
    </dgm:pt>
    <dgm:pt modelId="{E07A00E8-F350-4F52-B157-53B3AD2751E0}" type="parTrans" cxnId="{7880E748-AF4A-4DA7-888D-4466350432D7}">
      <dgm:prSet/>
      <dgm:spPr/>
      <dgm:t>
        <a:bodyPr/>
        <a:lstStyle/>
        <a:p>
          <a:endParaRPr lang="en-US"/>
        </a:p>
      </dgm:t>
    </dgm:pt>
    <dgm:pt modelId="{9BFB10D0-6DAE-4D75-B5EA-567137EAFA1D}" type="sibTrans" cxnId="{7880E748-AF4A-4DA7-888D-4466350432D7}">
      <dgm:prSet/>
      <dgm:spPr/>
      <dgm:t>
        <a:bodyPr/>
        <a:lstStyle/>
        <a:p>
          <a:endParaRPr lang="en-US"/>
        </a:p>
      </dgm:t>
    </dgm:pt>
    <dgm:pt modelId="{610BB669-AD66-42F8-98B2-C037699A4316}">
      <dgm:prSet/>
      <dgm:spPr/>
      <dgm:t>
        <a:bodyPr/>
        <a:lstStyle/>
        <a:p>
          <a:r>
            <a:rPr lang="en-ZA" dirty="0">
              <a:latin typeface="Segoe UI" panose="020B0502040204020203" pitchFamily="34" charset="0"/>
              <a:cs typeface="Segoe UI" panose="020B0502040204020203" pitchFamily="34" charset="0"/>
            </a:rPr>
            <a:t>Postdoc Fellowships justified as career development initiatives</a:t>
          </a:r>
          <a:endParaRPr lang="en-US" dirty="0">
            <a:latin typeface="Segoe UI" panose="020B0502040204020203" pitchFamily="34" charset="0"/>
            <a:cs typeface="Segoe UI" panose="020B0502040204020203" pitchFamily="34" charset="0"/>
          </a:endParaRPr>
        </a:p>
      </dgm:t>
    </dgm:pt>
    <dgm:pt modelId="{DBE2B07E-915B-4C66-BFEA-B6C3C8BEC0EA}" type="parTrans" cxnId="{7C120E6C-6B45-436B-AC5A-7DF94E7196D6}">
      <dgm:prSet/>
      <dgm:spPr/>
      <dgm:t>
        <a:bodyPr/>
        <a:lstStyle/>
        <a:p>
          <a:endParaRPr lang="en-US"/>
        </a:p>
      </dgm:t>
    </dgm:pt>
    <dgm:pt modelId="{1C63244D-2A1C-49DF-BDC8-8F6D7F9E7E1C}" type="sibTrans" cxnId="{7C120E6C-6B45-436B-AC5A-7DF94E7196D6}">
      <dgm:prSet/>
      <dgm:spPr/>
      <dgm:t>
        <a:bodyPr/>
        <a:lstStyle/>
        <a:p>
          <a:endParaRPr lang="en-US"/>
        </a:p>
      </dgm:t>
    </dgm:pt>
    <dgm:pt modelId="{71E4F98F-3014-4942-A76C-7FCCFB31DFF9}">
      <dgm:prSet/>
      <dgm:spPr/>
      <dgm:t>
        <a:bodyPr/>
        <a:lstStyle/>
        <a:p>
          <a:r>
            <a:rPr lang="en-ZA" dirty="0">
              <a:latin typeface="Segoe UI" panose="020B0502040204020203" pitchFamily="34" charset="0"/>
              <a:cs typeface="Segoe UI" panose="020B0502040204020203" pitchFamily="34" charset="0"/>
            </a:rPr>
            <a:t>Fragile Identity of Postdoc Researchers</a:t>
          </a:r>
          <a:endParaRPr lang="en-US" dirty="0">
            <a:latin typeface="Segoe UI" panose="020B0502040204020203" pitchFamily="34" charset="0"/>
            <a:cs typeface="Segoe UI" panose="020B0502040204020203" pitchFamily="34" charset="0"/>
          </a:endParaRPr>
        </a:p>
      </dgm:t>
    </dgm:pt>
    <dgm:pt modelId="{77B979EF-3C62-4817-AFF2-CA6F63FAF700}" type="parTrans" cxnId="{FCA277AA-6279-404B-AD65-44A8B441F86C}">
      <dgm:prSet/>
      <dgm:spPr/>
      <dgm:t>
        <a:bodyPr/>
        <a:lstStyle/>
        <a:p>
          <a:endParaRPr lang="en-US"/>
        </a:p>
      </dgm:t>
    </dgm:pt>
    <dgm:pt modelId="{4553652B-FDD6-41BC-B86C-0A18F5CEB261}" type="sibTrans" cxnId="{FCA277AA-6279-404B-AD65-44A8B441F86C}">
      <dgm:prSet/>
      <dgm:spPr/>
      <dgm:t>
        <a:bodyPr/>
        <a:lstStyle/>
        <a:p>
          <a:endParaRPr lang="en-US"/>
        </a:p>
      </dgm:t>
    </dgm:pt>
    <dgm:pt modelId="{4C21409E-5196-4603-816D-68251957E098}">
      <dgm:prSet/>
      <dgm:spPr/>
      <dgm:t>
        <a:bodyPr/>
        <a:lstStyle/>
        <a:p>
          <a:r>
            <a:rPr lang="en-ZA" dirty="0">
              <a:latin typeface="Segoe UI" panose="020B0502040204020203" pitchFamily="34" charset="0"/>
              <a:cs typeface="Segoe UI" panose="020B0502040204020203" pitchFamily="34" charset="0"/>
            </a:rPr>
            <a:t>Post Docs feel more as Students than Working Professionals </a:t>
          </a:r>
          <a:endParaRPr lang="en-US" dirty="0">
            <a:latin typeface="Segoe UI" panose="020B0502040204020203" pitchFamily="34" charset="0"/>
            <a:cs typeface="Segoe UI" panose="020B0502040204020203" pitchFamily="34" charset="0"/>
          </a:endParaRPr>
        </a:p>
      </dgm:t>
    </dgm:pt>
    <dgm:pt modelId="{B5BFBBDF-20A0-4695-855B-A156AAD0974C}" type="parTrans" cxnId="{09AB2B5D-EF98-4EFA-9BAA-37B8F25CF885}">
      <dgm:prSet/>
      <dgm:spPr/>
      <dgm:t>
        <a:bodyPr/>
        <a:lstStyle/>
        <a:p>
          <a:endParaRPr lang="en-US"/>
        </a:p>
      </dgm:t>
    </dgm:pt>
    <dgm:pt modelId="{500D1F35-F09F-4D45-96A3-B9257FC67352}" type="sibTrans" cxnId="{09AB2B5D-EF98-4EFA-9BAA-37B8F25CF885}">
      <dgm:prSet/>
      <dgm:spPr/>
      <dgm:t>
        <a:bodyPr/>
        <a:lstStyle/>
        <a:p>
          <a:endParaRPr lang="en-US"/>
        </a:p>
      </dgm:t>
    </dgm:pt>
    <dgm:pt modelId="{EA9298F2-FA4A-4E8E-BE44-69C8BB6D1576}" type="pres">
      <dgm:prSet presAssocID="{1BFE6BF4-40DE-47C7-B999-48E070F3165C}" presName="hierChild1" presStyleCnt="0">
        <dgm:presLayoutVars>
          <dgm:chPref val="1"/>
          <dgm:dir/>
          <dgm:animOne val="branch"/>
          <dgm:animLvl val="lvl"/>
          <dgm:resizeHandles/>
        </dgm:presLayoutVars>
      </dgm:prSet>
      <dgm:spPr/>
    </dgm:pt>
    <dgm:pt modelId="{899F2087-9EB1-4D99-A0B2-C47DF0A1B948}" type="pres">
      <dgm:prSet presAssocID="{8A282337-91EC-4769-8D50-24D165C9E797}" presName="hierRoot1" presStyleCnt="0"/>
      <dgm:spPr/>
    </dgm:pt>
    <dgm:pt modelId="{4D0BD1CF-075E-4E30-9109-FDF51ED97695}" type="pres">
      <dgm:prSet presAssocID="{8A282337-91EC-4769-8D50-24D165C9E797}" presName="composite" presStyleCnt="0"/>
      <dgm:spPr/>
    </dgm:pt>
    <dgm:pt modelId="{BD9EA6D2-BDF5-4676-8033-EAAB46BF8E10}" type="pres">
      <dgm:prSet presAssocID="{8A282337-91EC-4769-8D50-24D165C9E797}" presName="background" presStyleLbl="node0" presStyleIdx="0" presStyleCnt="4"/>
      <dgm:spPr/>
    </dgm:pt>
    <dgm:pt modelId="{1AEEEADE-C483-4493-A69C-D6AA09B03CFC}" type="pres">
      <dgm:prSet presAssocID="{8A282337-91EC-4769-8D50-24D165C9E797}" presName="text" presStyleLbl="fgAcc0" presStyleIdx="0" presStyleCnt="4">
        <dgm:presLayoutVars>
          <dgm:chPref val="3"/>
        </dgm:presLayoutVars>
      </dgm:prSet>
      <dgm:spPr/>
    </dgm:pt>
    <dgm:pt modelId="{A8EF406C-A3A0-487D-B867-0FAD2AB3DB6A}" type="pres">
      <dgm:prSet presAssocID="{8A282337-91EC-4769-8D50-24D165C9E797}" presName="hierChild2" presStyleCnt="0"/>
      <dgm:spPr/>
    </dgm:pt>
    <dgm:pt modelId="{D9BDE63A-61DB-4DF1-B419-B2EFC3F29BB9}" type="pres">
      <dgm:prSet presAssocID="{610BB669-AD66-42F8-98B2-C037699A4316}" presName="hierRoot1" presStyleCnt="0"/>
      <dgm:spPr/>
    </dgm:pt>
    <dgm:pt modelId="{C6FBA2AC-BA42-4F4A-8338-B8BE2D176217}" type="pres">
      <dgm:prSet presAssocID="{610BB669-AD66-42F8-98B2-C037699A4316}" presName="composite" presStyleCnt="0"/>
      <dgm:spPr/>
    </dgm:pt>
    <dgm:pt modelId="{5749017C-DA86-4751-AF9C-D86C8C625291}" type="pres">
      <dgm:prSet presAssocID="{610BB669-AD66-42F8-98B2-C037699A4316}" presName="background" presStyleLbl="node0" presStyleIdx="1" presStyleCnt="4"/>
      <dgm:spPr/>
    </dgm:pt>
    <dgm:pt modelId="{C2E3D8A5-7213-428C-B848-39C84E8C61BB}" type="pres">
      <dgm:prSet presAssocID="{610BB669-AD66-42F8-98B2-C037699A4316}" presName="text" presStyleLbl="fgAcc0" presStyleIdx="1" presStyleCnt="4">
        <dgm:presLayoutVars>
          <dgm:chPref val="3"/>
        </dgm:presLayoutVars>
      </dgm:prSet>
      <dgm:spPr/>
    </dgm:pt>
    <dgm:pt modelId="{A386603D-AC32-41D4-AA25-754BBA2F5068}" type="pres">
      <dgm:prSet presAssocID="{610BB669-AD66-42F8-98B2-C037699A4316}" presName="hierChild2" presStyleCnt="0"/>
      <dgm:spPr/>
    </dgm:pt>
    <dgm:pt modelId="{756E0AEF-A362-4D03-B906-515531E63260}" type="pres">
      <dgm:prSet presAssocID="{71E4F98F-3014-4942-A76C-7FCCFB31DFF9}" presName="hierRoot1" presStyleCnt="0"/>
      <dgm:spPr/>
    </dgm:pt>
    <dgm:pt modelId="{E92AF14E-B385-46EC-8AD5-8449BB66B646}" type="pres">
      <dgm:prSet presAssocID="{71E4F98F-3014-4942-A76C-7FCCFB31DFF9}" presName="composite" presStyleCnt="0"/>
      <dgm:spPr/>
    </dgm:pt>
    <dgm:pt modelId="{EF738500-0348-4EE6-9FCE-8F090F1E3F33}" type="pres">
      <dgm:prSet presAssocID="{71E4F98F-3014-4942-A76C-7FCCFB31DFF9}" presName="background" presStyleLbl="node0" presStyleIdx="2" presStyleCnt="4"/>
      <dgm:spPr/>
    </dgm:pt>
    <dgm:pt modelId="{4C79E585-B0FB-4767-9527-275449ED9B65}" type="pres">
      <dgm:prSet presAssocID="{71E4F98F-3014-4942-A76C-7FCCFB31DFF9}" presName="text" presStyleLbl="fgAcc0" presStyleIdx="2" presStyleCnt="4">
        <dgm:presLayoutVars>
          <dgm:chPref val="3"/>
        </dgm:presLayoutVars>
      </dgm:prSet>
      <dgm:spPr/>
    </dgm:pt>
    <dgm:pt modelId="{95E5E7EC-7FA6-4672-94D5-B0589B4470B4}" type="pres">
      <dgm:prSet presAssocID="{71E4F98F-3014-4942-A76C-7FCCFB31DFF9}" presName="hierChild2" presStyleCnt="0"/>
      <dgm:spPr/>
    </dgm:pt>
    <dgm:pt modelId="{7496E630-5C30-4846-BDFE-840718A3DA4A}" type="pres">
      <dgm:prSet presAssocID="{4C21409E-5196-4603-816D-68251957E098}" presName="hierRoot1" presStyleCnt="0"/>
      <dgm:spPr/>
    </dgm:pt>
    <dgm:pt modelId="{6F5DCD6F-D464-430B-9516-5011720F834D}" type="pres">
      <dgm:prSet presAssocID="{4C21409E-5196-4603-816D-68251957E098}" presName="composite" presStyleCnt="0"/>
      <dgm:spPr/>
    </dgm:pt>
    <dgm:pt modelId="{33DC4C6E-1796-4EDD-BA32-D87E4AFEC814}" type="pres">
      <dgm:prSet presAssocID="{4C21409E-5196-4603-816D-68251957E098}" presName="background" presStyleLbl="node0" presStyleIdx="3" presStyleCnt="4"/>
      <dgm:spPr/>
    </dgm:pt>
    <dgm:pt modelId="{6E05684C-0A83-454B-87F6-C4568C452DD4}" type="pres">
      <dgm:prSet presAssocID="{4C21409E-5196-4603-816D-68251957E098}" presName="text" presStyleLbl="fgAcc0" presStyleIdx="3" presStyleCnt="4">
        <dgm:presLayoutVars>
          <dgm:chPref val="3"/>
        </dgm:presLayoutVars>
      </dgm:prSet>
      <dgm:spPr/>
    </dgm:pt>
    <dgm:pt modelId="{6FD2F304-9D2B-4BFF-A68D-711BBF827A30}" type="pres">
      <dgm:prSet presAssocID="{4C21409E-5196-4603-816D-68251957E098}" presName="hierChild2" presStyleCnt="0"/>
      <dgm:spPr/>
    </dgm:pt>
  </dgm:ptLst>
  <dgm:cxnLst>
    <dgm:cxn modelId="{09AB2B5D-EF98-4EFA-9BAA-37B8F25CF885}" srcId="{1BFE6BF4-40DE-47C7-B999-48E070F3165C}" destId="{4C21409E-5196-4603-816D-68251957E098}" srcOrd="3" destOrd="0" parTransId="{B5BFBBDF-20A0-4695-855B-A156AAD0974C}" sibTransId="{500D1F35-F09F-4D45-96A3-B9257FC67352}"/>
    <dgm:cxn modelId="{7880E748-AF4A-4DA7-888D-4466350432D7}" srcId="{1BFE6BF4-40DE-47C7-B999-48E070F3165C}" destId="{8A282337-91EC-4769-8D50-24D165C9E797}" srcOrd="0" destOrd="0" parTransId="{E07A00E8-F350-4F52-B157-53B3AD2751E0}" sibTransId="{9BFB10D0-6DAE-4D75-B5EA-567137EAFA1D}"/>
    <dgm:cxn modelId="{7C120E6C-6B45-436B-AC5A-7DF94E7196D6}" srcId="{1BFE6BF4-40DE-47C7-B999-48E070F3165C}" destId="{610BB669-AD66-42F8-98B2-C037699A4316}" srcOrd="1" destOrd="0" parTransId="{DBE2B07E-915B-4C66-BFEA-B6C3C8BEC0EA}" sibTransId="{1C63244D-2A1C-49DF-BDC8-8F6D7F9E7E1C}"/>
    <dgm:cxn modelId="{9226B253-D217-4BBE-B656-30D1FA820EF1}" type="presOf" srcId="{71E4F98F-3014-4942-A76C-7FCCFB31DFF9}" destId="{4C79E585-B0FB-4767-9527-275449ED9B65}" srcOrd="0" destOrd="0" presId="urn:microsoft.com/office/officeart/2005/8/layout/hierarchy1"/>
    <dgm:cxn modelId="{4095108F-DD5C-4ACC-8591-2F03904A1135}" type="presOf" srcId="{1BFE6BF4-40DE-47C7-B999-48E070F3165C}" destId="{EA9298F2-FA4A-4E8E-BE44-69C8BB6D1576}" srcOrd="0" destOrd="0" presId="urn:microsoft.com/office/officeart/2005/8/layout/hierarchy1"/>
    <dgm:cxn modelId="{FCA277AA-6279-404B-AD65-44A8B441F86C}" srcId="{1BFE6BF4-40DE-47C7-B999-48E070F3165C}" destId="{71E4F98F-3014-4942-A76C-7FCCFB31DFF9}" srcOrd="2" destOrd="0" parTransId="{77B979EF-3C62-4817-AFF2-CA6F63FAF700}" sibTransId="{4553652B-FDD6-41BC-B86C-0A18F5CEB261}"/>
    <dgm:cxn modelId="{1A1871C8-C3CB-454C-AA69-0C54188001C8}" type="presOf" srcId="{4C21409E-5196-4603-816D-68251957E098}" destId="{6E05684C-0A83-454B-87F6-C4568C452DD4}" srcOrd="0" destOrd="0" presId="urn:microsoft.com/office/officeart/2005/8/layout/hierarchy1"/>
    <dgm:cxn modelId="{6915B8E7-CE0E-4AA0-B042-699A0C191C0A}" type="presOf" srcId="{8A282337-91EC-4769-8D50-24D165C9E797}" destId="{1AEEEADE-C483-4493-A69C-D6AA09B03CFC}" srcOrd="0" destOrd="0" presId="urn:microsoft.com/office/officeart/2005/8/layout/hierarchy1"/>
    <dgm:cxn modelId="{BCC158FA-EA33-44D3-B4CD-3339117AC22B}" type="presOf" srcId="{610BB669-AD66-42F8-98B2-C037699A4316}" destId="{C2E3D8A5-7213-428C-B848-39C84E8C61BB}" srcOrd="0" destOrd="0" presId="urn:microsoft.com/office/officeart/2005/8/layout/hierarchy1"/>
    <dgm:cxn modelId="{DBBA1EE1-222E-41B0-B9AF-371AC9B0FB36}" type="presParOf" srcId="{EA9298F2-FA4A-4E8E-BE44-69C8BB6D1576}" destId="{899F2087-9EB1-4D99-A0B2-C47DF0A1B948}" srcOrd="0" destOrd="0" presId="urn:microsoft.com/office/officeart/2005/8/layout/hierarchy1"/>
    <dgm:cxn modelId="{2B77ADA6-E1F9-4D5D-8B1F-E9C85835F5F4}" type="presParOf" srcId="{899F2087-9EB1-4D99-A0B2-C47DF0A1B948}" destId="{4D0BD1CF-075E-4E30-9109-FDF51ED97695}" srcOrd="0" destOrd="0" presId="urn:microsoft.com/office/officeart/2005/8/layout/hierarchy1"/>
    <dgm:cxn modelId="{99D24886-2A38-4B50-B5FE-68E626A2E240}" type="presParOf" srcId="{4D0BD1CF-075E-4E30-9109-FDF51ED97695}" destId="{BD9EA6D2-BDF5-4676-8033-EAAB46BF8E10}" srcOrd="0" destOrd="0" presId="urn:microsoft.com/office/officeart/2005/8/layout/hierarchy1"/>
    <dgm:cxn modelId="{4AA8F075-1077-473B-BAE1-C7D24F5DD3BD}" type="presParOf" srcId="{4D0BD1CF-075E-4E30-9109-FDF51ED97695}" destId="{1AEEEADE-C483-4493-A69C-D6AA09B03CFC}" srcOrd="1" destOrd="0" presId="urn:microsoft.com/office/officeart/2005/8/layout/hierarchy1"/>
    <dgm:cxn modelId="{66227AA4-8C02-4372-AB9E-1E7D1C1AB56C}" type="presParOf" srcId="{899F2087-9EB1-4D99-A0B2-C47DF0A1B948}" destId="{A8EF406C-A3A0-487D-B867-0FAD2AB3DB6A}" srcOrd="1" destOrd="0" presId="urn:microsoft.com/office/officeart/2005/8/layout/hierarchy1"/>
    <dgm:cxn modelId="{56F9804C-5E4A-4201-B38D-01C9C1F89333}" type="presParOf" srcId="{EA9298F2-FA4A-4E8E-BE44-69C8BB6D1576}" destId="{D9BDE63A-61DB-4DF1-B419-B2EFC3F29BB9}" srcOrd="1" destOrd="0" presId="urn:microsoft.com/office/officeart/2005/8/layout/hierarchy1"/>
    <dgm:cxn modelId="{E404CDD7-250D-41DA-A16D-9C97B66B4D10}" type="presParOf" srcId="{D9BDE63A-61DB-4DF1-B419-B2EFC3F29BB9}" destId="{C6FBA2AC-BA42-4F4A-8338-B8BE2D176217}" srcOrd="0" destOrd="0" presId="urn:microsoft.com/office/officeart/2005/8/layout/hierarchy1"/>
    <dgm:cxn modelId="{3435682E-9613-4F6E-935D-D3D0E4D0FFA3}" type="presParOf" srcId="{C6FBA2AC-BA42-4F4A-8338-B8BE2D176217}" destId="{5749017C-DA86-4751-AF9C-D86C8C625291}" srcOrd="0" destOrd="0" presId="urn:microsoft.com/office/officeart/2005/8/layout/hierarchy1"/>
    <dgm:cxn modelId="{44C10A2A-8003-47BF-A9BB-261BAD5151D6}" type="presParOf" srcId="{C6FBA2AC-BA42-4F4A-8338-B8BE2D176217}" destId="{C2E3D8A5-7213-428C-B848-39C84E8C61BB}" srcOrd="1" destOrd="0" presId="urn:microsoft.com/office/officeart/2005/8/layout/hierarchy1"/>
    <dgm:cxn modelId="{DF0EC13F-FC53-4651-94CB-EE0A4AD73F89}" type="presParOf" srcId="{D9BDE63A-61DB-4DF1-B419-B2EFC3F29BB9}" destId="{A386603D-AC32-41D4-AA25-754BBA2F5068}" srcOrd="1" destOrd="0" presId="urn:microsoft.com/office/officeart/2005/8/layout/hierarchy1"/>
    <dgm:cxn modelId="{38C3155E-DD44-4CD7-9226-FD4BE7BE5AF7}" type="presParOf" srcId="{EA9298F2-FA4A-4E8E-BE44-69C8BB6D1576}" destId="{756E0AEF-A362-4D03-B906-515531E63260}" srcOrd="2" destOrd="0" presId="urn:microsoft.com/office/officeart/2005/8/layout/hierarchy1"/>
    <dgm:cxn modelId="{7310093A-0FFD-4F9C-8D7D-DE92B8128F5E}" type="presParOf" srcId="{756E0AEF-A362-4D03-B906-515531E63260}" destId="{E92AF14E-B385-46EC-8AD5-8449BB66B646}" srcOrd="0" destOrd="0" presId="urn:microsoft.com/office/officeart/2005/8/layout/hierarchy1"/>
    <dgm:cxn modelId="{4EC0093B-4DDE-4977-B1CF-A96C8D5F0902}" type="presParOf" srcId="{E92AF14E-B385-46EC-8AD5-8449BB66B646}" destId="{EF738500-0348-4EE6-9FCE-8F090F1E3F33}" srcOrd="0" destOrd="0" presId="urn:microsoft.com/office/officeart/2005/8/layout/hierarchy1"/>
    <dgm:cxn modelId="{824B422B-508B-43B6-B588-9940A884FEDF}" type="presParOf" srcId="{E92AF14E-B385-46EC-8AD5-8449BB66B646}" destId="{4C79E585-B0FB-4767-9527-275449ED9B65}" srcOrd="1" destOrd="0" presId="urn:microsoft.com/office/officeart/2005/8/layout/hierarchy1"/>
    <dgm:cxn modelId="{DD18B8F2-2F6E-4363-8D07-A42EE0F4FEBB}" type="presParOf" srcId="{756E0AEF-A362-4D03-B906-515531E63260}" destId="{95E5E7EC-7FA6-4672-94D5-B0589B4470B4}" srcOrd="1" destOrd="0" presId="urn:microsoft.com/office/officeart/2005/8/layout/hierarchy1"/>
    <dgm:cxn modelId="{2D548170-6DEB-4DEF-A6C4-7525EFC7697F}" type="presParOf" srcId="{EA9298F2-FA4A-4E8E-BE44-69C8BB6D1576}" destId="{7496E630-5C30-4846-BDFE-840718A3DA4A}" srcOrd="3" destOrd="0" presId="urn:microsoft.com/office/officeart/2005/8/layout/hierarchy1"/>
    <dgm:cxn modelId="{09DAD8F1-BC75-461E-A7CF-F6010EDE2164}" type="presParOf" srcId="{7496E630-5C30-4846-BDFE-840718A3DA4A}" destId="{6F5DCD6F-D464-430B-9516-5011720F834D}" srcOrd="0" destOrd="0" presId="urn:microsoft.com/office/officeart/2005/8/layout/hierarchy1"/>
    <dgm:cxn modelId="{E99E5D35-7D54-4E93-86CE-B8348694D8B7}" type="presParOf" srcId="{6F5DCD6F-D464-430B-9516-5011720F834D}" destId="{33DC4C6E-1796-4EDD-BA32-D87E4AFEC814}" srcOrd="0" destOrd="0" presId="urn:microsoft.com/office/officeart/2005/8/layout/hierarchy1"/>
    <dgm:cxn modelId="{89F4D089-6CF6-4210-8606-96510A63465F}" type="presParOf" srcId="{6F5DCD6F-D464-430B-9516-5011720F834D}" destId="{6E05684C-0A83-454B-87F6-C4568C452DD4}" srcOrd="1" destOrd="0" presId="urn:microsoft.com/office/officeart/2005/8/layout/hierarchy1"/>
    <dgm:cxn modelId="{1B2ACE1B-107A-43E6-868F-CCFFD8620759}" type="presParOf" srcId="{7496E630-5C30-4846-BDFE-840718A3DA4A}" destId="{6FD2F304-9D2B-4BFF-A68D-711BBF827A30}"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29A303-BC13-4502-9DB7-87F27ADB0954}">
      <dsp:nvSpPr>
        <dsp:cNvPr id="0" name=""/>
        <dsp:cNvSpPr/>
      </dsp:nvSpPr>
      <dsp:spPr>
        <a:xfrm>
          <a:off x="4704959" y="2942824"/>
          <a:ext cx="2178106" cy="217810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n-ZA" sz="2900" b="1" kern="1200" dirty="0">
              <a:solidFill>
                <a:schemeClr val="tx1"/>
              </a:solidFill>
            </a:rPr>
            <a:t>Academic Precarity</a:t>
          </a:r>
        </a:p>
      </dsp:txBody>
      <dsp:txXfrm>
        <a:off x="5023935" y="3261800"/>
        <a:ext cx="1540154" cy="1540154"/>
      </dsp:txXfrm>
    </dsp:sp>
    <dsp:sp modelId="{8A7464A1-64A1-4C90-BACB-592729227EDC}">
      <dsp:nvSpPr>
        <dsp:cNvPr id="0" name=""/>
        <dsp:cNvSpPr/>
      </dsp:nvSpPr>
      <dsp:spPr>
        <a:xfrm rot="10800000">
          <a:off x="2590715" y="3721497"/>
          <a:ext cx="1997960" cy="620760"/>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C9BFEFE-FCBF-428A-9764-A04372844049}">
      <dsp:nvSpPr>
        <dsp:cNvPr id="0" name=""/>
        <dsp:cNvSpPr/>
      </dsp:nvSpPr>
      <dsp:spPr>
        <a:xfrm>
          <a:off x="1251725" y="3204197"/>
          <a:ext cx="2677980" cy="1655360"/>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en-ZA" sz="1900" b="1" kern="1200" dirty="0">
              <a:solidFill>
                <a:schemeClr val="tx1"/>
              </a:solidFill>
            </a:rPr>
            <a:t>Precarious Employment: </a:t>
          </a:r>
          <a:r>
            <a:rPr lang="en-ZA" sz="1900" kern="1200" dirty="0"/>
            <a:t>Temporary nature of employment </a:t>
          </a:r>
        </a:p>
      </dsp:txBody>
      <dsp:txXfrm>
        <a:off x="1300209" y="3252681"/>
        <a:ext cx="2581012" cy="1558392"/>
      </dsp:txXfrm>
    </dsp:sp>
    <dsp:sp modelId="{D6EC71CE-6642-48CF-89F5-92F1024FBFB0}">
      <dsp:nvSpPr>
        <dsp:cNvPr id="0" name=""/>
        <dsp:cNvSpPr/>
      </dsp:nvSpPr>
      <dsp:spPr>
        <a:xfrm rot="12741797">
          <a:off x="2934939" y="2601443"/>
          <a:ext cx="2087169" cy="620760"/>
        </a:xfrm>
        <a:prstGeom prst="leftArrow">
          <a:avLst>
            <a:gd name="adj1" fmla="val 60000"/>
            <a:gd name="adj2" fmla="val 50000"/>
          </a:avLst>
        </a:prstGeom>
        <a:solidFill>
          <a:schemeClr val="accent4">
            <a:hueOff val="2450223"/>
            <a:satOff val="-10194"/>
            <a:lumOff val="240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81C709E-19E5-4D86-8E2F-5EB670E78080}">
      <dsp:nvSpPr>
        <dsp:cNvPr id="0" name=""/>
        <dsp:cNvSpPr/>
      </dsp:nvSpPr>
      <dsp:spPr>
        <a:xfrm>
          <a:off x="1238868" y="1438987"/>
          <a:ext cx="3539347" cy="1655360"/>
        </a:xfrm>
        <a:prstGeom prst="roundRect">
          <a:avLst>
            <a:gd name="adj" fmla="val 10000"/>
          </a:avLst>
        </a:prstGeom>
        <a:solidFill>
          <a:schemeClr val="accent4">
            <a:hueOff val="2450223"/>
            <a:satOff val="-10194"/>
            <a:lumOff val="24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en-ZA" sz="1900" b="1" kern="1200" dirty="0">
              <a:solidFill>
                <a:schemeClr val="tx1"/>
              </a:solidFill>
            </a:rPr>
            <a:t>Human Capital</a:t>
          </a:r>
          <a:r>
            <a:rPr lang="en-ZA" sz="1900" b="1" kern="1200" dirty="0"/>
            <a:t>: </a:t>
          </a:r>
        </a:p>
        <a:p>
          <a:pPr marL="0" lvl="0" indent="0" algn="ctr" defTabSz="844550">
            <a:lnSpc>
              <a:spcPct val="90000"/>
            </a:lnSpc>
            <a:spcBef>
              <a:spcPct val="0"/>
            </a:spcBef>
            <a:spcAft>
              <a:spcPct val="35000"/>
            </a:spcAft>
            <a:buNone/>
          </a:pPr>
          <a:r>
            <a:rPr lang="en-ZA" sz="1900" b="0" kern="1200" dirty="0"/>
            <a:t>Investment in human knowledge </a:t>
          </a:r>
          <a:r>
            <a:rPr lang="en-US" sz="1900" b="0" kern="1200" dirty="0"/>
            <a:t>as a means of enhancing individual productivity and economic growth</a:t>
          </a:r>
          <a:r>
            <a:rPr lang="en-ZA" sz="1900" b="0" kern="1200" dirty="0"/>
            <a:t> </a:t>
          </a:r>
        </a:p>
      </dsp:txBody>
      <dsp:txXfrm>
        <a:off x="1287352" y="1487471"/>
        <a:ext cx="3442379" cy="1558392"/>
      </dsp:txXfrm>
    </dsp:sp>
    <dsp:sp modelId="{D90E2C72-B04F-408B-9416-773DF783EF3D}">
      <dsp:nvSpPr>
        <dsp:cNvPr id="0" name=""/>
        <dsp:cNvSpPr/>
      </dsp:nvSpPr>
      <dsp:spPr>
        <a:xfrm rot="16209961">
          <a:off x="4895518" y="1517261"/>
          <a:ext cx="2002086" cy="620760"/>
        </a:xfrm>
        <a:prstGeom prst="leftArrow">
          <a:avLst>
            <a:gd name="adj1" fmla="val 60000"/>
            <a:gd name="adj2" fmla="val 50000"/>
          </a:avLst>
        </a:prstGeom>
        <a:solidFill>
          <a:schemeClr val="accent4">
            <a:hueOff val="4900445"/>
            <a:satOff val="-20388"/>
            <a:lumOff val="480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EABA04C-1C5C-4002-AF01-2A9951A92EDB}">
      <dsp:nvSpPr>
        <dsp:cNvPr id="0" name=""/>
        <dsp:cNvSpPr/>
      </dsp:nvSpPr>
      <dsp:spPr>
        <a:xfrm>
          <a:off x="4530182" y="0"/>
          <a:ext cx="2825804" cy="1655360"/>
        </a:xfrm>
        <a:prstGeom prst="roundRect">
          <a:avLst>
            <a:gd name="adj" fmla="val 10000"/>
          </a:avLst>
        </a:prstGeom>
        <a:solidFill>
          <a:schemeClr val="accent4">
            <a:hueOff val="4900445"/>
            <a:satOff val="-20388"/>
            <a:lumOff val="4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en-ZA" sz="1900" b="1" kern="1200" dirty="0">
              <a:solidFill>
                <a:schemeClr val="tx1"/>
              </a:solidFill>
            </a:rPr>
            <a:t>Opportunity Trap: </a:t>
          </a:r>
          <a:r>
            <a:rPr lang="en-ZA" sz="1900" b="0" kern="1200" dirty="0"/>
            <a:t>Encountering limited career growth</a:t>
          </a:r>
        </a:p>
      </dsp:txBody>
      <dsp:txXfrm>
        <a:off x="4578666" y="48484"/>
        <a:ext cx="2728836" cy="1558392"/>
      </dsp:txXfrm>
    </dsp:sp>
    <dsp:sp modelId="{79CDE79D-D1C4-4E9D-8BE0-ACC572B98F58}">
      <dsp:nvSpPr>
        <dsp:cNvPr id="0" name=""/>
        <dsp:cNvSpPr/>
      </dsp:nvSpPr>
      <dsp:spPr>
        <a:xfrm rot="19760414">
          <a:off x="6688548" y="2559241"/>
          <a:ext cx="2132122" cy="620760"/>
        </a:xfrm>
        <a:prstGeom prst="leftArrow">
          <a:avLst>
            <a:gd name="adj1" fmla="val 60000"/>
            <a:gd name="adj2" fmla="val 50000"/>
          </a:avLst>
        </a:prstGeom>
        <a:solidFill>
          <a:schemeClr val="accent4">
            <a:hueOff val="7350668"/>
            <a:satOff val="-30583"/>
            <a:lumOff val="720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B0D1748-0438-49D1-8F7C-B00219F33032}">
      <dsp:nvSpPr>
        <dsp:cNvPr id="0" name=""/>
        <dsp:cNvSpPr/>
      </dsp:nvSpPr>
      <dsp:spPr>
        <a:xfrm>
          <a:off x="7290340" y="1498315"/>
          <a:ext cx="2762610" cy="1655360"/>
        </a:xfrm>
        <a:prstGeom prst="roundRect">
          <a:avLst>
            <a:gd name="adj" fmla="val 10000"/>
          </a:avLst>
        </a:prstGeom>
        <a:solidFill>
          <a:schemeClr val="accent4">
            <a:hueOff val="7350668"/>
            <a:satOff val="-30583"/>
            <a:lumOff val="72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en-ZA" sz="1900" b="1" kern="1200" dirty="0">
              <a:solidFill>
                <a:schemeClr val="tx1"/>
              </a:solidFill>
            </a:rPr>
            <a:t>De-professionalization:</a:t>
          </a:r>
          <a:r>
            <a:rPr lang="en-ZA" sz="1900" b="1" kern="1200" dirty="0"/>
            <a:t> </a:t>
          </a:r>
          <a:r>
            <a:rPr lang="en-ZA" sz="1900" b="0" kern="1200" dirty="0"/>
            <a:t>Undervaluation of postdocs </a:t>
          </a:r>
        </a:p>
      </dsp:txBody>
      <dsp:txXfrm>
        <a:off x="7338824" y="1546799"/>
        <a:ext cx="2665642" cy="1558392"/>
      </dsp:txXfrm>
    </dsp:sp>
    <dsp:sp modelId="{C9F35AB7-9887-45AB-B6F6-1573EB1F5250}">
      <dsp:nvSpPr>
        <dsp:cNvPr id="0" name=""/>
        <dsp:cNvSpPr/>
      </dsp:nvSpPr>
      <dsp:spPr>
        <a:xfrm>
          <a:off x="6999348" y="3721497"/>
          <a:ext cx="1997960" cy="620760"/>
        </a:xfrm>
        <a:prstGeom prst="leftArrow">
          <a:avLst>
            <a:gd name="adj1" fmla="val 60000"/>
            <a:gd name="adj2" fmla="val 50000"/>
          </a:avLst>
        </a:prstGeom>
        <a:solidFill>
          <a:schemeClr val="accent4">
            <a:hueOff val="9800891"/>
            <a:satOff val="-40777"/>
            <a:lumOff val="960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368BE19-08E9-4488-93C3-285567ACA600}">
      <dsp:nvSpPr>
        <dsp:cNvPr id="0" name=""/>
        <dsp:cNvSpPr/>
      </dsp:nvSpPr>
      <dsp:spPr>
        <a:xfrm>
          <a:off x="7644279" y="3204197"/>
          <a:ext cx="2706059" cy="1655360"/>
        </a:xfrm>
        <a:prstGeom prst="roundRect">
          <a:avLst>
            <a:gd name="adj" fmla="val 10000"/>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marL="0" lvl="0" indent="0" algn="ctr" defTabSz="844550">
            <a:lnSpc>
              <a:spcPct val="90000"/>
            </a:lnSpc>
            <a:spcBef>
              <a:spcPct val="0"/>
            </a:spcBef>
            <a:spcAft>
              <a:spcPct val="35000"/>
            </a:spcAft>
            <a:buNone/>
          </a:pPr>
          <a:r>
            <a:rPr lang="en-ZA" sz="1900" b="1" kern="1200" dirty="0">
              <a:solidFill>
                <a:schemeClr val="tx1"/>
              </a:solidFill>
            </a:rPr>
            <a:t>Postdoctoral Identity</a:t>
          </a:r>
          <a:r>
            <a:rPr lang="en-ZA" sz="1900" b="1" kern="1200" dirty="0"/>
            <a:t>: </a:t>
          </a:r>
          <a:r>
            <a:rPr lang="en-ZA" sz="1900" b="0" kern="1200" dirty="0"/>
            <a:t>Formation &amp; negotiation of scholarly identity </a:t>
          </a:r>
        </a:p>
      </dsp:txBody>
      <dsp:txXfrm>
        <a:off x="7692763" y="3252681"/>
        <a:ext cx="2609091" cy="15583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9EA6D2-BDF5-4676-8033-EAAB46BF8E10}">
      <dsp:nvSpPr>
        <dsp:cNvPr id="0" name=""/>
        <dsp:cNvSpPr/>
      </dsp:nvSpPr>
      <dsp:spPr>
        <a:xfrm>
          <a:off x="3252" y="332423"/>
          <a:ext cx="2322024" cy="1474485"/>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AEEEADE-C483-4493-A69C-D6AA09B03CFC}">
      <dsp:nvSpPr>
        <dsp:cNvPr id="0" name=""/>
        <dsp:cNvSpPr/>
      </dsp:nvSpPr>
      <dsp:spPr>
        <a:xfrm>
          <a:off x="261254" y="577526"/>
          <a:ext cx="2322024" cy="1474485"/>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ZA" sz="1800" kern="1200" dirty="0">
              <a:latin typeface="Segoe UI" panose="020B0502040204020203" pitchFamily="34" charset="0"/>
              <a:cs typeface="Segoe UI" panose="020B0502040204020203" pitchFamily="34" charset="0"/>
            </a:rPr>
            <a:t>Institutions Portray Postdocs mostly benefitting them</a:t>
          </a:r>
          <a:endParaRPr lang="en-US" sz="1800" kern="1200" dirty="0">
            <a:latin typeface="Segoe UI" panose="020B0502040204020203" pitchFamily="34" charset="0"/>
            <a:cs typeface="Segoe UI" panose="020B0502040204020203" pitchFamily="34" charset="0"/>
          </a:endParaRPr>
        </a:p>
      </dsp:txBody>
      <dsp:txXfrm>
        <a:off x="304440" y="620712"/>
        <a:ext cx="2235652" cy="1388113"/>
      </dsp:txXfrm>
    </dsp:sp>
    <dsp:sp modelId="{5749017C-DA86-4751-AF9C-D86C8C625291}">
      <dsp:nvSpPr>
        <dsp:cNvPr id="0" name=""/>
        <dsp:cNvSpPr/>
      </dsp:nvSpPr>
      <dsp:spPr>
        <a:xfrm>
          <a:off x="2841281" y="332423"/>
          <a:ext cx="2322024" cy="1474485"/>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2E3D8A5-7213-428C-B848-39C84E8C61BB}">
      <dsp:nvSpPr>
        <dsp:cNvPr id="0" name=""/>
        <dsp:cNvSpPr/>
      </dsp:nvSpPr>
      <dsp:spPr>
        <a:xfrm>
          <a:off x="3099284" y="577526"/>
          <a:ext cx="2322024" cy="1474485"/>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ZA" sz="1800" kern="1200" dirty="0">
              <a:latin typeface="Segoe UI" panose="020B0502040204020203" pitchFamily="34" charset="0"/>
              <a:cs typeface="Segoe UI" panose="020B0502040204020203" pitchFamily="34" charset="0"/>
            </a:rPr>
            <a:t>Postdoc Fellowships justified as career development initiatives</a:t>
          </a:r>
          <a:endParaRPr lang="en-US" sz="1800" kern="1200" dirty="0">
            <a:latin typeface="Segoe UI" panose="020B0502040204020203" pitchFamily="34" charset="0"/>
            <a:cs typeface="Segoe UI" panose="020B0502040204020203" pitchFamily="34" charset="0"/>
          </a:endParaRPr>
        </a:p>
      </dsp:txBody>
      <dsp:txXfrm>
        <a:off x="3142470" y="620712"/>
        <a:ext cx="2235652" cy="1388113"/>
      </dsp:txXfrm>
    </dsp:sp>
    <dsp:sp modelId="{EF738500-0348-4EE6-9FCE-8F090F1E3F33}">
      <dsp:nvSpPr>
        <dsp:cNvPr id="0" name=""/>
        <dsp:cNvSpPr/>
      </dsp:nvSpPr>
      <dsp:spPr>
        <a:xfrm>
          <a:off x="5679310" y="332423"/>
          <a:ext cx="2322024" cy="1474485"/>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79E585-B0FB-4767-9527-275449ED9B65}">
      <dsp:nvSpPr>
        <dsp:cNvPr id="0" name=""/>
        <dsp:cNvSpPr/>
      </dsp:nvSpPr>
      <dsp:spPr>
        <a:xfrm>
          <a:off x="5937313" y="577526"/>
          <a:ext cx="2322024" cy="1474485"/>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ZA" sz="1800" kern="1200" dirty="0">
              <a:latin typeface="Segoe UI" panose="020B0502040204020203" pitchFamily="34" charset="0"/>
              <a:cs typeface="Segoe UI" panose="020B0502040204020203" pitchFamily="34" charset="0"/>
            </a:rPr>
            <a:t>Fragile Identity of Postdoc Researchers</a:t>
          </a:r>
          <a:endParaRPr lang="en-US" sz="1800" kern="1200" dirty="0">
            <a:latin typeface="Segoe UI" panose="020B0502040204020203" pitchFamily="34" charset="0"/>
            <a:cs typeface="Segoe UI" panose="020B0502040204020203" pitchFamily="34" charset="0"/>
          </a:endParaRPr>
        </a:p>
      </dsp:txBody>
      <dsp:txXfrm>
        <a:off x="5980499" y="620712"/>
        <a:ext cx="2235652" cy="1388113"/>
      </dsp:txXfrm>
    </dsp:sp>
    <dsp:sp modelId="{33DC4C6E-1796-4EDD-BA32-D87E4AFEC814}">
      <dsp:nvSpPr>
        <dsp:cNvPr id="0" name=""/>
        <dsp:cNvSpPr/>
      </dsp:nvSpPr>
      <dsp:spPr>
        <a:xfrm>
          <a:off x="8517340" y="332423"/>
          <a:ext cx="2322024" cy="1474485"/>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05684C-0A83-454B-87F6-C4568C452DD4}">
      <dsp:nvSpPr>
        <dsp:cNvPr id="0" name=""/>
        <dsp:cNvSpPr/>
      </dsp:nvSpPr>
      <dsp:spPr>
        <a:xfrm>
          <a:off x="8775342" y="577526"/>
          <a:ext cx="2322024" cy="1474485"/>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ZA" sz="1800" kern="1200" dirty="0">
              <a:latin typeface="Segoe UI" panose="020B0502040204020203" pitchFamily="34" charset="0"/>
              <a:cs typeface="Segoe UI" panose="020B0502040204020203" pitchFamily="34" charset="0"/>
            </a:rPr>
            <a:t>Post Docs feel more as Students than Working Professionals </a:t>
          </a:r>
          <a:endParaRPr lang="en-US" sz="1800" kern="1200" dirty="0">
            <a:latin typeface="Segoe UI" panose="020B0502040204020203" pitchFamily="34" charset="0"/>
            <a:cs typeface="Segoe UI" panose="020B0502040204020203" pitchFamily="34" charset="0"/>
          </a:endParaRPr>
        </a:p>
      </dsp:txBody>
      <dsp:txXfrm>
        <a:off x="8818528" y="620712"/>
        <a:ext cx="2235652" cy="1388113"/>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6T18:50:06.009"/>
    </inkml:context>
    <inkml:brush xml:id="br0">
      <inkml:brushProperty name="width" value="0.05" units="cm"/>
      <inkml:brushProperty name="height" value="0.05" units="cm"/>
      <inkml:brushProperty name="color" value="#E71224"/>
    </inkml:brush>
  </inkml:definitions>
  <inkml:trace contextRef="#ctx0" brushRef="#br0">1 2 24575,'137'-2'0,"155"4"0,-265 2 0,0 0 0,-1 2 0,1 1 0,30 13 0,-30-10 0,1-1 0,1-2 0,45 7 0,212-11 0,-146-5 0,-51 0 0,106 4 0,-74 14 0,-32-4 0,-6-1 0,81 5 0,617-15 0,-365-3 0,1339 2-1365,-1726 0-5461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6T18:50:14.117"/>
    </inkml:context>
    <inkml:brush xml:id="br0">
      <inkml:brushProperty name="width" value="0.05" units="cm"/>
      <inkml:brushProperty name="height" value="0.05" units="cm"/>
      <inkml:brushProperty name="color" value="#E71224"/>
    </inkml:brush>
  </inkml:definitions>
  <inkml:trace contextRef="#ctx0" brushRef="#br0">0 1 24575,'4'2'0,"-1"1"0,0-1 0,1 1 0,-1-1 0,1 0 0,0-1 0,0 1 0,0-1 0,0 1 0,0-1 0,8 1 0,49 2 0,-41-4 0,416 3 0,-225-5 0,650 2 0,-826 1 0,60 12 0,-57-7 0,45 2 0,-51-7-1365,-3-1-5461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6T18:50:24.644"/>
    </inkml:context>
    <inkml:brush xml:id="br0">
      <inkml:brushProperty name="width" value="0.05" units="cm"/>
      <inkml:brushProperty name="height" value="0.05" units="cm"/>
      <inkml:brushProperty name="color" value="#E71224"/>
    </inkml:brush>
  </inkml:definitions>
  <inkml:trace contextRef="#ctx0" brushRef="#br0">1 2 24575,'46'-1'0,"1"0"0,-1 3 0,66 9 0,-54-3 0,88 3 0,60-12 0,-72-1 0,-43 2-1365,-62 1-5461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6T18:50:29.585"/>
    </inkml:context>
    <inkml:brush xml:id="br0">
      <inkml:brushProperty name="width" value="0.05" units="cm"/>
      <inkml:brushProperty name="height" value="0.05" units="cm"/>
      <inkml:brushProperty name="color" value="#E71224"/>
    </inkml:brush>
  </inkml:definitions>
  <inkml:trace contextRef="#ctx0" brushRef="#br0">1 0 24575,'4'1'0,"0"-1"0,0 1 0,0 0 0,0 0 0,-1 0 0,6 3 0,12 3 0,49 7 0,1-3 0,0-3 0,84-1 0,2033-10 0,-1228 4 0,-922-2 0,59-12 0,14 0 0,272 11 190,-200 3-1745,-150-1-5271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6T18:50:32.983"/>
    </inkml:context>
    <inkml:brush xml:id="br0">
      <inkml:brushProperty name="width" value="0.05" units="cm"/>
      <inkml:brushProperty name="height" value="0.05" units="cm"/>
      <inkml:brushProperty name="color" value="#E71224"/>
    </inkml:brush>
  </inkml:definitions>
  <inkml:trace contextRef="#ctx0" brushRef="#br0">0 163 24575,'0'-9'0,"0"-8"0,5-6 0,5-3 0,7 2 0,-1 1 0,3 5 0,2 4 0,-2 6-8191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6T18:50:35.380"/>
    </inkml:context>
    <inkml:brush xml:id="br0">
      <inkml:brushProperty name="width" value="0.05" units="cm"/>
      <inkml:brushProperty name="height" value="0.05" units="cm"/>
      <inkml:brushProperty name="color" value="#E71224"/>
    </inkml:brush>
  </inkml:definitions>
  <inkml:trace contextRef="#ctx0" brushRef="#br0">1 167 24575,'658'0'0,"-594"-4"0,0-2 0,79-18 0,-36 4 0,12-3 0,-69 12 0,0 2 0,58-3 0,-72 9 0,0-2 0,55-15 0,-53 11 0,76-10 0,186 18 0,-147 3 0,350-2-1365,-471 0-5461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6T18:50:39.323"/>
    </inkml:context>
    <inkml:brush xml:id="br0">
      <inkml:brushProperty name="width" value="0.05" units="cm"/>
      <inkml:brushProperty name="height" value="0.05" units="cm"/>
      <inkml:brushProperty name="color" value="#E71224"/>
    </inkml:brush>
  </inkml:definitions>
  <inkml:trace contextRef="#ctx0" brushRef="#br0">25 141 24575,'-1'0'0,"0"0"0,0 0 0,0 0 0,0 0 0,0 0 0,0 0 0,0 0 0,0 0 0,0 0 0,1 0 0,-1 0 0,0-1 0,0 1 0,0 0 0,0-1 0,0 1 0,0 0 0,0-1 0,1 1 0,-1-1 0,0 0 0,0 1 0,1-1 0,-1 0 0,0 1 0,0-2 0,1 1 0,1 0 0,-1 0 0,1 0 0,0 0 0,0 1 0,-1-1 0,1 0 0,0 0 0,0 1 0,0-1 0,0 0 0,0 1 0,0-1 0,0 1 0,0-1 0,0 1 0,0 0 0,0-1 0,0 1 0,0 0 0,0 0 0,0 0 0,0 0 0,2 0 0,192-24 0,-133 17 0,-35 6 0,-1-2 0,50-13 0,-51 9 0,118-34 0,-113 35 0,-1 0 0,1 3 0,30-1 0,415 6 0,-455-1 0,0 1 0,35 8 0,17 2 0,206 19 0,-200-19 0,-46-6 0,37 2 0,-41-5 0,1 1 0,-1 2 0,0 1 0,29 11 0,-22-7 0,67 13 0,-90-22 0,102 15 0,171 2 0,-278-19-151,1 0-1,0 1 0,-1-1 0,1 2 1,0-1-1,-1 1 0,0 0 1,11 5-1,5 4-6674</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6T18:50:48.743"/>
    </inkml:context>
    <inkml:brush xml:id="br0">
      <inkml:brushProperty name="width" value="0.05" units="cm"/>
      <inkml:brushProperty name="height" value="0.05" units="cm"/>
      <inkml:brushProperty name="color" value="#E71224"/>
    </inkml:brush>
  </inkml:definitions>
  <inkml:trace contextRef="#ctx0" brushRef="#br0">1 1 24575,'1514'0'0,"-1461"2"0,0 2 0,-1 3 0,0 2 0,72 23 0,-59-14 0,75 10 0,-75-22 0,93-3 0,-93-4 0,100 12 0,-64 0-682,161-4-1,-236-8-6143</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06T18:50:52.432"/>
    </inkml:context>
    <inkml:brush xml:id="br0">
      <inkml:brushProperty name="width" value="0.05" units="cm"/>
      <inkml:brushProperty name="height" value="0.05" units="cm"/>
      <inkml:brushProperty name="color" value="#E71224"/>
    </inkml:brush>
  </inkml:definitions>
  <inkml:trace contextRef="#ctx0" brushRef="#br0">13 30 24575,'-1'0'0,"0"1"0,0 0 0,0-1 0,0 1 0,0 0 0,1 0 0,-1 0 0,0 0 0,1 0 0,-1 0 0,1 0 0,-1 0 0,1 0 0,-1 0 0,1 0 0,0 0 0,-1 0 0,1 1 0,0-1 0,0 0 0,0 0 0,0 0 0,0 0 0,0 3 0,1-3 0,0 0 0,0 1 0,0-1 0,0 0 0,0 0 0,0 0 0,0 0 0,0 0 0,0 0 0,0 0 0,1-1 0,-1 1 0,0 0 0,1-1 0,-1 1 0,2 0 0,8 2 0,-1-1 0,1 1 0,20 0 0,44 0 0,56 6 0,-50-2 0,-52-6 0,1 2 0,-1 1 0,0 1 0,41 13 0,-43-9 0,0-2 0,0-1 0,1 0 0,48 1 0,114-8 0,-79-1 0,-60 0 0,0-1 0,-1-3 0,63-15 0,1-9 0,-70 16 0,0 3 0,0 2 0,59-5 0,80-3 0,-113 11 0,125 3 0,-1 2 0,-70-12 0,37-1 0,111 13-146,-201 1-1073,-40 1-5607</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1E100E-EEA1-458A-A939-0E675186A2DD}" type="datetimeFigureOut">
              <a:rPr lang="en-ZA" smtClean="0"/>
              <a:t>2023/11/19</a:t>
            </a:fld>
            <a:endParaRPr lang="en-Z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2058CF-5B50-42FC-AD96-FE4EE0B0BB2F}" type="slidenum">
              <a:rPr lang="en-ZA" smtClean="0"/>
              <a:t>‹#›</a:t>
            </a:fld>
            <a:endParaRPr lang="en-ZA"/>
          </a:p>
        </p:txBody>
      </p:sp>
    </p:spTree>
    <p:extLst>
      <p:ext uri="{BB962C8B-B14F-4D97-AF65-F5344CB8AC3E}">
        <p14:creationId xmlns:p14="http://schemas.microsoft.com/office/powerpoint/2010/main" val="2174866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62901-211A-6FD4-AF7E-A40753E3F63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ZA"/>
          </a:p>
        </p:txBody>
      </p:sp>
      <p:sp>
        <p:nvSpPr>
          <p:cNvPr id="3" name="Subtitle 2">
            <a:extLst>
              <a:ext uri="{FF2B5EF4-FFF2-40B4-BE49-F238E27FC236}">
                <a16:creationId xmlns:a16="http://schemas.microsoft.com/office/drawing/2014/main" id="{57F9F6E7-BAA1-69F9-51A3-133A4B5DB8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ZA"/>
          </a:p>
        </p:txBody>
      </p:sp>
      <p:sp>
        <p:nvSpPr>
          <p:cNvPr id="4" name="Date Placeholder 3">
            <a:extLst>
              <a:ext uri="{FF2B5EF4-FFF2-40B4-BE49-F238E27FC236}">
                <a16:creationId xmlns:a16="http://schemas.microsoft.com/office/drawing/2014/main" id="{72091679-0B12-9285-5065-381ED0388F7F}"/>
              </a:ext>
            </a:extLst>
          </p:cNvPr>
          <p:cNvSpPr>
            <a:spLocks noGrp="1"/>
          </p:cNvSpPr>
          <p:nvPr>
            <p:ph type="dt" sz="half" idx="10"/>
          </p:nvPr>
        </p:nvSpPr>
        <p:spPr/>
        <p:txBody>
          <a:bodyPr/>
          <a:lstStyle/>
          <a:p>
            <a:fld id="{78BE0B41-AF2C-41FC-B9A2-E1F8536ADD2A}" type="datetimeFigureOut">
              <a:rPr lang="en-ZA" smtClean="0"/>
              <a:t>2023/11/19</a:t>
            </a:fld>
            <a:endParaRPr lang="en-ZA"/>
          </a:p>
        </p:txBody>
      </p:sp>
      <p:sp>
        <p:nvSpPr>
          <p:cNvPr id="5" name="Footer Placeholder 4">
            <a:extLst>
              <a:ext uri="{FF2B5EF4-FFF2-40B4-BE49-F238E27FC236}">
                <a16:creationId xmlns:a16="http://schemas.microsoft.com/office/drawing/2014/main" id="{392EB1BC-EE7F-756F-FE86-08BA2D4D1080}"/>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E804E65E-B2CE-2978-D137-B40D62488A6D}"/>
              </a:ext>
            </a:extLst>
          </p:cNvPr>
          <p:cNvSpPr>
            <a:spLocks noGrp="1"/>
          </p:cNvSpPr>
          <p:nvPr>
            <p:ph type="sldNum" sz="quarter" idx="12"/>
          </p:nvPr>
        </p:nvSpPr>
        <p:spPr/>
        <p:txBody>
          <a:bodyPr/>
          <a:lstStyle/>
          <a:p>
            <a:fld id="{A233A73F-3A8C-4DFC-BBDF-557D10BFD4D8}" type="slidenum">
              <a:rPr lang="en-ZA" smtClean="0"/>
              <a:t>‹#›</a:t>
            </a:fld>
            <a:endParaRPr lang="en-ZA"/>
          </a:p>
        </p:txBody>
      </p:sp>
    </p:spTree>
    <p:extLst>
      <p:ext uri="{BB962C8B-B14F-4D97-AF65-F5344CB8AC3E}">
        <p14:creationId xmlns:p14="http://schemas.microsoft.com/office/powerpoint/2010/main" val="1027854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E8B7D-F2FD-3441-2993-68FB041FE07A}"/>
              </a:ext>
            </a:extLst>
          </p:cNvPr>
          <p:cNvSpPr>
            <a:spLocks noGrp="1"/>
          </p:cNvSpPr>
          <p:nvPr>
            <p:ph type="title"/>
          </p:nvPr>
        </p:nvSpPr>
        <p:spPr/>
        <p:txBody>
          <a:bodyPr/>
          <a:lstStyle/>
          <a:p>
            <a:r>
              <a:rPr lang="en-US"/>
              <a:t>Click to edit Master title style</a:t>
            </a:r>
            <a:endParaRPr lang="en-ZA"/>
          </a:p>
        </p:txBody>
      </p:sp>
      <p:sp>
        <p:nvSpPr>
          <p:cNvPr id="3" name="Vertical Text Placeholder 2">
            <a:extLst>
              <a:ext uri="{FF2B5EF4-FFF2-40B4-BE49-F238E27FC236}">
                <a16:creationId xmlns:a16="http://schemas.microsoft.com/office/drawing/2014/main" id="{CF53BD94-1395-1F3D-D563-CDF6BDF4B7A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90562D89-040B-77B2-FC25-E06D0E9B0E81}"/>
              </a:ext>
            </a:extLst>
          </p:cNvPr>
          <p:cNvSpPr>
            <a:spLocks noGrp="1"/>
          </p:cNvSpPr>
          <p:nvPr>
            <p:ph type="dt" sz="half" idx="10"/>
          </p:nvPr>
        </p:nvSpPr>
        <p:spPr/>
        <p:txBody>
          <a:bodyPr/>
          <a:lstStyle/>
          <a:p>
            <a:fld id="{78BE0B41-AF2C-41FC-B9A2-E1F8536ADD2A}" type="datetimeFigureOut">
              <a:rPr lang="en-ZA" smtClean="0"/>
              <a:t>2023/11/19</a:t>
            </a:fld>
            <a:endParaRPr lang="en-ZA"/>
          </a:p>
        </p:txBody>
      </p:sp>
      <p:sp>
        <p:nvSpPr>
          <p:cNvPr id="5" name="Footer Placeholder 4">
            <a:extLst>
              <a:ext uri="{FF2B5EF4-FFF2-40B4-BE49-F238E27FC236}">
                <a16:creationId xmlns:a16="http://schemas.microsoft.com/office/drawing/2014/main" id="{40B1817C-FBC2-D2A1-8B22-0EF2E056C067}"/>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AD10E18B-6606-0312-F7B0-E2D8CBF8CA84}"/>
              </a:ext>
            </a:extLst>
          </p:cNvPr>
          <p:cNvSpPr>
            <a:spLocks noGrp="1"/>
          </p:cNvSpPr>
          <p:nvPr>
            <p:ph type="sldNum" sz="quarter" idx="12"/>
          </p:nvPr>
        </p:nvSpPr>
        <p:spPr/>
        <p:txBody>
          <a:bodyPr/>
          <a:lstStyle/>
          <a:p>
            <a:fld id="{A233A73F-3A8C-4DFC-BBDF-557D10BFD4D8}" type="slidenum">
              <a:rPr lang="en-ZA" smtClean="0"/>
              <a:t>‹#›</a:t>
            </a:fld>
            <a:endParaRPr lang="en-ZA"/>
          </a:p>
        </p:txBody>
      </p:sp>
    </p:spTree>
    <p:extLst>
      <p:ext uri="{BB962C8B-B14F-4D97-AF65-F5344CB8AC3E}">
        <p14:creationId xmlns:p14="http://schemas.microsoft.com/office/powerpoint/2010/main" val="2211558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D13D34-AE21-3844-18A5-2EE040ABDF1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ZA"/>
          </a:p>
        </p:txBody>
      </p:sp>
      <p:sp>
        <p:nvSpPr>
          <p:cNvPr id="3" name="Vertical Text Placeholder 2">
            <a:extLst>
              <a:ext uri="{FF2B5EF4-FFF2-40B4-BE49-F238E27FC236}">
                <a16:creationId xmlns:a16="http://schemas.microsoft.com/office/drawing/2014/main" id="{9715358E-0FB7-E0C5-C843-ABC67EF1CF2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62FB5553-BCAC-2A79-E42E-A0D5E586A7D1}"/>
              </a:ext>
            </a:extLst>
          </p:cNvPr>
          <p:cNvSpPr>
            <a:spLocks noGrp="1"/>
          </p:cNvSpPr>
          <p:nvPr>
            <p:ph type="dt" sz="half" idx="10"/>
          </p:nvPr>
        </p:nvSpPr>
        <p:spPr/>
        <p:txBody>
          <a:bodyPr/>
          <a:lstStyle/>
          <a:p>
            <a:fld id="{78BE0B41-AF2C-41FC-B9A2-E1F8536ADD2A}" type="datetimeFigureOut">
              <a:rPr lang="en-ZA" smtClean="0"/>
              <a:t>2023/11/19</a:t>
            </a:fld>
            <a:endParaRPr lang="en-ZA"/>
          </a:p>
        </p:txBody>
      </p:sp>
      <p:sp>
        <p:nvSpPr>
          <p:cNvPr id="5" name="Footer Placeholder 4">
            <a:extLst>
              <a:ext uri="{FF2B5EF4-FFF2-40B4-BE49-F238E27FC236}">
                <a16:creationId xmlns:a16="http://schemas.microsoft.com/office/drawing/2014/main" id="{17C5552A-CF43-E51F-0976-897E144185B0}"/>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921C5F85-7BAF-5C91-7162-B75CF9079D5C}"/>
              </a:ext>
            </a:extLst>
          </p:cNvPr>
          <p:cNvSpPr>
            <a:spLocks noGrp="1"/>
          </p:cNvSpPr>
          <p:nvPr>
            <p:ph type="sldNum" sz="quarter" idx="12"/>
          </p:nvPr>
        </p:nvSpPr>
        <p:spPr/>
        <p:txBody>
          <a:bodyPr/>
          <a:lstStyle/>
          <a:p>
            <a:fld id="{A233A73F-3A8C-4DFC-BBDF-557D10BFD4D8}" type="slidenum">
              <a:rPr lang="en-ZA" smtClean="0"/>
              <a:t>‹#›</a:t>
            </a:fld>
            <a:endParaRPr lang="en-ZA"/>
          </a:p>
        </p:txBody>
      </p:sp>
    </p:spTree>
    <p:extLst>
      <p:ext uri="{BB962C8B-B14F-4D97-AF65-F5344CB8AC3E}">
        <p14:creationId xmlns:p14="http://schemas.microsoft.com/office/powerpoint/2010/main" val="36185751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1C1C1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DA738-98AC-BE48-A4FC-89D20C727F02}"/>
              </a:ext>
            </a:extLst>
          </p:cNvPr>
          <p:cNvSpPr>
            <a:spLocks noGrp="1"/>
          </p:cNvSpPr>
          <p:nvPr>
            <p:ph type="title" hasCustomPrompt="1"/>
          </p:nvPr>
        </p:nvSpPr>
        <p:spPr>
          <a:xfrm>
            <a:off x="304800" y="3149062"/>
            <a:ext cx="5791200" cy="1325563"/>
          </a:xfrm>
        </p:spPr>
        <p:txBody>
          <a:bodyPr anchor="b"/>
          <a:lstStyle>
            <a:lvl1pPr algn="l">
              <a:defRPr sz="4400">
                <a:solidFill>
                  <a:schemeClr val="bg1"/>
                </a:solidFill>
              </a:defRPr>
            </a:lvl1pPr>
          </a:lstStyle>
          <a:p>
            <a:r>
              <a:rPr lang="en-US"/>
              <a:t>Edit title</a:t>
            </a:r>
          </a:p>
        </p:txBody>
      </p:sp>
      <p:sp>
        <p:nvSpPr>
          <p:cNvPr id="13" name="Text Placeholder 12">
            <a:extLst>
              <a:ext uri="{FF2B5EF4-FFF2-40B4-BE49-F238E27FC236}">
                <a16:creationId xmlns:a16="http://schemas.microsoft.com/office/drawing/2014/main" id="{A37F6AFD-DBA7-5944-B8C8-9122FA89394A}"/>
              </a:ext>
            </a:extLst>
          </p:cNvPr>
          <p:cNvSpPr>
            <a:spLocks noGrp="1"/>
          </p:cNvSpPr>
          <p:nvPr>
            <p:ph type="body" sz="quarter" idx="11" hasCustomPrompt="1"/>
          </p:nvPr>
        </p:nvSpPr>
        <p:spPr>
          <a:xfrm>
            <a:off x="304800" y="4580988"/>
            <a:ext cx="5791200" cy="925512"/>
          </a:xfrm>
        </p:spPr>
        <p:txBody>
          <a:bodyPr/>
          <a:lstStyle>
            <a:lvl1pPr>
              <a:buNone/>
              <a:defRPr>
                <a:solidFill>
                  <a:schemeClr val="bg1"/>
                </a:solidFill>
              </a:defRPr>
            </a:lvl1pPr>
          </a:lstStyle>
          <a:p>
            <a:pPr lvl="0"/>
            <a:r>
              <a:rPr lang="en-US"/>
              <a:t>Edit subtitle</a:t>
            </a:r>
          </a:p>
        </p:txBody>
      </p:sp>
      <p:sp>
        <p:nvSpPr>
          <p:cNvPr id="15" name="Picture Placeholder 6">
            <a:extLst>
              <a:ext uri="{FF2B5EF4-FFF2-40B4-BE49-F238E27FC236}">
                <a16:creationId xmlns:a16="http://schemas.microsoft.com/office/drawing/2014/main" id="{58D7AD28-91C2-9048-8626-573CB05F6A82}"/>
              </a:ext>
            </a:extLst>
          </p:cNvPr>
          <p:cNvSpPr>
            <a:spLocks noGrp="1"/>
          </p:cNvSpPr>
          <p:nvPr>
            <p:ph type="pic" sz="quarter" idx="13"/>
          </p:nvPr>
        </p:nvSpPr>
        <p:spPr>
          <a:xfrm>
            <a:off x="8156900" y="4570790"/>
            <a:ext cx="4034172" cy="2276856"/>
          </a:xfrm>
        </p:spPr>
        <p:txBody>
          <a:bodyPr/>
          <a:lstStyle>
            <a:lvl1pPr>
              <a:defRPr>
                <a:solidFill>
                  <a:schemeClr val="bg1"/>
                </a:solidFill>
              </a:defRPr>
            </a:lvl1pPr>
          </a:lstStyle>
          <a:p>
            <a:r>
              <a:rPr lang="en-US"/>
              <a:t>Click icon to add picture</a:t>
            </a:r>
          </a:p>
        </p:txBody>
      </p:sp>
      <p:sp>
        <p:nvSpPr>
          <p:cNvPr id="22" name="Picture Placeholder 6">
            <a:extLst>
              <a:ext uri="{FF2B5EF4-FFF2-40B4-BE49-F238E27FC236}">
                <a16:creationId xmlns:a16="http://schemas.microsoft.com/office/drawing/2014/main" id="{CC5F45C8-7226-5845-9311-4B8B220C1CFC}"/>
              </a:ext>
            </a:extLst>
          </p:cNvPr>
          <p:cNvSpPr>
            <a:spLocks noGrp="1"/>
          </p:cNvSpPr>
          <p:nvPr>
            <p:ph type="pic" sz="quarter" idx="16"/>
          </p:nvPr>
        </p:nvSpPr>
        <p:spPr>
          <a:xfrm>
            <a:off x="8157828" y="2283580"/>
            <a:ext cx="4034172" cy="2276856"/>
          </a:xfrm>
        </p:spPr>
        <p:txBody>
          <a:bodyPr/>
          <a:lstStyle>
            <a:lvl1pPr>
              <a:defRPr>
                <a:solidFill>
                  <a:schemeClr val="bg1"/>
                </a:solidFill>
              </a:defRPr>
            </a:lvl1pPr>
          </a:lstStyle>
          <a:p>
            <a:r>
              <a:rPr lang="en-US"/>
              <a:t>Click icon to add picture</a:t>
            </a:r>
          </a:p>
        </p:txBody>
      </p:sp>
      <p:sp>
        <p:nvSpPr>
          <p:cNvPr id="24" name="Picture Placeholder 6">
            <a:extLst>
              <a:ext uri="{FF2B5EF4-FFF2-40B4-BE49-F238E27FC236}">
                <a16:creationId xmlns:a16="http://schemas.microsoft.com/office/drawing/2014/main" id="{BAFCF363-85F0-CC47-91EB-71AC93A50CC2}"/>
              </a:ext>
            </a:extLst>
          </p:cNvPr>
          <p:cNvSpPr>
            <a:spLocks noGrp="1"/>
          </p:cNvSpPr>
          <p:nvPr>
            <p:ph type="pic" sz="quarter" idx="18"/>
          </p:nvPr>
        </p:nvSpPr>
        <p:spPr>
          <a:xfrm>
            <a:off x="4070603" y="268"/>
            <a:ext cx="4111583" cy="2276856"/>
          </a:xfrm>
          <a:ln>
            <a:noFill/>
          </a:ln>
        </p:spPr>
        <p:txBody>
          <a:bodyPr/>
          <a:lstStyle>
            <a:lvl1pPr>
              <a:defRPr>
                <a:solidFill>
                  <a:schemeClr val="bg1"/>
                </a:solidFill>
              </a:defRPr>
            </a:lvl1pPr>
          </a:lstStyle>
          <a:p>
            <a:r>
              <a:rPr lang="en-US"/>
              <a:t>Click icon to add picture</a:t>
            </a:r>
          </a:p>
        </p:txBody>
      </p:sp>
      <p:sp>
        <p:nvSpPr>
          <p:cNvPr id="25" name="Picture Placeholder 6">
            <a:extLst>
              <a:ext uri="{FF2B5EF4-FFF2-40B4-BE49-F238E27FC236}">
                <a16:creationId xmlns:a16="http://schemas.microsoft.com/office/drawing/2014/main" id="{566D4D9A-5632-1B49-ADF6-5DECA1B892FA}"/>
              </a:ext>
            </a:extLst>
          </p:cNvPr>
          <p:cNvSpPr>
            <a:spLocks noGrp="1"/>
          </p:cNvSpPr>
          <p:nvPr>
            <p:ph type="pic" sz="quarter" idx="19"/>
          </p:nvPr>
        </p:nvSpPr>
        <p:spPr>
          <a:xfrm>
            <a:off x="0" y="0"/>
            <a:ext cx="4070604" cy="2276856"/>
          </a:xfrm>
          <a:ln>
            <a:noFill/>
          </a:ln>
        </p:spPr>
        <p:txBody>
          <a:bodyPr/>
          <a:lstStyle>
            <a:lvl1pPr>
              <a:defRPr>
                <a:solidFill>
                  <a:schemeClr val="bg1"/>
                </a:solidFill>
              </a:defRPr>
            </a:lvl1pPr>
          </a:lstStyle>
          <a:p>
            <a:r>
              <a:rPr lang="en-US"/>
              <a:t>Click icon to add picture</a:t>
            </a:r>
          </a:p>
        </p:txBody>
      </p:sp>
      <p:sp>
        <p:nvSpPr>
          <p:cNvPr id="23" name="Picture Placeholder 6">
            <a:extLst>
              <a:ext uri="{FF2B5EF4-FFF2-40B4-BE49-F238E27FC236}">
                <a16:creationId xmlns:a16="http://schemas.microsoft.com/office/drawing/2014/main" id="{2BB57774-1E3A-FD4C-8E5F-1C90050A3ED9}"/>
              </a:ext>
            </a:extLst>
          </p:cNvPr>
          <p:cNvSpPr>
            <a:spLocks noGrp="1"/>
          </p:cNvSpPr>
          <p:nvPr>
            <p:ph type="pic" sz="quarter" idx="17"/>
          </p:nvPr>
        </p:nvSpPr>
        <p:spPr>
          <a:xfrm>
            <a:off x="8157828" y="0"/>
            <a:ext cx="4034172" cy="2276856"/>
          </a:xfrm>
          <a:ln>
            <a:noFill/>
          </a:ln>
        </p:spPr>
        <p:txBody>
          <a:bodyPr/>
          <a:lstStyle>
            <a:lvl1pPr>
              <a:defRPr>
                <a:solidFill>
                  <a:schemeClr val="bg1"/>
                </a:solidFill>
              </a:defRPr>
            </a:lvl1pPr>
          </a:lstStyle>
          <a:p>
            <a:r>
              <a:rPr lang="en-US"/>
              <a:t>Click icon to add picture</a:t>
            </a:r>
          </a:p>
        </p:txBody>
      </p:sp>
    </p:spTree>
    <p:extLst>
      <p:ext uri="{BB962C8B-B14F-4D97-AF65-F5344CB8AC3E}">
        <p14:creationId xmlns:p14="http://schemas.microsoft.com/office/powerpoint/2010/main" val="164113678"/>
      </p:ext>
    </p:extLst>
  </p:cSld>
  <p:clrMapOvr>
    <a:masterClrMapping/>
  </p:clrMapOvr>
  <p:extLst>
    <p:ext uri="{DCECCB84-F9BA-43D5-87BE-67443E8EF086}">
      <p15:sldGuideLst xmlns:p15="http://schemas.microsoft.com/office/powerpoint/2012/main">
        <p15:guide id="1" orient="horz" pos="1584">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D5D446-3339-5447-8429-4B796A711728}"/>
              </a:ext>
            </a:extLst>
          </p:cNvPr>
          <p:cNvSpPr>
            <a:spLocks noGrp="1"/>
          </p:cNvSpPr>
          <p:nvPr>
            <p:ph idx="1"/>
          </p:nvPr>
        </p:nvSpPr>
        <p:spPr>
          <a:xfrm>
            <a:off x="313660" y="1825625"/>
            <a:ext cx="5289698"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2">
            <a:extLst>
              <a:ext uri="{FF2B5EF4-FFF2-40B4-BE49-F238E27FC236}">
                <a16:creationId xmlns:a16="http://schemas.microsoft.com/office/drawing/2014/main" id="{C8459092-3379-5D42-84C2-0B1B24AE442F}"/>
              </a:ext>
            </a:extLst>
          </p:cNvPr>
          <p:cNvSpPr>
            <a:spLocks noGrp="1"/>
          </p:cNvSpPr>
          <p:nvPr>
            <p:ph idx="10"/>
          </p:nvPr>
        </p:nvSpPr>
        <p:spPr>
          <a:xfrm>
            <a:off x="6559402" y="1825625"/>
            <a:ext cx="5289698"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a:extLst>
              <a:ext uri="{FF2B5EF4-FFF2-40B4-BE49-F238E27FC236}">
                <a16:creationId xmlns:a16="http://schemas.microsoft.com/office/drawing/2014/main" id="{A2C25E00-F749-4CEE-B20E-7ECDCB39FB2E}"/>
              </a:ext>
            </a:extLst>
          </p:cNvPr>
          <p:cNvSpPr>
            <a:spLocks noGrp="1"/>
          </p:cNvSpPr>
          <p:nvPr>
            <p:ph type="title"/>
          </p:nvPr>
        </p:nvSpPr>
        <p:spPr>
          <a:xfrm>
            <a:off x="345558" y="184150"/>
            <a:ext cx="10515600" cy="625475"/>
          </a:xfrm>
        </p:spPr>
        <p:txBody>
          <a:bodyPr/>
          <a:lstStyle/>
          <a:p>
            <a:r>
              <a:rPr lang="en-US"/>
              <a:t>Click to edit Master title style</a:t>
            </a:r>
            <a:endParaRPr lang="en-US" dirty="0"/>
          </a:p>
        </p:txBody>
      </p:sp>
    </p:spTree>
    <p:extLst>
      <p:ext uri="{BB962C8B-B14F-4D97-AF65-F5344CB8AC3E}">
        <p14:creationId xmlns:p14="http://schemas.microsoft.com/office/powerpoint/2010/main" val="2407169545"/>
      </p:ext>
    </p:extLst>
  </p:cSld>
  <p:clrMapOvr>
    <a:masterClrMapping/>
  </p:clrMapOvr>
  <p:extLst>
    <p:ext uri="{DCECCB84-F9BA-43D5-87BE-67443E8EF086}">
      <p15:sldGuideLst xmlns:p15="http://schemas.microsoft.com/office/powerpoint/2012/main">
        <p15:guide id="1"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425C5021-CFAF-4FAD-88A8-FC1D2F6838E9}"/>
              </a:ext>
            </a:extLst>
          </p:cNvPr>
          <p:cNvSpPr>
            <a:spLocks noGrp="1"/>
          </p:cNvSpPr>
          <p:nvPr>
            <p:ph type="pic" sz="quarter" idx="10"/>
          </p:nvPr>
        </p:nvSpPr>
        <p:spPr>
          <a:xfrm>
            <a:off x="0" y="0"/>
            <a:ext cx="12192000" cy="6858000"/>
          </a:xfrm>
        </p:spPr>
        <p:txBody>
          <a:bodyPr anchor="ctr"/>
          <a:lstStyle>
            <a:lvl1pPr marL="0" indent="0" algn="ctr">
              <a:buNone/>
              <a:defRPr/>
            </a:lvl1pPr>
          </a:lstStyle>
          <a:p>
            <a:r>
              <a:rPr lang="en-US"/>
              <a:t>Click icon to add picture</a:t>
            </a:r>
            <a:endParaRPr lang="en-US" dirty="0"/>
          </a:p>
        </p:txBody>
      </p:sp>
      <p:sp>
        <p:nvSpPr>
          <p:cNvPr id="3" name="Title 1">
            <a:extLst>
              <a:ext uri="{FF2B5EF4-FFF2-40B4-BE49-F238E27FC236}">
                <a16:creationId xmlns:a16="http://schemas.microsoft.com/office/drawing/2014/main" id="{F87C352D-5124-4DB9-B2ED-EFB1D81B08BD}"/>
              </a:ext>
            </a:extLst>
          </p:cNvPr>
          <p:cNvSpPr>
            <a:spLocks noGrp="1"/>
          </p:cNvSpPr>
          <p:nvPr>
            <p:ph type="title"/>
          </p:nvPr>
        </p:nvSpPr>
        <p:spPr>
          <a:xfrm>
            <a:off x="0" y="0"/>
            <a:ext cx="10515600" cy="219075"/>
          </a:xfrm>
        </p:spPr>
        <p:txBody>
          <a:bodyPr>
            <a:normAutofit/>
          </a:bodyPr>
          <a:lstStyle>
            <a:lvl1pPr>
              <a:defRPr sz="900"/>
            </a:lvl1pPr>
          </a:lstStyle>
          <a:p>
            <a:r>
              <a:rPr lang="en-US"/>
              <a:t>Click to edit Master title style</a:t>
            </a:r>
          </a:p>
        </p:txBody>
      </p:sp>
    </p:spTree>
    <p:extLst>
      <p:ext uri="{BB962C8B-B14F-4D97-AF65-F5344CB8AC3E}">
        <p14:creationId xmlns:p14="http://schemas.microsoft.com/office/powerpoint/2010/main" val="183488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E6916-776F-D724-E297-8FC489AE891F}"/>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33FECF6A-4591-8F91-56C1-41E782BD85A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A2267D32-9F76-F24F-768C-1F1B490753EA}"/>
              </a:ext>
            </a:extLst>
          </p:cNvPr>
          <p:cNvSpPr>
            <a:spLocks noGrp="1"/>
          </p:cNvSpPr>
          <p:nvPr>
            <p:ph type="dt" sz="half" idx="10"/>
          </p:nvPr>
        </p:nvSpPr>
        <p:spPr/>
        <p:txBody>
          <a:bodyPr/>
          <a:lstStyle/>
          <a:p>
            <a:fld id="{78BE0B41-AF2C-41FC-B9A2-E1F8536ADD2A}" type="datetimeFigureOut">
              <a:rPr lang="en-ZA" smtClean="0"/>
              <a:t>2023/11/19</a:t>
            </a:fld>
            <a:endParaRPr lang="en-ZA"/>
          </a:p>
        </p:txBody>
      </p:sp>
      <p:sp>
        <p:nvSpPr>
          <p:cNvPr id="5" name="Footer Placeholder 4">
            <a:extLst>
              <a:ext uri="{FF2B5EF4-FFF2-40B4-BE49-F238E27FC236}">
                <a16:creationId xmlns:a16="http://schemas.microsoft.com/office/drawing/2014/main" id="{00FB8DC1-6608-F117-DB49-37861A013B65}"/>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4A03BA15-F757-4A95-2F17-246D3DF58C38}"/>
              </a:ext>
            </a:extLst>
          </p:cNvPr>
          <p:cNvSpPr>
            <a:spLocks noGrp="1"/>
          </p:cNvSpPr>
          <p:nvPr>
            <p:ph type="sldNum" sz="quarter" idx="12"/>
          </p:nvPr>
        </p:nvSpPr>
        <p:spPr/>
        <p:txBody>
          <a:bodyPr/>
          <a:lstStyle/>
          <a:p>
            <a:fld id="{A233A73F-3A8C-4DFC-BBDF-557D10BFD4D8}" type="slidenum">
              <a:rPr lang="en-ZA" smtClean="0"/>
              <a:t>‹#›</a:t>
            </a:fld>
            <a:endParaRPr lang="en-ZA"/>
          </a:p>
        </p:txBody>
      </p:sp>
    </p:spTree>
    <p:extLst>
      <p:ext uri="{BB962C8B-B14F-4D97-AF65-F5344CB8AC3E}">
        <p14:creationId xmlns:p14="http://schemas.microsoft.com/office/powerpoint/2010/main" val="985767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A3C2D-6F18-6525-A497-C15A990078B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ZA"/>
          </a:p>
        </p:txBody>
      </p:sp>
      <p:sp>
        <p:nvSpPr>
          <p:cNvPr id="3" name="Text Placeholder 2">
            <a:extLst>
              <a:ext uri="{FF2B5EF4-FFF2-40B4-BE49-F238E27FC236}">
                <a16:creationId xmlns:a16="http://schemas.microsoft.com/office/drawing/2014/main" id="{137EE465-02AA-48FA-4A0C-EBBD4D2B134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ACF5507-5358-0941-7E27-969B4BEEF016}"/>
              </a:ext>
            </a:extLst>
          </p:cNvPr>
          <p:cNvSpPr>
            <a:spLocks noGrp="1"/>
          </p:cNvSpPr>
          <p:nvPr>
            <p:ph type="dt" sz="half" idx="10"/>
          </p:nvPr>
        </p:nvSpPr>
        <p:spPr/>
        <p:txBody>
          <a:bodyPr/>
          <a:lstStyle/>
          <a:p>
            <a:fld id="{78BE0B41-AF2C-41FC-B9A2-E1F8536ADD2A}" type="datetimeFigureOut">
              <a:rPr lang="en-ZA" smtClean="0"/>
              <a:t>2023/11/19</a:t>
            </a:fld>
            <a:endParaRPr lang="en-ZA"/>
          </a:p>
        </p:txBody>
      </p:sp>
      <p:sp>
        <p:nvSpPr>
          <p:cNvPr id="5" name="Footer Placeholder 4">
            <a:extLst>
              <a:ext uri="{FF2B5EF4-FFF2-40B4-BE49-F238E27FC236}">
                <a16:creationId xmlns:a16="http://schemas.microsoft.com/office/drawing/2014/main" id="{A159D7F6-3220-66EF-BB1D-57BC076D4FD8}"/>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A7201BB0-5BC5-057A-F653-532A918CFC32}"/>
              </a:ext>
            </a:extLst>
          </p:cNvPr>
          <p:cNvSpPr>
            <a:spLocks noGrp="1"/>
          </p:cNvSpPr>
          <p:nvPr>
            <p:ph type="sldNum" sz="quarter" idx="12"/>
          </p:nvPr>
        </p:nvSpPr>
        <p:spPr/>
        <p:txBody>
          <a:bodyPr/>
          <a:lstStyle/>
          <a:p>
            <a:fld id="{A233A73F-3A8C-4DFC-BBDF-557D10BFD4D8}" type="slidenum">
              <a:rPr lang="en-ZA" smtClean="0"/>
              <a:t>‹#›</a:t>
            </a:fld>
            <a:endParaRPr lang="en-ZA"/>
          </a:p>
        </p:txBody>
      </p:sp>
    </p:spTree>
    <p:extLst>
      <p:ext uri="{BB962C8B-B14F-4D97-AF65-F5344CB8AC3E}">
        <p14:creationId xmlns:p14="http://schemas.microsoft.com/office/powerpoint/2010/main" val="2598575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23D64-53E4-4196-9F3B-699C0307E269}"/>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2CE23D2D-CF56-A8E3-D815-FFD41EDF668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a:extLst>
              <a:ext uri="{FF2B5EF4-FFF2-40B4-BE49-F238E27FC236}">
                <a16:creationId xmlns:a16="http://schemas.microsoft.com/office/drawing/2014/main" id="{78D6A819-BC09-0F21-0883-659902A181B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a:extLst>
              <a:ext uri="{FF2B5EF4-FFF2-40B4-BE49-F238E27FC236}">
                <a16:creationId xmlns:a16="http://schemas.microsoft.com/office/drawing/2014/main" id="{4E055382-5872-FE61-2D85-D2887E294E87}"/>
              </a:ext>
            </a:extLst>
          </p:cNvPr>
          <p:cNvSpPr>
            <a:spLocks noGrp="1"/>
          </p:cNvSpPr>
          <p:nvPr>
            <p:ph type="dt" sz="half" idx="10"/>
          </p:nvPr>
        </p:nvSpPr>
        <p:spPr/>
        <p:txBody>
          <a:bodyPr/>
          <a:lstStyle/>
          <a:p>
            <a:fld id="{78BE0B41-AF2C-41FC-B9A2-E1F8536ADD2A}" type="datetimeFigureOut">
              <a:rPr lang="en-ZA" smtClean="0"/>
              <a:t>2023/11/19</a:t>
            </a:fld>
            <a:endParaRPr lang="en-ZA"/>
          </a:p>
        </p:txBody>
      </p:sp>
      <p:sp>
        <p:nvSpPr>
          <p:cNvPr id="6" name="Footer Placeholder 5">
            <a:extLst>
              <a:ext uri="{FF2B5EF4-FFF2-40B4-BE49-F238E27FC236}">
                <a16:creationId xmlns:a16="http://schemas.microsoft.com/office/drawing/2014/main" id="{5565147C-7455-4ADD-0B26-810555D70386}"/>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8F139106-C345-72A3-55CC-9D728FD71141}"/>
              </a:ext>
            </a:extLst>
          </p:cNvPr>
          <p:cNvSpPr>
            <a:spLocks noGrp="1"/>
          </p:cNvSpPr>
          <p:nvPr>
            <p:ph type="sldNum" sz="quarter" idx="12"/>
          </p:nvPr>
        </p:nvSpPr>
        <p:spPr/>
        <p:txBody>
          <a:bodyPr/>
          <a:lstStyle/>
          <a:p>
            <a:fld id="{A233A73F-3A8C-4DFC-BBDF-557D10BFD4D8}" type="slidenum">
              <a:rPr lang="en-ZA" smtClean="0"/>
              <a:t>‹#›</a:t>
            </a:fld>
            <a:endParaRPr lang="en-ZA"/>
          </a:p>
        </p:txBody>
      </p:sp>
    </p:spTree>
    <p:extLst>
      <p:ext uri="{BB962C8B-B14F-4D97-AF65-F5344CB8AC3E}">
        <p14:creationId xmlns:p14="http://schemas.microsoft.com/office/powerpoint/2010/main" val="12229706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A4D80-84D3-6C97-5A04-04BABF6F7E05}"/>
              </a:ext>
            </a:extLst>
          </p:cNvPr>
          <p:cNvSpPr>
            <a:spLocks noGrp="1"/>
          </p:cNvSpPr>
          <p:nvPr>
            <p:ph type="title"/>
          </p:nvPr>
        </p:nvSpPr>
        <p:spPr>
          <a:xfrm>
            <a:off x="839788" y="365125"/>
            <a:ext cx="10515600" cy="1325563"/>
          </a:xfrm>
        </p:spPr>
        <p:txBody>
          <a:bodyPr/>
          <a:lstStyle/>
          <a:p>
            <a:r>
              <a:rPr lang="en-US"/>
              <a:t>Click to edit Master title style</a:t>
            </a:r>
            <a:endParaRPr lang="en-ZA"/>
          </a:p>
        </p:txBody>
      </p:sp>
      <p:sp>
        <p:nvSpPr>
          <p:cNvPr id="3" name="Text Placeholder 2">
            <a:extLst>
              <a:ext uri="{FF2B5EF4-FFF2-40B4-BE49-F238E27FC236}">
                <a16:creationId xmlns:a16="http://schemas.microsoft.com/office/drawing/2014/main" id="{76C3D36C-1B0A-F7B6-6211-51C13239041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7440DF1-41FA-63DC-6E65-71711A7E438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a:extLst>
              <a:ext uri="{FF2B5EF4-FFF2-40B4-BE49-F238E27FC236}">
                <a16:creationId xmlns:a16="http://schemas.microsoft.com/office/drawing/2014/main" id="{E5EC8E5B-027C-5756-8A68-84A18FE8302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B54A8EF-5AF1-6C65-4583-39D585B95A5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a:extLst>
              <a:ext uri="{FF2B5EF4-FFF2-40B4-BE49-F238E27FC236}">
                <a16:creationId xmlns:a16="http://schemas.microsoft.com/office/drawing/2014/main" id="{2B1DC508-5990-8353-DCFE-78A1CF480FB5}"/>
              </a:ext>
            </a:extLst>
          </p:cNvPr>
          <p:cNvSpPr>
            <a:spLocks noGrp="1"/>
          </p:cNvSpPr>
          <p:nvPr>
            <p:ph type="dt" sz="half" idx="10"/>
          </p:nvPr>
        </p:nvSpPr>
        <p:spPr/>
        <p:txBody>
          <a:bodyPr/>
          <a:lstStyle/>
          <a:p>
            <a:fld id="{78BE0B41-AF2C-41FC-B9A2-E1F8536ADD2A}" type="datetimeFigureOut">
              <a:rPr lang="en-ZA" smtClean="0"/>
              <a:t>2023/11/19</a:t>
            </a:fld>
            <a:endParaRPr lang="en-ZA"/>
          </a:p>
        </p:txBody>
      </p:sp>
      <p:sp>
        <p:nvSpPr>
          <p:cNvPr id="8" name="Footer Placeholder 7">
            <a:extLst>
              <a:ext uri="{FF2B5EF4-FFF2-40B4-BE49-F238E27FC236}">
                <a16:creationId xmlns:a16="http://schemas.microsoft.com/office/drawing/2014/main" id="{CF4529F9-D4DE-51B4-EA2B-DC4AD0DA34B1}"/>
              </a:ext>
            </a:extLst>
          </p:cNvPr>
          <p:cNvSpPr>
            <a:spLocks noGrp="1"/>
          </p:cNvSpPr>
          <p:nvPr>
            <p:ph type="ftr" sz="quarter" idx="11"/>
          </p:nvPr>
        </p:nvSpPr>
        <p:spPr/>
        <p:txBody>
          <a:bodyPr/>
          <a:lstStyle/>
          <a:p>
            <a:endParaRPr lang="en-ZA"/>
          </a:p>
        </p:txBody>
      </p:sp>
      <p:sp>
        <p:nvSpPr>
          <p:cNvPr id="9" name="Slide Number Placeholder 8">
            <a:extLst>
              <a:ext uri="{FF2B5EF4-FFF2-40B4-BE49-F238E27FC236}">
                <a16:creationId xmlns:a16="http://schemas.microsoft.com/office/drawing/2014/main" id="{5BB7E6E8-7429-A4D0-0707-D1BAA7E6B4D1}"/>
              </a:ext>
            </a:extLst>
          </p:cNvPr>
          <p:cNvSpPr>
            <a:spLocks noGrp="1"/>
          </p:cNvSpPr>
          <p:nvPr>
            <p:ph type="sldNum" sz="quarter" idx="12"/>
          </p:nvPr>
        </p:nvSpPr>
        <p:spPr/>
        <p:txBody>
          <a:bodyPr/>
          <a:lstStyle/>
          <a:p>
            <a:fld id="{A233A73F-3A8C-4DFC-BBDF-557D10BFD4D8}" type="slidenum">
              <a:rPr lang="en-ZA" smtClean="0"/>
              <a:t>‹#›</a:t>
            </a:fld>
            <a:endParaRPr lang="en-ZA"/>
          </a:p>
        </p:txBody>
      </p:sp>
    </p:spTree>
    <p:extLst>
      <p:ext uri="{BB962C8B-B14F-4D97-AF65-F5344CB8AC3E}">
        <p14:creationId xmlns:p14="http://schemas.microsoft.com/office/powerpoint/2010/main" val="2464270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AA9DD-E57D-76FA-E031-EC0623807E6D}"/>
              </a:ext>
            </a:extLst>
          </p:cNvPr>
          <p:cNvSpPr>
            <a:spLocks noGrp="1"/>
          </p:cNvSpPr>
          <p:nvPr>
            <p:ph type="title"/>
          </p:nvPr>
        </p:nvSpPr>
        <p:spPr/>
        <p:txBody>
          <a:bodyPr/>
          <a:lstStyle/>
          <a:p>
            <a:r>
              <a:rPr lang="en-US"/>
              <a:t>Click to edit Master title style</a:t>
            </a:r>
            <a:endParaRPr lang="en-ZA"/>
          </a:p>
        </p:txBody>
      </p:sp>
      <p:sp>
        <p:nvSpPr>
          <p:cNvPr id="3" name="Date Placeholder 2">
            <a:extLst>
              <a:ext uri="{FF2B5EF4-FFF2-40B4-BE49-F238E27FC236}">
                <a16:creationId xmlns:a16="http://schemas.microsoft.com/office/drawing/2014/main" id="{6021B4C6-B6B5-6148-F428-F8CF0F459D19}"/>
              </a:ext>
            </a:extLst>
          </p:cNvPr>
          <p:cNvSpPr>
            <a:spLocks noGrp="1"/>
          </p:cNvSpPr>
          <p:nvPr>
            <p:ph type="dt" sz="half" idx="10"/>
          </p:nvPr>
        </p:nvSpPr>
        <p:spPr/>
        <p:txBody>
          <a:bodyPr/>
          <a:lstStyle/>
          <a:p>
            <a:fld id="{78BE0B41-AF2C-41FC-B9A2-E1F8536ADD2A}" type="datetimeFigureOut">
              <a:rPr lang="en-ZA" smtClean="0"/>
              <a:t>2023/11/19</a:t>
            </a:fld>
            <a:endParaRPr lang="en-ZA"/>
          </a:p>
        </p:txBody>
      </p:sp>
      <p:sp>
        <p:nvSpPr>
          <p:cNvPr id="4" name="Footer Placeholder 3">
            <a:extLst>
              <a:ext uri="{FF2B5EF4-FFF2-40B4-BE49-F238E27FC236}">
                <a16:creationId xmlns:a16="http://schemas.microsoft.com/office/drawing/2014/main" id="{CF358C07-4F0C-48D9-00D7-E83AB5DA89D7}"/>
              </a:ext>
            </a:extLst>
          </p:cNvPr>
          <p:cNvSpPr>
            <a:spLocks noGrp="1"/>
          </p:cNvSpPr>
          <p:nvPr>
            <p:ph type="ftr" sz="quarter" idx="11"/>
          </p:nvPr>
        </p:nvSpPr>
        <p:spPr/>
        <p:txBody>
          <a:bodyPr/>
          <a:lstStyle/>
          <a:p>
            <a:endParaRPr lang="en-ZA"/>
          </a:p>
        </p:txBody>
      </p:sp>
      <p:sp>
        <p:nvSpPr>
          <p:cNvPr id="5" name="Slide Number Placeholder 4">
            <a:extLst>
              <a:ext uri="{FF2B5EF4-FFF2-40B4-BE49-F238E27FC236}">
                <a16:creationId xmlns:a16="http://schemas.microsoft.com/office/drawing/2014/main" id="{5CF92E49-68F6-25BB-68B0-4014B7FBB2D4}"/>
              </a:ext>
            </a:extLst>
          </p:cNvPr>
          <p:cNvSpPr>
            <a:spLocks noGrp="1"/>
          </p:cNvSpPr>
          <p:nvPr>
            <p:ph type="sldNum" sz="quarter" idx="12"/>
          </p:nvPr>
        </p:nvSpPr>
        <p:spPr/>
        <p:txBody>
          <a:bodyPr/>
          <a:lstStyle/>
          <a:p>
            <a:fld id="{A233A73F-3A8C-4DFC-BBDF-557D10BFD4D8}" type="slidenum">
              <a:rPr lang="en-ZA" smtClean="0"/>
              <a:t>‹#›</a:t>
            </a:fld>
            <a:endParaRPr lang="en-ZA"/>
          </a:p>
        </p:txBody>
      </p:sp>
    </p:spTree>
    <p:extLst>
      <p:ext uri="{BB962C8B-B14F-4D97-AF65-F5344CB8AC3E}">
        <p14:creationId xmlns:p14="http://schemas.microsoft.com/office/powerpoint/2010/main" val="2364671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E3C30F-37B0-68ED-AD0D-B80D42BAB657}"/>
              </a:ext>
            </a:extLst>
          </p:cNvPr>
          <p:cNvSpPr>
            <a:spLocks noGrp="1"/>
          </p:cNvSpPr>
          <p:nvPr>
            <p:ph type="dt" sz="half" idx="10"/>
          </p:nvPr>
        </p:nvSpPr>
        <p:spPr/>
        <p:txBody>
          <a:bodyPr/>
          <a:lstStyle/>
          <a:p>
            <a:fld id="{78BE0B41-AF2C-41FC-B9A2-E1F8536ADD2A}" type="datetimeFigureOut">
              <a:rPr lang="en-ZA" smtClean="0"/>
              <a:t>2023/11/19</a:t>
            </a:fld>
            <a:endParaRPr lang="en-ZA"/>
          </a:p>
        </p:txBody>
      </p:sp>
      <p:sp>
        <p:nvSpPr>
          <p:cNvPr id="3" name="Footer Placeholder 2">
            <a:extLst>
              <a:ext uri="{FF2B5EF4-FFF2-40B4-BE49-F238E27FC236}">
                <a16:creationId xmlns:a16="http://schemas.microsoft.com/office/drawing/2014/main" id="{E9DF86F3-21D3-D598-FCE6-CD7864D7A901}"/>
              </a:ext>
            </a:extLst>
          </p:cNvPr>
          <p:cNvSpPr>
            <a:spLocks noGrp="1"/>
          </p:cNvSpPr>
          <p:nvPr>
            <p:ph type="ftr" sz="quarter" idx="11"/>
          </p:nvPr>
        </p:nvSpPr>
        <p:spPr/>
        <p:txBody>
          <a:bodyPr/>
          <a:lstStyle/>
          <a:p>
            <a:endParaRPr lang="en-ZA"/>
          </a:p>
        </p:txBody>
      </p:sp>
      <p:sp>
        <p:nvSpPr>
          <p:cNvPr id="4" name="Slide Number Placeholder 3">
            <a:extLst>
              <a:ext uri="{FF2B5EF4-FFF2-40B4-BE49-F238E27FC236}">
                <a16:creationId xmlns:a16="http://schemas.microsoft.com/office/drawing/2014/main" id="{55F4D957-729E-4BA2-BFDF-6F9957FB29D3}"/>
              </a:ext>
            </a:extLst>
          </p:cNvPr>
          <p:cNvSpPr>
            <a:spLocks noGrp="1"/>
          </p:cNvSpPr>
          <p:nvPr>
            <p:ph type="sldNum" sz="quarter" idx="12"/>
          </p:nvPr>
        </p:nvSpPr>
        <p:spPr/>
        <p:txBody>
          <a:bodyPr/>
          <a:lstStyle/>
          <a:p>
            <a:fld id="{A233A73F-3A8C-4DFC-BBDF-557D10BFD4D8}" type="slidenum">
              <a:rPr lang="en-ZA" smtClean="0"/>
              <a:t>‹#›</a:t>
            </a:fld>
            <a:endParaRPr lang="en-ZA"/>
          </a:p>
        </p:txBody>
      </p:sp>
    </p:spTree>
    <p:extLst>
      <p:ext uri="{BB962C8B-B14F-4D97-AF65-F5344CB8AC3E}">
        <p14:creationId xmlns:p14="http://schemas.microsoft.com/office/powerpoint/2010/main" val="2174217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AC594-95B8-0F3A-E61C-FCCD7996BCF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Content Placeholder 2">
            <a:extLst>
              <a:ext uri="{FF2B5EF4-FFF2-40B4-BE49-F238E27FC236}">
                <a16:creationId xmlns:a16="http://schemas.microsoft.com/office/drawing/2014/main" id="{F48EEBFA-EE66-7018-D7CB-59C8C51628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a:extLst>
              <a:ext uri="{FF2B5EF4-FFF2-40B4-BE49-F238E27FC236}">
                <a16:creationId xmlns:a16="http://schemas.microsoft.com/office/drawing/2014/main" id="{BDDF3B2D-AF34-F3E0-B5FB-4C5793053D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2AA6F1-DB89-7987-849D-D8F20C487394}"/>
              </a:ext>
            </a:extLst>
          </p:cNvPr>
          <p:cNvSpPr>
            <a:spLocks noGrp="1"/>
          </p:cNvSpPr>
          <p:nvPr>
            <p:ph type="dt" sz="half" idx="10"/>
          </p:nvPr>
        </p:nvSpPr>
        <p:spPr/>
        <p:txBody>
          <a:bodyPr/>
          <a:lstStyle/>
          <a:p>
            <a:fld id="{78BE0B41-AF2C-41FC-B9A2-E1F8536ADD2A}" type="datetimeFigureOut">
              <a:rPr lang="en-ZA" smtClean="0"/>
              <a:t>2023/11/19</a:t>
            </a:fld>
            <a:endParaRPr lang="en-ZA"/>
          </a:p>
        </p:txBody>
      </p:sp>
      <p:sp>
        <p:nvSpPr>
          <p:cNvPr id="6" name="Footer Placeholder 5">
            <a:extLst>
              <a:ext uri="{FF2B5EF4-FFF2-40B4-BE49-F238E27FC236}">
                <a16:creationId xmlns:a16="http://schemas.microsoft.com/office/drawing/2014/main" id="{36175763-5F16-6E9B-6B5F-E117AB424CC8}"/>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AE84C6CF-F0FA-5CC9-3395-9AF1D6EE1D39}"/>
              </a:ext>
            </a:extLst>
          </p:cNvPr>
          <p:cNvSpPr>
            <a:spLocks noGrp="1"/>
          </p:cNvSpPr>
          <p:nvPr>
            <p:ph type="sldNum" sz="quarter" idx="12"/>
          </p:nvPr>
        </p:nvSpPr>
        <p:spPr/>
        <p:txBody>
          <a:bodyPr/>
          <a:lstStyle/>
          <a:p>
            <a:fld id="{A233A73F-3A8C-4DFC-BBDF-557D10BFD4D8}" type="slidenum">
              <a:rPr lang="en-ZA" smtClean="0"/>
              <a:t>‹#›</a:t>
            </a:fld>
            <a:endParaRPr lang="en-ZA"/>
          </a:p>
        </p:txBody>
      </p:sp>
    </p:spTree>
    <p:extLst>
      <p:ext uri="{BB962C8B-B14F-4D97-AF65-F5344CB8AC3E}">
        <p14:creationId xmlns:p14="http://schemas.microsoft.com/office/powerpoint/2010/main" val="1144688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DAC2D-0260-4695-0163-230E0381F0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Picture Placeholder 2">
            <a:extLst>
              <a:ext uri="{FF2B5EF4-FFF2-40B4-BE49-F238E27FC236}">
                <a16:creationId xmlns:a16="http://schemas.microsoft.com/office/drawing/2014/main" id="{3F3310AF-CF59-C02B-E7DE-5D653BB579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a:extLst>
              <a:ext uri="{FF2B5EF4-FFF2-40B4-BE49-F238E27FC236}">
                <a16:creationId xmlns:a16="http://schemas.microsoft.com/office/drawing/2014/main" id="{10024154-51FE-8E88-6E4A-A2440C80F3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E41EEAC-C5AB-0C29-27AE-BD2870AA213E}"/>
              </a:ext>
            </a:extLst>
          </p:cNvPr>
          <p:cNvSpPr>
            <a:spLocks noGrp="1"/>
          </p:cNvSpPr>
          <p:nvPr>
            <p:ph type="dt" sz="half" idx="10"/>
          </p:nvPr>
        </p:nvSpPr>
        <p:spPr/>
        <p:txBody>
          <a:bodyPr/>
          <a:lstStyle/>
          <a:p>
            <a:fld id="{78BE0B41-AF2C-41FC-B9A2-E1F8536ADD2A}" type="datetimeFigureOut">
              <a:rPr lang="en-ZA" smtClean="0"/>
              <a:t>2023/11/19</a:t>
            </a:fld>
            <a:endParaRPr lang="en-ZA"/>
          </a:p>
        </p:txBody>
      </p:sp>
      <p:sp>
        <p:nvSpPr>
          <p:cNvPr id="6" name="Footer Placeholder 5">
            <a:extLst>
              <a:ext uri="{FF2B5EF4-FFF2-40B4-BE49-F238E27FC236}">
                <a16:creationId xmlns:a16="http://schemas.microsoft.com/office/drawing/2014/main" id="{AED45978-E0F9-B260-125D-237E5A071775}"/>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10A7D918-EA1F-D671-A550-7430300AB5FF}"/>
              </a:ext>
            </a:extLst>
          </p:cNvPr>
          <p:cNvSpPr>
            <a:spLocks noGrp="1"/>
          </p:cNvSpPr>
          <p:nvPr>
            <p:ph type="sldNum" sz="quarter" idx="12"/>
          </p:nvPr>
        </p:nvSpPr>
        <p:spPr/>
        <p:txBody>
          <a:bodyPr/>
          <a:lstStyle/>
          <a:p>
            <a:fld id="{A233A73F-3A8C-4DFC-BBDF-557D10BFD4D8}" type="slidenum">
              <a:rPr lang="en-ZA" smtClean="0"/>
              <a:t>‹#›</a:t>
            </a:fld>
            <a:endParaRPr lang="en-ZA"/>
          </a:p>
        </p:txBody>
      </p:sp>
    </p:spTree>
    <p:extLst>
      <p:ext uri="{BB962C8B-B14F-4D97-AF65-F5344CB8AC3E}">
        <p14:creationId xmlns:p14="http://schemas.microsoft.com/office/powerpoint/2010/main" val="3530827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4497E47-98B4-1972-6B4D-A036867F79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a:extLst>
              <a:ext uri="{FF2B5EF4-FFF2-40B4-BE49-F238E27FC236}">
                <a16:creationId xmlns:a16="http://schemas.microsoft.com/office/drawing/2014/main" id="{7798114E-F524-392A-09D0-BBF9AFCBB3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D081D2E3-670A-D6AF-FCD7-4C37528DA24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BE0B41-AF2C-41FC-B9A2-E1F8536ADD2A}" type="datetimeFigureOut">
              <a:rPr lang="en-ZA" smtClean="0"/>
              <a:t>2023/11/19</a:t>
            </a:fld>
            <a:endParaRPr lang="en-ZA"/>
          </a:p>
        </p:txBody>
      </p:sp>
      <p:sp>
        <p:nvSpPr>
          <p:cNvPr id="5" name="Footer Placeholder 4">
            <a:extLst>
              <a:ext uri="{FF2B5EF4-FFF2-40B4-BE49-F238E27FC236}">
                <a16:creationId xmlns:a16="http://schemas.microsoft.com/office/drawing/2014/main" id="{A93FA75C-1847-1A0D-93FB-A1DFB1EBFB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a:extLst>
              <a:ext uri="{FF2B5EF4-FFF2-40B4-BE49-F238E27FC236}">
                <a16:creationId xmlns:a16="http://schemas.microsoft.com/office/drawing/2014/main" id="{BF4E9CBA-C3D6-86DF-74E3-37296FF887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33A73F-3A8C-4DFC-BBDF-557D10BFD4D8}" type="slidenum">
              <a:rPr lang="en-ZA" smtClean="0"/>
              <a:t>‹#›</a:t>
            </a:fld>
            <a:endParaRPr lang="en-ZA"/>
          </a:p>
        </p:txBody>
      </p:sp>
    </p:spTree>
    <p:extLst>
      <p:ext uri="{BB962C8B-B14F-4D97-AF65-F5344CB8AC3E}">
        <p14:creationId xmlns:p14="http://schemas.microsoft.com/office/powerpoint/2010/main" val="487172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19C30FF-263D-5D47-8F06-204E0953E6D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28714DB-8A21-CA44-A68F-63A9AF6EDF2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980954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Segoe UI" panose="020B0502040204020203"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F26B43"/>
          </p15:clr>
        </p15:guide>
        <p15:guide id="2" pos="7464">
          <p15:clr>
            <a:srgbClr val="F26B43"/>
          </p15:clr>
        </p15:guide>
        <p15:guide id="3" orient="horz" pos="192">
          <p15:clr>
            <a:srgbClr val="F26B43"/>
          </p15:clr>
        </p15:guide>
        <p15:guide id="4" orient="horz" pos="4104">
          <p15:clr>
            <a:srgbClr val="F26B43"/>
          </p15:clr>
        </p15:guide>
        <p15:guide id="5" orient="horz" pos="216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3" Type="http://schemas.openxmlformats.org/officeDocument/2006/relationships/image" Target="../media/image28.png"/><Relationship Id="rId18" Type="http://schemas.openxmlformats.org/officeDocument/2006/relationships/customXml" Target="../ink/ink6.xml"/><Relationship Id="rId3" Type="http://schemas.openxmlformats.org/officeDocument/2006/relationships/image" Target="../media/image10.png"/><Relationship Id="rId21" Type="http://schemas.openxmlformats.org/officeDocument/2006/relationships/image" Target="../media/image32.png"/><Relationship Id="rId7" Type="http://schemas.openxmlformats.org/officeDocument/2006/relationships/customXml" Target="../ink/ink1.xml"/><Relationship Id="rId12" Type="http://schemas.openxmlformats.org/officeDocument/2006/relationships/customXml" Target="../ink/ink3.xml"/><Relationship Id="rId17" Type="http://schemas.openxmlformats.org/officeDocument/2006/relationships/image" Target="../media/image30.png"/><Relationship Id="rId25" Type="http://schemas.openxmlformats.org/officeDocument/2006/relationships/image" Target="../media/image34.png"/><Relationship Id="rId2" Type="http://schemas.openxmlformats.org/officeDocument/2006/relationships/image" Target="../media/image9.png"/><Relationship Id="rId16" Type="http://schemas.openxmlformats.org/officeDocument/2006/relationships/customXml" Target="../ink/ink5.xml"/><Relationship Id="rId20" Type="http://schemas.openxmlformats.org/officeDocument/2006/relationships/customXml" Target="../ink/ink7.xml"/><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27.png"/><Relationship Id="rId24" Type="http://schemas.openxmlformats.org/officeDocument/2006/relationships/customXml" Target="../ink/ink9.xml"/><Relationship Id="rId5" Type="http://schemas.openxmlformats.org/officeDocument/2006/relationships/image" Target="../media/image12.png"/><Relationship Id="rId15" Type="http://schemas.openxmlformats.org/officeDocument/2006/relationships/image" Target="../media/image29.png"/><Relationship Id="rId23" Type="http://schemas.openxmlformats.org/officeDocument/2006/relationships/image" Target="../media/image33.png"/><Relationship Id="rId10" Type="http://schemas.openxmlformats.org/officeDocument/2006/relationships/customXml" Target="../ink/ink2.xml"/><Relationship Id="rId19" Type="http://schemas.openxmlformats.org/officeDocument/2006/relationships/image" Target="../media/image31.png"/><Relationship Id="rId4" Type="http://schemas.openxmlformats.org/officeDocument/2006/relationships/image" Target="../media/image11.png"/><Relationship Id="rId9" Type="http://schemas.openxmlformats.org/officeDocument/2006/relationships/image" Target="../media/image26.png"/><Relationship Id="rId14" Type="http://schemas.openxmlformats.org/officeDocument/2006/relationships/customXml" Target="../ink/ink4.xml"/><Relationship Id="rId22" Type="http://schemas.openxmlformats.org/officeDocument/2006/relationships/customXml" Target="../ink/ink8.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6.jpeg"/><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22A397E7-BF60-45B2-84C7-B074B76C37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Segoe UI"/>
              <a:ea typeface="+mn-ea"/>
              <a:cs typeface="+mn-cs"/>
            </a:endParaRPr>
          </a:p>
        </p:txBody>
      </p:sp>
      <p:pic>
        <p:nvPicPr>
          <p:cNvPr id="5" name="Picture 4" descr="A group of graduation caps from the ceiling&#10;&#10;Description automatically generated">
            <a:extLst>
              <a:ext uri="{FF2B5EF4-FFF2-40B4-BE49-F238E27FC236}">
                <a16:creationId xmlns:a16="http://schemas.microsoft.com/office/drawing/2014/main" id="{E4A2342C-3DA5-117F-A56F-A956C3820C8E}"/>
              </a:ext>
            </a:extLst>
          </p:cNvPr>
          <p:cNvPicPr>
            <a:picLocks noChangeAspect="1"/>
          </p:cNvPicPr>
          <p:nvPr/>
        </p:nvPicPr>
        <p:blipFill rotWithShape="1">
          <a:blip r:embed="rId2">
            <a:alphaModFix/>
          </a:blip>
          <a:srcRect t="978" r="-1" b="-1"/>
          <a:stretch/>
        </p:blipFill>
        <p:spPr>
          <a:xfrm>
            <a:off x="3667442" y="-1"/>
            <a:ext cx="8524558" cy="4719706"/>
          </a:xfrm>
          <a:prstGeom prst="rect">
            <a:avLst/>
          </a:prstGeom>
        </p:spPr>
      </p:pic>
      <p:sp>
        <p:nvSpPr>
          <p:cNvPr id="22" name="Rectangle 21">
            <a:extLst>
              <a:ext uri="{FF2B5EF4-FFF2-40B4-BE49-F238E27FC236}">
                <a16:creationId xmlns:a16="http://schemas.microsoft.com/office/drawing/2014/main" id="{890DEF05-784E-4B61-89E4-04C4ECF4E5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36000">
                <a:schemeClr val="tx1">
                  <a:lumMod val="95000"/>
                  <a:lumOff val="5000"/>
                </a:schemeClr>
              </a:gs>
              <a:gs pos="81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Segoe UI"/>
              <a:ea typeface="+mn-ea"/>
              <a:cs typeface="+mn-cs"/>
            </a:endParaRPr>
          </a:p>
        </p:txBody>
      </p:sp>
      <p:sp>
        <p:nvSpPr>
          <p:cNvPr id="2" name="Title 1">
            <a:extLst>
              <a:ext uri="{FF2B5EF4-FFF2-40B4-BE49-F238E27FC236}">
                <a16:creationId xmlns:a16="http://schemas.microsoft.com/office/drawing/2014/main" id="{9D5858C9-A2AF-6246-BFA1-0DEC0CE7D806}"/>
              </a:ext>
            </a:extLst>
          </p:cNvPr>
          <p:cNvSpPr>
            <a:spLocks noGrp="1"/>
          </p:cNvSpPr>
          <p:nvPr>
            <p:ph type="title"/>
          </p:nvPr>
        </p:nvSpPr>
        <p:spPr>
          <a:xfrm>
            <a:off x="458198" y="69891"/>
            <a:ext cx="11551827" cy="2387600"/>
          </a:xfrm>
        </p:spPr>
        <p:txBody>
          <a:bodyPr vert="horz" lIns="91440" tIns="45720" rIns="91440" bIns="45720" rtlCol="0" anchor="b">
            <a:normAutofit fontScale="90000"/>
          </a:bodyPr>
          <a:lstStyle/>
          <a:p>
            <a:pPr algn="ctr"/>
            <a:r>
              <a:rPr lang="en-ZA" b="1" dirty="0"/>
              <a:t>The ‘Academic Precariat’: Towards professionalizing postdoctoral fellowships in South African higher education institutions</a:t>
            </a:r>
            <a:endParaRPr lang="en-US" sz="5000" dirty="0">
              <a:cs typeface="+mj-cs"/>
            </a:endParaRPr>
          </a:p>
        </p:txBody>
      </p:sp>
      <p:sp>
        <p:nvSpPr>
          <p:cNvPr id="3" name="Text Placeholder 2">
            <a:extLst>
              <a:ext uri="{FF2B5EF4-FFF2-40B4-BE49-F238E27FC236}">
                <a16:creationId xmlns:a16="http://schemas.microsoft.com/office/drawing/2014/main" id="{50715725-51B0-6342-8566-4460CFF194F1}"/>
              </a:ext>
            </a:extLst>
          </p:cNvPr>
          <p:cNvSpPr>
            <a:spLocks noGrp="1"/>
          </p:cNvSpPr>
          <p:nvPr>
            <p:ph type="body" sz="quarter" idx="11"/>
          </p:nvPr>
        </p:nvSpPr>
        <p:spPr>
          <a:xfrm>
            <a:off x="1978092" y="3681407"/>
            <a:ext cx="7267470" cy="1655762"/>
          </a:xfrm>
          <a:ln w="3175">
            <a:solidFill>
              <a:schemeClr val="tx1"/>
            </a:solidFill>
          </a:ln>
        </p:spPr>
        <p:txBody>
          <a:bodyPr vert="horz" lIns="91440" tIns="45720" rIns="91440" bIns="45720" rtlCol="0">
            <a:noAutofit/>
          </a:bodyPr>
          <a:lstStyle/>
          <a:p>
            <a:pPr marL="0" indent="0" algn="ctr"/>
            <a:r>
              <a:rPr lang="en-US" sz="1800" b="1" dirty="0">
                <a:cs typeface="+mn-cs"/>
              </a:rPr>
              <a:t>Zama M Mthombeni</a:t>
            </a:r>
          </a:p>
          <a:p>
            <a:pPr marL="0" indent="0" algn="ctr"/>
            <a:r>
              <a:rPr lang="en-US" sz="1800" b="1" dirty="0">
                <a:cs typeface="+mn-cs"/>
              </a:rPr>
              <a:t>Human Sciences Research Council</a:t>
            </a:r>
          </a:p>
          <a:p>
            <a:pPr marL="0" indent="0" algn="ctr"/>
            <a:r>
              <a:rPr lang="en-US" sz="1800" b="1" dirty="0">
                <a:cs typeface="+mn-cs"/>
              </a:rPr>
              <a:t>University of KwaZulu Natal</a:t>
            </a:r>
          </a:p>
        </p:txBody>
      </p:sp>
      <p:cxnSp>
        <p:nvCxnSpPr>
          <p:cNvPr id="24" name="Straight Connector 23">
            <a:extLst>
              <a:ext uri="{FF2B5EF4-FFF2-40B4-BE49-F238E27FC236}">
                <a16:creationId xmlns:a16="http://schemas.microsoft.com/office/drawing/2014/main" id="{C41BAEC7-F7B0-4224-8B18-8F74B7D87F0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8585" y="3681408"/>
            <a:ext cx="11934820"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25B5CC10-E96B-9B87-806B-62EF8D8FECF5}"/>
              </a:ext>
            </a:extLst>
          </p:cNvPr>
          <p:cNvPicPr>
            <a:picLocks noChangeAspect="1"/>
          </p:cNvPicPr>
          <p:nvPr/>
        </p:nvPicPr>
        <p:blipFill rotWithShape="1">
          <a:blip r:embed="rId3"/>
          <a:srcRect r="33579"/>
          <a:stretch/>
        </p:blipFill>
        <p:spPr>
          <a:xfrm>
            <a:off x="0" y="4900144"/>
            <a:ext cx="12192000" cy="1957855"/>
          </a:xfrm>
          <a:prstGeom prst="rect">
            <a:avLst/>
          </a:prstGeom>
          <a:solidFill>
            <a:schemeClr val="accent2">
              <a:lumMod val="75000"/>
            </a:schemeClr>
          </a:solidFill>
        </p:spPr>
      </p:pic>
    </p:spTree>
    <p:extLst>
      <p:ext uri="{BB962C8B-B14F-4D97-AF65-F5344CB8AC3E}">
        <p14:creationId xmlns:p14="http://schemas.microsoft.com/office/powerpoint/2010/main" val="4285223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descr="A person sitting at a desk with a computer&#10;&#10;Description automatically generated">
            <a:extLst>
              <a:ext uri="{FF2B5EF4-FFF2-40B4-BE49-F238E27FC236}">
                <a16:creationId xmlns:a16="http://schemas.microsoft.com/office/drawing/2014/main" id="{15CF9339-A36C-6F43-1543-16F4780FD2EA}"/>
              </a:ext>
            </a:extLst>
          </p:cNvPr>
          <p:cNvPicPr>
            <a:picLocks noChangeAspect="1"/>
          </p:cNvPicPr>
          <p:nvPr/>
        </p:nvPicPr>
        <p:blipFill rotWithShape="1">
          <a:blip r:embed="rId2"/>
          <a:srcRect r="1" b="25102"/>
          <a:stretch/>
        </p:blipFill>
        <p:spPr>
          <a:xfrm>
            <a:off x="6103027" y="10"/>
            <a:ext cx="6088971" cy="6857990"/>
          </a:xfrm>
          <a:prstGeom prst="rect">
            <a:avLst/>
          </a:prstGeom>
        </p:spPr>
      </p:pic>
      <p:sp useBgFill="1">
        <p:nvSpPr>
          <p:cNvPr id="15" name="Rectangle 14">
            <a:extLst>
              <a:ext uri="{FF2B5EF4-FFF2-40B4-BE49-F238E27FC236}">
                <a16:creationId xmlns:a16="http://schemas.microsoft.com/office/drawing/2014/main" id="{59B296B9-C5A5-4E4F-9B60-C907B5F146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7" name="Rectangle 16">
            <a:extLst>
              <a:ext uri="{FF2B5EF4-FFF2-40B4-BE49-F238E27FC236}">
                <a16:creationId xmlns:a16="http://schemas.microsoft.com/office/drawing/2014/main" id="{D0300FD3-5AF1-6305-15FA-9078072672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2285995"/>
          </a:xfrm>
          <a:prstGeom prst="rect">
            <a:avLst/>
          </a:prstGeom>
          <a:ln>
            <a:noFill/>
          </a:ln>
          <a:effectLst>
            <a:outerShdw blurRad="254000" dist="127000" dir="5460000" sx="92000" sy="92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7DE9347-2EA5-8708-FBB5-7E0CD482BA14}"/>
              </a:ext>
            </a:extLst>
          </p:cNvPr>
          <p:cNvSpPr>
            <a:spLocks noGrp="1"/>
          </p:cNvSpPr>
          <p:nvPr>
            <p:ph type="title"/>
          </p:nvPr>
        </p:nvSpPr>
        <p:spPr>
          <a:xfrm>
            <a:off x="147484" y="159625"/>
            <a:ext cx="7659329" cy="1628970"/>
          </a:xfrm>
        </p:spPr>
        <p:txBody>
          <a:bodyPr anchor="ctr">
            <a:normAutofit/>
          </a:bodyPr>
          <a:lstStyle/>
          <a:p>
            <a:r>
              <a:rPr lang="en-US" sz="3700" b="1" dirty="0">
                <a:latin typeface="Segoe UI Black" panose="020B0A02040204020203" pitchFamily="34" charset="0"/>
                <a:ea typeface="Segoe UI Black" panose="020B0A02040204020203" pitchFamily="34" charset="0"/>
              </a:rPr>
              <a:t>Fragile Identity of Postdoctoral Researchers</a:t>
            </a:r>
            <a:endParaRPr lang="en-ZA" sz="3700" b="1" dirty="0">
              <a:latin typeface="Segoe UI Black" panose="020B0A02040204020203" pitchFamily="34" charset="0"/>
              <a:ea typeface="Segoe UI Black" panose="020B0A02040204020203" pitchFamily="34" charset="0"/>
            </a:endParaRPr>
          </a:p>
        </p:txBody>
      </p:sp>
      <p:sp>
        <p:nvSpPr>
          <p:cNvPr id="10" name="Content Placeholder 9">
            <a:extLst>
              <a:ext uri="{FF2B5EF4-FFF2-40B4-BE49-F238E27FC236}">
                <a16:creationId xmlns:a16="http://schemas.microsoft.com/office/drawing/2014/main" id="{69604DA1-689C-4F83-572B-FC73264CEE2F}"/>
              </a:ext>
            </a:extLst>
          </p:cNvPr>
          <p:cNvSpPr>
            <a:spLocks noGrp="1"/>
          </p:cNvSpPr>
          <p:nvPr>
            <p:ph idx="1"/>
          </p:nvPr>
        </p:nvSpPr>
        <p:spPr>
          <a:xfrm>
            <a:off x="-82693" y="1347065"/>
            <a:ext cx="6088971" cy="4906901"/>
          </a:xfrm>
        </p:spPr>
        <p:txBody>
          <a:bodyPr anchor="ctr">
            <a:normAutofit/>
          </a:bodyPr>
          <a:lstStyle/>
          <a:p>
            <a:pPr>
              <a:buFont typeface="Wingdings" panose="05000000000000000000" pitchFamily="2" charset="2"/>
              <a:buChar char="q"/>
            </a:pPr>
            <a:r>
              <a:rPr lang="en-US" sz="2400" dirty="0">
                <a:latin typeface="Segoe UI" panose="020B0502040204020203" pitchFamily="34" charset="0"/>
                <a:ea typeface="Segoe UI Black" panose="020B0A02040204020203" pitchFamily="34" charset="0"/>
                <a:cs typeface="Segoe UI" panose="020B0502040204020203" pitchFamily="34" charset="0"/>
              </a:rPr>
              <a:t>Prevalent theme was the distinction drawn between </a:t>
            </a:r>
            <a:r>
              <a:rPr lang="en-US" sz="2400" b="1" dirty="0">
                <a:solidFill>
                  <a:srgbClr val="FF0000"/>
                </a:solidFill>
                <a:latin typeface="Segoe UI" panose="020B0502040204020203" pitchFamily="34" charset="0"/>
                <a:ea typeface="Segoe UI Black" panose="020B0A02040204020203" pitchFamily="34" charset="0"/>
                <a:cs typeface="Segoe UI" panose="020B0502040204020203" pitchFamily="34" charset="0"/>
              </a:rPr>
              <a:t>postdocs</a:t>
            </a:r>
            <a:r>
              <a:rPr lang="en-US" sz="2400" dirty="0">
                <a:latin typeface="Segoe UI" panose="020B0502040204020203" pitchFamily="34" charset="0"/>
                <a:ea typeface="Segoe UI Black" panose="020B0A02040204020203" pitchFamily="34" charset="0"/>
                <a:cs typeface="Segoe UI" panose="020B0502040204020203" pitchFamily="34" charset="0"/>
              </a:rPr>
              <a:t> and </a:t>
            </a:r>
            <a:r>
              <a:rPr lang="en-US" sz="2400" b="1" dirty="0">
                <a:solidFill>
                  <a:srgbClr val="FF0000"/>
                </a:solidFill>
                <a:latin typeface="Segoe UI" panose="020B0502040204020203" pitchFamily="34" charset="0"/>
                <a:ea typeface="Segoe UI Black" panose="020B0A02040204020203" pitchFamily="34" charset="0"/>
                <a:cs typeface="Segoe UI" panose="020B0502040204020203" pitchFamily="34" charset="0"/>
              </a:rPr>
              <a:t>employees</a:t>
            </a:r>
            <a:r>
              <a:rPr lang="en-US" sz="2400" dirty="0">
                <a:latin typeface="Segoe UI" panose="020B0502040204020203" pitchFamily="34" charset="0"/>
                <a:ea typeface="Segoe UI Black" panose="020B0A02040204020203" pitchFamily="34" charset="0"/>
                <a:cs typeface="Segoe UI" panose="020B0502040204020203" pitchFamily="34" charset="0"/>
              </a:rPr>
              <a:t> due to their tax-exempt status.</a:t>
            </a:r>
          </a:p>
          <a:p>
            <a:pPr marL="0" indent="0">
              <a:buNone/>
            </a:pPr>
            <a:endParaRPr lang="en-US" sz="2400" dirty="0">
              <a:latin typeface="Segoe UI" panose="020B0502040204020203" pitchFamily="34" charset="0"/>
              <a:ea typeface="Segoe UI Black" panose="020B0A02040204020203" pitchFamily="34" charset="0"/>
              <a:cs typeface="Segoe UI" panose="020B0502040204020203" pitchFamily="34" charset="0"/>
            </a:endParaRPr>
          </a:p>
          <a:p>
            <a:pPr>
              <a:buFont typeface="Wingdings" panose="05000000000000000000" pitchFamily="2" charset="2"/>
              <a:buChar char="q"/>
            </a:pPr>
            <a:r>
              <a:rPr lang="en-US" sz="2400" dirty="0">
                <a:latin typeface="Segoe UI" panose="020B0502040204020203" pitchFamily="34" charset="0"/>
                <a:ea typeface="Segoe UI Black" panose="020B0A02040204020203" pitchFamily="34" charset="0"/>
                <a:cs typeface="Segoe UI" panose="020B0502040204020203" pitchFamily="34" charset="0"/>
              </a:rPr>
              <a:t>As these scholars reflect on their roles and contributions, the lack of </a:t>
            </a:r>
            <a:r>
              <a:rPr lang="en-US" sz="2400" b="1" dirty="0">
                <a:solidFill>
                  <a:srgbClr val="FF0000"/>
                </a:solidFill>
                <a:latin typeface="Segoe UI" panose="020B0502040204020203" pitchFamily="34" charset="0"/>
                <a:ea typeface="Segoe UI Black" panose="020B0A02040204020203" pitchFamily="34" charset="0"/>
                <a:cs typeface="Segoe UI" panose="020B0502040204020203" pitchFamily="34" charset="0"/>
              </a:rPr>
              <a:t>official employment status </a:t>
            </a:r>
            <a:r>
              <a:rPr lang="en-US" sz="2400" dirty="0">
                <a:latin typeface="Segoe UI" panose="020B0502040204020203" pitchFamily="34" charset="0"/>
                <a:ea typeface="Segoe UI Black" panose="020B0A02040204020203" pitchFamily="34" charset="0"/>
                <a:cs typeface="Segoe UI" panose="020B0502040204020203" pitchFamily="34" charset="0"/>
              </a:rPr>
              <a:t>becomes a salient feature that shapes their experience.</a:t>
            </a:r>
          </a:p>
        </p:txBody>
      </p:sp>
    </p:spTree>
    <p:extLst>
      <p:ext uri="{BB962C8B-B14F-4D97-AF65-F5344CB8AC3E}">
        <p14:creationId xmlns:p14="http://schemas.microsoft.com/office/powerpoint/2010/main" val="12070838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D8A12-DDAB-4288-68C5-33DDF575074A}"/>
              </a:ext>
            </a:extLst>
          </p:cNvPr>
          <p:cNvSpPr>
            <a:spLocks noGrp="1"/>
          </p:cNvSpPr>
          <p:nvPr>
            <p:ph type="title"/>
          </p:nvPr>
        </p:nvSpPr>
        <p:spPr>
          <a:xfrm>
            <a:off x="-98323" y="365126"/>
            <a:ext cx="12123175" cy="898690"/>
          </a:xfrm>
        </p:spPr>
        <p:txBody>
          <a:bodyPr>
            <a:normAutofit fontScale="90000"/>
          </a:bodyPr>
          <a:lstStyle/>
          <a:p>
            <a:pPr algn="ctr"/>
            <a:r>
              <a:rPr lang="en-US" b="1" dirty="0">
                <a:latin typeface="Segoe UI Black" panose="020B0A02040204020203" pitchFamily="34" charset="0"/>
                <a:ea typeface="Segoe UI Black" panose="020B0A02040204020203" pitchFamily="34" charset="0"/>
              </a:rPr>
              <a:t>Conversations on a social media platform with postdocs</a:t>
            </a:r>
            <a:endParaRPr lang="en-ZA" b="1" dirty="0">
              <a:latin typeface="Segoe UI Black" panose="020B0A02040204020203" pitchFamily="34" charset="0"/>
              <a:ea typeface="Segoe UI Black" panose="020B0A02040204020203" pitchFamily="34" charset="0"/>
            </a:endParaRPr>
          </a:p>
        </p:txBody>
      </p:sp>
      <p:sp>
        <p:nvSpPr>
          <p:cNvPr id="10" name="Speech Bubble: Oval 9">
            <a:extLst>
              <a:ext uri="{FF2B5EF4-FFF2-40B4-BE49-F238E27FC236}">
                <a16:creationId xmlns:a16="http://schemas.microsoft.com/office/drawing/2014/main" id="{17D505CB-74E3-DAA4-2534-A81B426461FE}"/>
              </a:ext>
            </a:extLst>
          </p:cNvPr>
          <p:cNvSpPr/>
          <p:nvPr/>
        </p:nvSpPr>
        <p:spPr>
          <a:xfrm>
            <a:off x="454852" y="1132253"/>
            <a:ext cx="3465647" cy="2320077"/>
          </a:xfrm>
          <a:prstGeom prst="wedgeEllipse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11" name="Picture 10">
            <a:extLst>
              <a:ext uri="{FF2B5EF4-FFF2-40B4-BE49-F238E27FC236}">
                <a16:creationId xmlns:a16="http://schemas.microsoft.com/office/drawing/2014/main" id="{2C9FCD47-D72B-4797-8885-AA5E6D19A76E}"/>
              </a:ext>
            </a:extLst>
          </p:cNvPr>
          <p:cNvPicPr>
            <a:picLocks noChangeAspect="1"/>
          </p:cNvPicPr>
          <p:nvPr/>
        </p:nvPicPr>
        <p:blipFill>
          <a:blip r:embed="rId2"/>
          <a:stretch>
            <a:fillRect/>
          </a:stretch>
        </p:blipFill>
        <p:spPr>
          <a:xfrm>
            <a:off x="805815" y="1966701"/>
            <a:ext cx="2719052" cy="749449"/>
          </a:xfrm>
          <a:prstGeom prst="rect">
            <a:avLst/>
          </a:prstGeom>
        </p:spPr>
      </p:pic>
      <p:sp>
        <p:nvSpPr>
          <p:cNvPr id="12" name="Speech Bubble: Oval 11">
            <a:extLst>
              <a:ext uri="{FF2B5EF4-FFF2-40B4-BE49-F238E27FC236}">
                <a16:creationId xmlns:a16="http://schemas.microsoft.com/office/drawing/2014/main" id="{14B3BB09-65E6-087B-D0FA-9F3B49C86D7F}"/>
              </a:ext>
            </a:extLst>
          </p:cNvPr>
          <p:cNvSpPr/>
          <p:nvPr/>
        </p:nvSpPr>
        <p:spPr>
          <a:xfrm>
            <a:off x="8413134" y="1628942"/>
            <a:ext cx="3611718" cy="2199271"/>
          </a:xfrm>
          <a:prstGeom prst="wedgeEllipse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13" name="Picture 12">
            <a:extLst>
              <a:ext uri="{FF2B5EF4-FFF2-40B4-BE49-F238E27FC236}">
                <a16:creationId xmlns:a16="http://schemas.microsoft.com/office/drawing/2014/main" id="{EF00F247-A6A0-5096-FCCC-5B1BC08D132C}"/>
              </a:ext>
            </a:extLst>
          </p:cNvPr>
          <p:cNvPicPr>
            <a:picLocks noChangeAspect="1"/>
          </p:cNvPicPr>
          <p:nvPr/>
        </p:nvPicPr>
        <p:blipFill>
          <a:blip r:embed="rId3"/>
          <a:stretch>
            <a:fillRect/>
          </a:stretch>
        </p:blipFill>
        <p:spPr>
          <a:xfrm>
            <a:off x="8989961" y="2182762"/>
            <a:ext cx="2458064" cy="937966"/>
          </a:xfrm>
          <a:prstGeom prst="rect">
            <a:avLst/>
          </a:prstGeom>
        </p:spPr>
      </p:pic>
      <p:sp>
        <p:nvSpPr>
          <p:cNvPr id="14" name="Speech Bubble: Oval 13">
            <a:extLst>
              <a:ext uri="{FF2B5EF4-FFF2-40B4-BE49-F238E27FC236}">
                <a16:creationId xmlns:a16="http://schemas.microsoft.com/office/drawing/2014/main" id="{65B5CC5E-74EA-E634-6519-9DE0CCD67FBB}"/>
              </a:ext>
            </a:extLst>
          </p:cNvPr>
          <p:cNvSpPr/>
          <p:nvPr/>
        </p:nvSpPr>
        <p:spPr>
          <a:xfrm>
            <a:off x="7586213" y="4357256"/>
            <a:ext cx="4217957" cy="2135618"/>
          </a:xfrm>
          <a:prstGeom prst="wedgeEllipse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15" name="Picture 14">
            <a:extLst>
              <a:ext uri="{FF2B5EF4-FFF2-40B4-BE49-F238E27FC236}">
                <a16:creationId xmlns:a16="http://schemas.microsoft.com/office/drawing/2014/main" id="{0B50D4B6-0578-AA73-0C45-4BD3C516EF6C}"/>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238183" y="4955458"/>
            <a:ext cx="2914015" cy="922104"/>
          </a:xfrm>
          <a:prstGeom prst="rect">
            <a:avLst/>
          </a:prstGeom>
          <a:noFill/>
        </p:spPr>
      </p:pic>
      <p:sp>
        <p:nvSpPr>
          <p:cNvPr id="16" name="Speech Bubble: Oval 15">
            <a:extLst>
              <a:ext uri="{FF2B5EF4-FFF2-40B4-BE49-F238E27FC236}">
                <a16:creationId xmlns:a16="http://schemas.microsoft.com/office/drawing/2014/main" id="{D6A02D87-DE72-FF16-3711-5C67F93843B0}"/>
              </a:ext>
            </a:extLst>
          </p:cNvPr>
          <p:cNvSpPr/>
          <p:nvPr/>
        </p:nvSpPr>
        <p:spPr>
          <a:xfrm>
            <a:off x="3778867" y="2307907"/>
            <a:ext cx="4703093" cy="2765538"/>
          </a:xfrm>
          <a:prstGeom prst="wedgeEllipse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17" name="Picture 16">
            <a:extLst>
              <a:ext uri="{FF2B5EF4-FFF2-40B4-BE49-F238E27FC236}">
                <a16:creationId xmlns:a16="http://schemas.microsoft.com/office/drawing/2014/main" id="{C4AFF8C4-47B1-EF0B-3FC5-010E61E2122A}"/>
              </a:ext>
            </a:extLst>
          </p:cNvPr>
          <p:cNvPicPr>
            <a:picLocks noChangeAspect="1"/>
          </p:cNvPicPr>
          <p:nvPr/>
        </p:nvPicPr>
        <p:blipFill>
          <a:blip r:embed="rId5"/>
          <a:stretch>
            <a:fillRect/>
          </a:stretch>
        </p:blipFill>
        <p:spPr>
          <a:xfrm>
            <a:off x="4661253" y="2772685"/>
            <a:ext cx="3067662" cy="1755800"/>
          </a:xfrm>
          <a:prstGeom prst="rect">
            <a:avLst/>
          </a:prstGeom>
        </p:spPr>
      </p:pic>
      <p:sp>
        <p:nvSpPr>
          <p:cNvPr id="18" name="Speech Bubble: Oval 17">
            <a:extLst>
              <a:ext uri="{FF2B5EF4-FFF2-40B4-BE49-F238E27FC236}">
                <a16:creationId xmlns:a16="http://schemas.microsoft.com/office/drawing/2014/main" id="{7C842DFC-BE30-9000-D80F-E0C53F7326DE}"/>
              </a:ext>
            </a:extLst>
          </p:cNvPr>
          <p:cNvSpPr/>
          <p:nvPr/>
        </p:nvSpPr>
        <p:spPr>
          <a:xfrm>
            <a:off x="-13856" y="4195700"/>
            <a:ext cx="4666214" cy="2381085"/>
          </a:xfrm>
          <a:prstGeom prst="wedgeEllipse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19" name="Picture 18">
            <a:extLst>
              <a:ext uri="{FF2B5EF4-FFF2-40B4-BE49-F238E27FC236}">
                <a16:creationId xmlns:a16="http://schemas.microsoft.com/office/drawing/2014/main" id="{DF0CF1C4-3712-29D7-67DB-BC3003C68DF5}"/>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02310" y="4704566"/>
            <a:ext cx="3091180" cy="1390015"/>
          </a:xfrm>
          <a:prstGeom prst="rect">
            <a:avLst/>
          </a:prstGeom>
          <a:noFill/>
        </p:spPr>
      </p:pic>
      <mc:AlternateContent xmlns:mc="http://schemas.openxmlformats.org/markup-compatibility/2006" xmlns:p14="http://schemas.microsoft.com/office/powerpoint/2010/main">
        <mc:Choice Requires="p14">
          <p:contentPart p14:bwMode="auto" r:id="rId7">
            <p14:nvContentPartPr>
              <p14:cNvPr id="21" name="Ink 20">
                <a:extLst>
                  <a:ext uri="{FF2B5EF4-FFF2-40B4-BE49-F238E27FC236}">
                    <a16:creationId xmlns:a16="http://schemas.microsoft.com/office/drawing/2014/main" id="{185B01C8-927E-E93C-A35C-A7189E29695A}"/>
                  </a:ext>
                </a:extLst>
              </p14:cNvPr>
              <p14:cNvContentPartPr/>
              <p14:nvPr/>
            </p14:nvContentPartPr>
            <p14:xfrm>
              <a:off x="904115" y="2300156"/>
              <a:ext cx="1764360" cy="50400"/>
            </p14:xfrm>
          </p:contentPart>
        </mc:Choice>
        <mc:Fallback xmlns="">
          <p:pic>
            <p:nvPicPr>
              <p:cNvPr id="21" name="Ink 20">
                <a:extLst>
                  <a:ext uri="{FF2B5EF4-FFF2-40B4-BE49-F238E27FC236}">
                    <a16:creationId xmlns:a16="http://schemas.microsoft.com/office/drawing/2014/main" id="{185B01C8-927E-E93C-A35C-A7189E29695A}"/>
                  </a:ext>
                </a:extLst>
              </p:cNvPr>
              <p:cNvPicPr/>
              <p:nvPr/>
            </p:nvPicPr>
            <p:blipFill>
              <a:blip r:embed="rId9"/>
              <a:stretch>
                <a:fillRect/>
              </a:stretch>
            </p:blipFill>
            <p:spPr>
              <a:xfrm>
                <a:off x="895475" y="2291156"/>
                <a:ext cx="1782000" cy="6804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23" name="Ink 22">
                <a:extLst>
                  <a:ext uri="{FF2B5EF4-FFF2-40B4-BE49-F238E27FC236}">
                    <a16:creationId xmlns:a16="http://schemas.microsoft.com/office/drawing/2014/main" id="{BC641C20-48D3-2D2A-A94C-8771B9587023}"/>
                  </a:ext>
                </a:extLst>
              </p14:cNvPr>
              <p14:cNvContentPartPr/>
              <p14:nvPr/>
            </p14:nvContentPartPr>
            <p14:xfrm>
              <a:off x="2723195" y="4935356"/>
              <a:ext cx="703800" cy="20880"/>
            </p14:xfrm>
          </p:contentPart>
        </mc:Choice>
        <mc:Fallback xmlns="">
          <p:pic>
            <p:nvPicPr>
              <p:cNvPr id="23" name="Ink 22">
                <a:extLst>
                  <a:ext uri="{FF2B5EF4-FFF2-40B4-BE49-F238E27FC236}">
                    <a16:creationId xmlns:a16="http://schemas.microsoft.com/office/drawing/2014/main" id="{BC641C20-48D3-2D2A-A94C-8771B9587023}"/>
                  </a:ext>
                </a:extLst>
              </p:cNvPr>
              <p:cNvPicPr/>
              <p:nvPr/>
            </p:nvPicPr>
            <p:blipFill>
              <a:blip r:embed="rId11"/>
              <a:stretch>
                <a:fillRect/>
              </a:stretch>
            </p:blipFill>
            <p:spPr>
              <a:xfrm>
                <a:off x="2714195" y="4926716"/>
                <a:ext cx="721440" cy="3852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5" name="Ink 24">
                <a:extLst>
                  <a:ext uri="{FF2B5EF4-FFF2-40B4-BE49-F238E27FC236}">
                    <a16:creationId xmlns:a16="http://schemas.microsoft.com/office/drawing/2014/main" id="{6F7F482B-DACE-8045-A157-D450F39D0302}"/>
                  </a:ext>
                </a:extLst>
              </p14:cNvPr>
              <p14:cNvContentPartPr/>
              <p14:nvPr/>
            </p14:nvContentPartPr>
            <p14:xfrm>
              <a:off x="10903835" y="2565476"/>
              <a:ext cx="329760" cy="11880"/>
            </p14:xfrm>
          </p:contentPart>
        </mc:Choice>
        <mc:Fallback xmlns="">
          <p:pic>
            <p:nvPicPr>
              <p:cNvPr id="25" name="Ink 24">
                <a:extLst>
                  <a:ext uri="{FF2B5EF4-FFF2-40B4-BE49-F238E27FC236}">
                    <a16:creationId xmlns:a16="http://schemas.microsoft.com/office/drawing/2014/main" id="{6F7F482B-DACE-8045-A157-D450F39D0302}"/>
                  </a:ext>
                </a:extLst>
              </p:cNvPr>
              <p:cNvPicPr/>
              <p:nvPr/>
            </p:nvPicPr>
            <p:blipFill>
              <a:blip r:embed="rId13"/>
              <a:stretch>
                <a:fillRect/>
              </a:stretch>
            </p:blipFill>
            <p:spPr>
              <a:xfrm>
                <a:off x="10895195" y="2556476"/>
                <a:ext cx="347400" cy="295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7" name="Ink 26">
                <a:extLst>
                  <a:ext uri="{FF2B5EF4-FFF2-40B4-BE49-F238E27FC236}">
                    <a16:creationId xmlns:a16="http://schemas.microsoft.com/office/drawing/2014/main" id="{A40B6C03-253F-04FF-616F-464887A3BA37}"/>
                  </a:ext>
                </a:extLst>
              </p14:cNvPr>
              <p14:cNvContentPartPr/>
              <p14:nvPr/>
            </p14:nvContentPartPr>
            <p14:xfrm>
              <a:off x="9104555" y="2802356"/>
              <a:ext cx="1589040" cy="20160"/>
            </p14:xfrm>
          </p:contentPart>
        </mc:Choice>
        <mc:Fallback xmlns="">
          <p:pic>
            <p:nvPicPr>
              <p:cNvPr id="27" name="Ink 26">
                <a:extLst>
                  <a:ext uri="{FF2B5EF4-FFF2-40B4-BE49-F238E27FC236}">
                    <a16:creationId xmlns:a16="http://schemas.microsoft.com/office/drawing/2014/main" id="{A40B6C03-253F-04FF-616F-464887A3BA37}"/>
                  </a:ext>
                </a:extLst>
              </p:cNvPr>
              <p:cNvPicPr/>
              <p:nvPr/>
            </p:nvPicPr>
            <p:blipFill>
              <a:blip r:embed="rId15"/>
              <a:stretch>
                <a:fillRect/>
              </a:stretch>
            </p:blipFill>
            <p:spPr>
              <a:xfrm>
                <a:off x="9095915" y="2793356"/>
                <a:ext cx="1606680" cy="37800"/>
              </a:xfrm>
              <a:prstGeom prst="rect">
                <a:avLst/>
              </a:prstGeom>
            </p:spPr>
          </p:pic>
        </mc:Fallback>
      </mc:AlternateContent>
      <p:grpSp>
        <p:nvGrpSpPr>
          <p:cNvPr id="37" name="Group 36">
            <a:extLst>
              <a:ext uri="{FF2B5EF4-FFF2-40B4-BE49-F238E27FC236}">
                <a16:creationId xmlns:a16="http://schemas.microsoft.com/office/drawing/2014/main" id="{4D4341EC-220B-332B-ADCB-2BC0917AEC3B}"/>
              </a:ext>
            </a:extLst>
          </p:cNvPr>
          <p:cNvGrpSpPr/>
          <p:nvPr/>
        </p:nvGrpSpPr>
        <p:grpSpPr>
          <a:xfrm>
            <a:off x="9301475" y="5150996"/>
            <a:ext cx="988920" cy="119160"/>
            <a:chOff x="9301475" y="5150996"/>
            <a:chExt cx="988920" cy="119160"/>
          </a:xfrm>
        </p:grpSpPr>
        <mc:AlternateContent xmlns:mc="http://schemas.openxmlformats.org/markup-compatibility/2006" xmlns:p14="http://schemas.microsoft.com/office/powerpoint/2010/main">
          <mc:Choice Requires="p14">
            <p:contentPart p14:bwMode="auto" r:id="rId16">
              <p14:nvContentPartPr>
                <p14:cNvPr id="31" name="Ink 30">
                  <a:extLst>
                    <a:ext uri="{FF2B5EF4-FFF2-40B4-BE49-F238E27FC236}">
                      <a16:creationId xmlns:a16="http://schemas.microsoft.com/office/drawing/2014/main" id="{4C6CB704-7962-D4BC-4EC4-F756C255822B}"/>
                    </a:ext>
                  </a:extLst>
                </p14:cNvPr>
                <p14:cNvContentPartPr/>
                <p14:nvPr/>
              </p14:nvContentPartPr>
              <p14:xfrm>
                <a:off x="9301475" y="5211476"/>
                <a:ext cx="38880" cy="58680"/>
              </p14:xfrm>
            </p:contentPart>
          </mc:Choice>
          <mc:Fallback xmlns="">
            <p:pic>
              <p:nvPicPr>
                <p:cNvPr id="31" name="Ink 30">
                  <a:extLst>
                    <a:ext uri="{FF2B5EF4-FFF2-40B4-BE49-F238E27FC236}">
                      <a16:creationId xmlns:a16="http://schemas.microsoft.com/office/drawing/2014/main" id="{4C6CB704-7962-D4BC-4EC4-F756C255822B}"/>
                    </a:ext>
                  </a:extLst>
                </p:cNvPr>
                <p:cNvPicPr/>
                <p:nvPr/>
              </p:nvPicPr>
              <p:blipFill>
                <a:blip r:embed="rId17"/>
                <a:stretch>
                  <a:fillRect/>
                </a:stretch>
              </p:blipFill>
              <p:spPr>
                <a:xfrm>
                  <a:off x="9292475" y="5202836"/>
                  <a:ext cx="56520" cy="7632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33" name="Ink 32">
                  <a:extLst>
                    <a:ext uri="{FF2B5EF4-FFF2-40B4-BE49-F238E27FC236}">
                      <a16:creationId xmlns:a16="http://schemas.microsoft.com/office/drawing/2014/main" id="{9CE95A26-0F98-F4FA-2A8F-0E7A77FC68FA}"/>
                    </a:ext>
                  </a:extLst>
                </p14:cNvPr>
                <p14:cNvContentPartPr/>
                <p14:nvPr/>
              </p14:nvContentPartPr>
              <p14:xfrm>
                <a:off x="9330275" y="5150996"/>
                <a:ext cx="960120" cy="60120"/>
              </p14:xfrm>
            </p:contentPart>
          </mc:Choice>
          <mc:Fallback xmlns="">
            <p:pic>
              <p:nvPicPr>
                <p:cNvPr id="33" name="Ink 32">
                  <a:extLst>
                    <a:ext uri="{FF2B5EF4-FFF2-40B4-BE49-F238E27FC236}">
                      <a16:creationId xmlns:a16="http://schemas.microsoft.com/office/drawing/2014/main" id="{9CE95A26-0F98-F4FA-2A8F-0E7A77FC68FA}"/>
                    </a:ext>
                  </a:extLst>
                </p:cNvPr>
                <p:cNvPicPr/>
                <p:nvPr/>
              </p:nvPicPr>
              <p:blipFill>
                <a:blip r:embed="rId19"/>
                <a:stretch>
                  <a:fillRect/>
                </a:stretch>
              </p:blipFill>
              <p:spPr>
                <a:xfrm>
                  <a:off x="9321635" y="5142356"/>
                  <a:ext cx="977760" cy="777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0">
            <p14:nvContentPartPr>
              <p14:cNvPr id="38" name="Ink 37">
                <a:extLst>
                  <a:ext uri="{FF2B5EF4-FFF2-40B4-BE49-F238E27FC236}">
                    <a16:creationId xmlns:a16="http://schemas.microsoft.com/office/drawing/2014/main" id="{3330BE8A-8E2F-9C86-C34F-B1DA95FBEC9C}"/>
                  </a:ext>
                </a:extLst>
              </p14:cNvPr>
              <p14:cNvContentPartPr/>
              <p14:nvPr/>
            </p14:nvContentPartPr>
            <p14:xfrm>
              <a:off x="8289155" y="5445836"/>
              <a:ext cx="952560" cy="79920"/>
            </p14:xfrm>
          </p:contentPart>
        </mc:Choice>
        <mc:Fallback xmlns="">
          <p:pic>
            <p:nvPicPr>
              <p:cNvPr id="38" name="Ink 37">
                <a:extLst>
                  <a:ext uri="{FF2B5EF4-FFF2-40B4-BE49-F238E27FC236}">
                    <a16:creationId xmlns:a16="http://schemas.microsoft.com/office/drawing/2014/main" id="{3330BE8A-8E2F-9C86-C34F-B1DA95FBEC9C}"/>
                  </a:ext>
                </a:extLst>
              </p:cNvPr>
              <p:cNvPicPr/>
              <p:nvPr/>
            </p:nvPicPr>
            <p:blipFill>
              <a:blip r:embed="rId21"/>
              <a:stretch>
                <a:fillRect/>
              </a:stretch>
            </p:blipFill>
            <p:spPr>
              <a:xfrm>
                <a:off x="8280515" y="5437196"/>
                <a:ext cx="970200" cy="97560"/>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39" name="Ink 38">
                <a:extLst>
                  <a:ext uri="{FF2B5EF4-FFF2-40B4-BE49-F238E27FC236}">
                    <a16:creationId xmlns:a16="http://schemas.microsoft.com/office/drawing/2014/main" id="{A2EE6434-53CD-348B-2042-BC2D18E5F2EF}"/>
                  </a:ext>
                </a:extLst>
              </p14:cNvPr>
              <p14:cNvContentPartPr/>
              <p14:nvPr/>
            </p14:nvContentPartPr>
            <p14:xfrm>
              <a:off x="5761595" y="3175676"/>
              <a:ext cx="1042560" cy="49680"/>
            </p14:xfrm>
          </p:contentPart>
        </mc:Choice>
        <mc:Fallback xmlns="">
          <p:pic>
            <p:nvPicPr>
              <p:cNvPr id="39" name="Ink 38">
                <a:extLst>
                  <a:ext uri="{FF2B5EF4-FFF2-40B4-BE49-F238E27FC236}">
                    <a16:creationId xmlns:a16="http://schemas.microsoft.com/office/drawing/2014/main" id="{A2EE6434-53CD-348B-2042-BC2D18E5F2EF}"/>
                  </a:ext>
                </a:extLst>
              </p:cNvPr>
              <p:cNvPicPr/>
              <p:nvPr/>
            </p:nvPicPr>
            <p:blipFill>
              <a:blip r:embed="rId23"/>
              <a:stretch>
                <a:fillRect/>
              </a:stretch>
            </p:blipFill>
            <p:spPr>
              <a:xfrm>
                <a:off x="5752955" y="3167036"/>
                <a:ext cx="1060200" cy="6732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40" name="Ink 39">
                <a:extLst>
                  <a:ext uri="{FF2B5EF4-FFF2-40B4-BE49-F238E27FC236}">
                    <a16:creationId xmlns:a16="http://schemas.microsoft.com/office/drawing/2014/main" id="{3C9C850C-5D6D-5D43-C061-5B71E5C885D2}"/>
                  </a:ext>
                </a:extLst>
              </p14:cNvPr>
              <p14:cNvContentPartPr/>
              <p14:nvPr/>
            </p14:nvContentPartPr>
            <p14:xfrm>
              <a:off x="4793555" y="3165236"/>
              <a:ext cx="1065600" cy="60840"/>
            </p14:xfrm>
          </p:contentPart>
        </mc:Choice>
        <mc:Fallback xmlns="">
          <p:pic>
            <p:nvPicPr>
              <p:cNvPr id="40" name="Ink 39">
                <a:extLst>
                  <a:ext uri="{FF2B5EF4-FFF2-40B4-BE49-F238E27FC236}">
                    <a16:creationId xmlns:a16="http://schemas.microsoft.com/office/drawing/2014/main" id="{3C9C850C-5D6D-5D43-C061-5B71E5C885D2}"/>
                  </a:ext>
                </a:extLst>
              </p:cNvPr>
              <p:cNvPicPr/>
              <p:nvPr/>
            </p:nvPicPr>
            <p:blipFill>
              <a:blip r:embed="rId25"/>
              <a:stretch>
                <a:fillRect/>
              </a:stretch>
            </p:blipFill>
            <p:spPr>
              <a:xfrm>
                <a:off x="4784915" y="3156596"/>
                <a:ext cx="1083240" cy="78480"/>
              </a:xfrm>
              <a:prstGeom prst="rect">
                <a:avLst/>
              </a:prstGeom>
            </p:spPr>
          </p:pic>
        </mc:Fallback>
      </mc:AlternateContent>
    </p:spTree>
    <p:extLst>
      <p:ext uri="{BB962C8B-B14F-4D97-AF65-F5344CB8AC3E}">
        <p14:creationId xmlns:p14="http://schemas.microsoft.com/office/powerpoint/2010/main" val="930232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D9F70-834A-87A8-F6BC-B19DDE395C2D}"/>
              </a:ext>
            </a:extLst>
          </p:cNvPr>
          <p:cNvSpPr>
            <a:spLocks noGrp="1"/>
          </p:cNvSpPr>
          <p:nvPr>
            <p:ph type="title"/>
          </p:nvPr>
        </p:nvSpPr>
        <p:spPr>
          <a:xfrm>
            <a:off x="739877" y="207809"/>
            <a:ext cx="11058832" cy="1325563"/>
          </a:xfrm>
        </p:spPr>
        <p:txBody>
          <a:bodyPr>
            <a:normAutofit fontScale="90000"/>
          </a:bodyPr>
          <a:lstStyle/>
          <a:p>
            <a:r>
              <a:rPr lang="en-US" dirty="0">
                <a:latin typeface="Segoe UI Black" panose="020B0A02040204020203" pitchFamily="34" charset="0"/>
                <a:ea typeface="Segoe UI Black" panose="020B0A02040204020203" pitchFamily="34" charset="0"/>
              </a:rPr>
              <a:t>Undervalued Scholarship and Integration of Postdocs into the Academic Community</a:t>
            </a:r>
            <a:endParaRPr lang="en-ZA" dirty="0">
              <a:latin typeface="Segoe UI Black" panose="020B0A02040204020203" pitchFamily="34" charset="0"/>
              <a:ea typeface="Segoe UI Black" panose="020B0A02040204020203" pitchFamily="34" charset="0"/>
            </a:endParaRPr>
          </a:p>
        </p:txBody>
      </p:sp>
      <p:pic>
        <p:nvPicPr>
          <p:cNvPr id="4" name="Content Placeholder 3">
            <a:extLst>
              <a:ext uri="{FF2B5EF4-FFF2-40B4-BE49-F238E27FC236}">
                <a16:creationId xmlns:a16="http://schemas.microsoft.com/office/drawing/2014/main" id="{5E235B46-B6BE-6AD8-6EE0-958398784E6E}"/>
              </a:ext>
            </a:extLst>
          </p:cNvPr>
          <p:cNvPicPr>
            <a:picLocks noGrp="1" noChangeAspect="1"/>
          </p:cNvPicPr>
          <p:nvPr>
            <p:ph idx="1"/>
          </p:nvPr>
        </p:nvPicPr>
        <p:blipFill rotWithShape="1">
          <a:blip r:embed="rId2"/>
          <a:srcRect t="6852"/>
          <a:stretch/>
        </p:blipFill>
        <p:spPr>
          <a:xfrm>
            <a:off x="7739835" y="2045109"/>
            <a:ext cx="3830883" cy="4053195"/>
          </a:xfrm>
          <a:prstGeom prst="rect">
            <a:avLst/>
          </a:prstGeom>
        </p:spPr>
      </p:pic>
      <p:sp>
        <p:nvSpPr>
          <p:cNvPr id="8" name="TextBox 7">
            <a:extLst>
              <a:ext uri="{FF2B5EF4-FFF2-40B4-BE49-F238E27FC236}">
                <a16:creationId xmlns:a16="http://schemas.microsoft.com/office/drawing/2014/main" id="{48A63E8E-2EBB-B44B-BD4D-9358B393CF02}"/>
              </a:ext>
            </a:extLst>
          </p:cNvPr>
          <p:cNvSpPr txBox="1"/>
          <p:nvPr/>
        </p:nvSpPr>
        <p:spPr>
          <a:xfrm>
            <a:off x="285136" y="1907964"/>
            <a:ext cx="7698658" cy="4154984"/>
          </a:xfrm>
          <a:prstGeom prst="rect">
            <a:avLst/>
          </a:prstGeom>
          <a:noFill/>
        </p:spPr>
        <p:txBody>
          <a:bodyPr wrap="square">
            <a:spAutoFit/>
          </a:bodyPr>
          <a:lstStyle/>
          <a:p>
            <a:pPr marL="342900" indent="-342900">
              <a:buFont typeface="Wingdings" panose="05000000000000000000" pitchFamily="2" charset="2"/>
              <a:buChar char="q"/>
            </a:pPr>
            <a:r>
              <a:rPr lang="en-US" sz="2400" dirty="0">
                <a:latin typeface="Segoe UI" panose="020B0502040204020203" pitchFamily="34" charset="0"/>
                <a:cs typeface="Segoe UI" panose="020B0502040204020203" pitchFamily="34" charset="0"/>
              </a:rPr>
              <a:t>Unofficially employing high-level experts </a:t>
            </a:r>
            <a:r>
              <a:rPr lang="en-US" sz="2400" b="1" dirty="0">
                <a:solidFill>
                  <a:srgbClr val="FF0000"/>
                </a:solidFill>
                <a:latin typeface="Segoe UI" panose="020B0502040204020203" pitchFamily="34" charset="0"/>
                <a:cs typeface="Segoe UI" panose="020B0502040204020203" pitchFamily="34" charset="0"/>
              </a:rPr>
              <a:t>minimizes financial impact </a:t>
            </a:r>
            <a:r>
              <a:rPr lang="en-US" sz="2400" dirty="0">
                <a:latin typeface="Segoe UI" panose="020B0502040204020203" pitchFamily="34" charset="0"/>
                <a:cs typeface="Segoe UI" panose="020B0502040204020203" pitchFamily="34" charset="0"/>
              </a:rPr>
              <a:t>while maximizing output utilization</a:t>
            </a:r>
          </a:p>
          <a:p>
            <a:endParaRPr lang="en-US" sz="2400" dirty="0">
              <a:latin typeface="Segoe UI" panose="020B0502040204020203" pitchFamily="34" charset="0"/>
              <a:cs typeface="Segoe UI" panose="020B0502040204020203" pitchFamily="34" charset="0"/>
            </a:endParaRPr>
          </a:p>
          <a:p>
            <a:pPr marL="342900" indent="-342900">
              <a:buFont typeface="Wingdings" panose="05000000000000000000" pitchFamily="2" charset="2"/>
              <a:buChar char="q"/>
            </a:pPr>
            <a:r>
              <a:rPr lang="en-US" sz="2400" dirty="0">
                <a:latin typeface="Segoe UI" panose="020B0502040204020203" pitchFamily="34" charset="0"/>
                <a:cs typeface="Segoe UI" panose="020B0502040204020203" pitchFamily="34" charset="0"/>
              </a:rPr>
              <a:t>Publications elevate postdocs' academic profiles, yet economic benefits tend to favor institutions disproportionately.</a:t>
            </a:r>
          </a:p>
          <a:p>
            <a:pPr marL="342900" indent="-342900">
              <a:buFont typeface="Wingdings" panose="05000000000000000000" pitchFamily="2" charset="2"/>
              <a:buChar char="q"/>
            </a:pPr>
            <a:endParaRPr lang="en-US" sz="2400" dirty="0">
              <a:latin typeface="Segoe UI" panose="020B0502040204020203" pitchFamily="34" charset="0"/>
              <a:cs typeface="Segoe UI" panose="020B0502040204020203" pitchFamily="34" charset="0"/>
            </a:endParaRPr>
          </a:p>
          <a:p>
            <a:pPr marL="342900" indent="-342900">
              <a:buFont typeface="Wingdings" panose="05000000000000000000" pitchFamily="2" charset="2"/>
              <a:buChar char="q"/>
            </a:pPr>
            <a:r>
              <a:rPr lang="en-US" sz="2400" dirty="0">
                <a:latin typeface="Segoe UI" panose="020B0502040204020203" pitchFamily="34" charset="0"/>
                <a:cs typeface="Segoe UI" panose="020B0502040204020203" pitchFamily="34" charset="0"/>
              </a:rPr>
              <a:t>South African higher education aligns with global trends, embracing a </a:t>
            </a:r>
            <a:r>
              <a:rPr lang="en-US" sz="2400" b="1" dirty="0">
                <a:solidFill>
                  <a:srgbClr val="FF0000"/>
                </a:solidFill>
                <a:latin typeface="Segoe UI" panose="020B0502040204020203" pitchFamily="34" charset="0"/>
                <a:cs typeface="Segoe UI" panose="020B0502040204020203" pitchFamily="34" charset="0"/>
              </a:rPr>
              <a:t>corporatized approach </a:t>
            </a:r>
            <a:r>
              <a:rPr lang="en-US" sz="2400" dirty="0">
                <a:latin typeface="Segoe UI" panose="020B0502040204020203" pitchFamily="34" charset="0"/>
                <a:cs typeface="Segoe UI" panose="020B0502040204020203" pitchFamily="34" charset="0"/>
              </a:rPr>
              <a:t>and using financial incentives to drive increased research 'outputs.'"</a:t>
            </a:r>
            <a:endParaRPr lang="en-ZA"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5591963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60E9A6ED-B880-44EA-8D60-C9D3C82CCB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5CFDBDF-2142-5088-EEA9-380F56DAA0EB}"/>
              </a:ext>
            </a:extLst>
          </p:cNvPr>
          <p:cNvSpPr>
            <a:spLocks noGrp="1"/>
          </p:cNvSpPr>
          <p:nvPr>
            <p:ph type="title"/>
          </p:nvPr>
        </p:nvSpPr>
        <p:spPr>
          <a:xfrm>
            <a:off x="91440" y="557190"/>
            <a:ext cx="6583116" cy="1671564"/>
          </a:xfrm>
        </p:spPr>
        <p:txBody>
          <a:bodyPr vert="horz" lIns="91440" tIns="45720" rIns="91440" bIns="45720" rtlCol="0" anchor="ctr">
            <a:normAutofit/>
          </a:bodyPr>
          <a:lstStyle/>
          <a:p>
            <a:r>
              <a:rPr lang="en-US" sz="3700" b="1" dirty="0">
                <a:latin typeface="Segoe UI Black" panose="020B0A02040204020203" pitchFamily="34" charset="0"/>
                <a:ea typeface="Segoe UI Black" panose="020B0A02040204020203" pitchFamily="34" charset="0"/>
              </a:rPr>
              <a:t>Human Knowledge and Economic Growth Fallacy</a:t>
            </a:r>
            <a:endParaRPr lang="en-US" sz="3700" b="1" dirty="0"/>
          </a:p>
        </p:txBody>
      </p:sp>
      <p:sp>
        <p:nvSpPr>
          <p:cNvPr id="6" name="TextBox 5">
            <a:extLst>
              <a:ext uri="{FF2B5EF4-FFF2-40B4-BE49-F238E27FC236}">
                <a16:creationId xmlns:a16="http://schemas.microsoft.com/office/drawing/2014/main" id="{7AB3FD19-E4A4-9040-FD20-AA30E91CAB3B}"/>
              </a:ext>
            </a:extLst>
          </p:cNvPr>
          <p:cNvSpPr txBox="1"/>
          <p:nvPr/>
        </p:nvSpPr>
        <p:spPr>
          <a:xfrm>
            <a:off x="0" y="2398030"/>
            <a:ext cx="6182944" cy="3731058"/>
          </a:xfrm>
          <a:prstGeom prst="rect">
            <a:avLst/>
          </a:prstGeom>
        </p:spPr>
        <p:txBody>
          <a:bodyPr vert="horz" lIns="91440" tIns="45720" rIns="91440" bIns="45720" rtlCol="0">
            <a:normAutofit fontScale="92500"/>
          </a:bodyPr>
          <a:lstStyle/>
          <a:p>
            <a:pPr marL="400050" indent="-342900">
              <a:lnSpc>
                <a:spcPct val="90000"/>
              </a:lnSpc>
              <a:spcAft>
                <a:spcPts val="600"/>
              </a:spcAft>
              <a:buFont typeface="Wingdings" panose="05000000000000000000" pitchFamily="2" charset="2"/>
              <a:buChar char="q"/>
            </a:pPr>
            <a:r>
              <a:rPr lang="en-US" sz="2400" dirty="0">
                <a:latin typeface="Segoe UI" panose="020B0502040204020203" pitchFamily="34" charset="0"/>
                <a:cs typeface="Segoe UI" panose="020B0502040204020203" pitchFamily="34" charset="0"/>
              </a:rPr>
              <a:t>Postdoctoral fellow system does not in fact expand the number of actual permanent academic job vacancies that are available.</a:t>
            </a:r>
          </a:p>
          <a:p>
            <a:pPr marL="114300" indent="-342900">
              <a:lnSpc>
                <a:spcPct val="90000"/>
              </a:lnSpc>
              <a:spcAft>
                <a:spcPts val="600"/>
              </a:spcAft>
              <a:buFont typeface="Wingdings" panose="05000000000000000000" pitchFamily="2" charset="2"/>
              <a:buChar char="q"/>
            </a:pPr>
            <a:endParaRPr lang="en-US" sz="2400" dirty="0">
              <a:latin typeface="Segoe UI" panose="020B0502040204020203" pitchFamily="34" charset="0"/>
              <a:cs typeface="Segoe UI" panose="020B0502040204020203" pitchFamily="34" charset="0"/>
            </a:endParaRPr>
          </a:p>
          <a:p>
            <a:pPr marL="400050" indent="-342900">
              <a:lnSpc>
                <a:spcPct val="90000"/>
              </a:lnSpc>
              <a:spcAft>
                <a:spcPts val="600"/>
              </a:spcAft>
              <a:buFont typeface="Wingdings" panose="05000000000000000000" pitchFamily="2" charset="2"/>
              <a:buChar char="q"/>
            </a:pPr>
            <a:r>
              <a:rPr lang="en-US" sz="2400" dirty="0">
                <a:latin typeface="Segoe UI" panose="020B0502040204020203" pitchFamily="34" charset="0"/>
                <a:cs typeface="Segoe UI" panose="020B0502040204020203" pitchFamily="34" charset="0"/>
              </a:rPr>
              <a:t>Universities hardly have plans of absorbing postdocs into the permanent academic staff after a certain number of years</a:t>
            </a:r>
          </a:p>
          <a:p>
            <a:pPr marL="114300" indent="-342900">
              <a:lnSpc>
                <a:spcPct val="90000"/>
              </a:lnSpc>
              <a:spcAft>
                <a:spcPts val="600"/>
              </a:spcAft>
              <a:buFont typeface="Wingdings" panose="05000000000000000000" pitchFamily="2" charset="2"/>
              <a:buChar char="q"/>
            </a:pPr>
            <a:endParaRPr lang="en-US" sz="2400" dirty="0">
              <a:latin typeface="Segoe UI" panose="020B0502040204020203" pitchFamily="34" charset="0"/>
              <a:cs typeface="Segoe UI" panose="020B0502040204020203" pitchFamily="34" charset="0"/>
            </a:endParaRPr>
          </a:p>
          <a:p>
            <a:pPr marL="400050" indent="-342900">
              <a:lnSpc>
                <a:spcPct val="90000"/>
              </a:lnSpc>
              <a:spcAft>
                <a:spcPts val="600"/>
              </a:spcAft>
              <a:buFont typeface="Wingdings" panose="05000000000000000000" pitchFamily="2" charset="2"/>
              <a:buChar char="q"/>
            </a:pPr>
            <a:r>
              <a:rPr lang="en-US" sz="2400" dirty="0">
                <a:latin typeface="Segoe UI" panose="020B0502040204020203" pitchFamily="34" charset="0"/>
                <a:cs typeface="Segoe UI" panose="020B0502040204020203" pitchFamily="34" charset="0"/>
              </a:rPr>
              <a:t>"Postdoctoral Fellowships: Generating More Postdocs, Not Employment Opportunities"</a:t>
            </a:r>
          </a:p>
          <a:p>
            <a:pPr marL="285750" indent="-228600">
              <a:lnSpc>
                <a:spcPct val="90000"/>
              </a:lnSpc>
              <a:spcAft>
                <a:spcPts val="600"/>
              </a:spcAft>
              <a:buFont typeface="Arial" panose="020B0604020202020204" pitchFamily="34" charset="0"/>
              <a:buChar char="•"/>
            </a:pPr>
            <a:endParaRPr lang="en-US" sz="2000" dirty="0"/>
          </a:p>
          <a:p>
            <a:pPr indent="-228600">
              <a:lnSpc>
                <a:spcPct val="90000"/>
              </a:lnSpc>
              <a:spcAft>
                <a:spcPts val="600"/>
              </a:spcAft>
              <a:buFont typeface="Arial" panose="020B0604020202020204" pitchFamily="34" charset="0"/>
              <a:buChar char="•"/>
            </a:pPr>
            <a:endParaRPr lang="en-US" sz="2000" dirty="0"/>
          </a:p>
          <a:p>
            <a:pPr indent="-228600">
              <a:lnSpc>
                <a:spcPct val="90000"/>
              </a:lnSpc>
              <a:spcAft>
                <a:spcPts val="600"/>
              </a:spcAft>
              <a:buFont typeface="Arial" panose="020B0604020202020204" pitchFamily="34" charset="0"/>
              <a:buChar char="•"/>
            </a:pPr>
            <a:endParaRPr lang="en-US" sz="2000" dirty="0"/>
          </a:p>
          <a:p>
            <a:pPr indent="-228600">
              <a:lnSpc>
                <a:spcPct val="90000"/>
              </a:lnSpc>
              <a:spcAft>
                <a:spcPts val="600"/>
              </a:spcAft>
              <a:buFont typeface="Arial" panose="020B0604020202020204" pitchFamily="34" charset="0"/>
              <a:buChar char="•"/>
            </a:pPr>
            <a:endParaRPr lang="en-US" sz="2000" dirty="0"/>
          </a:p>
          <a:p>
            <a:pPr marL="285750" indent="-228600">
              <a:lnSpc>
                <a:spcPct val="90000"/>
              </a:lnSpc>
              <a:spcAft>
                <a:spcPts val="600"/>
              </a:spcAft>
              <a:buFont typeface="Arial" panose="020B0604020202020204" pitchFamily="34" charset="0"/>
              <a:buChar char="•"/>
            </a:pPr>
            <a:endParaRPr lang="en-US" sz="2000" dirty="0"/>
          </a:p>
          <a:p>
            <a:pPr marL="285750" indent="-228600">
              <a:lnSpc>
                <a:spcPct val="90000"/>
              </a:lnSpc>
              <a:spcAft>
                <a:spcPts val="600"/>
              </a:spcAft>
              <a:buFont typeface="Arial" panose="020B0604020202020204" pitchFamily="34" charset="0"/>
              <a:buChar char="•"/>
            </a:pPr>
            <a:endParaRPr lang="en-US" sz="2000" dirty="0"/>
          </a:p>
        </p:txBody>
      </p:sp>
      <p:pic>
        <p:nvPicPr>
          <p:cNvPr id="4" name="Content Placeholder 3">
            <a:extLst>
              <a:ext uri="{FF2B5EF4-FFF2-40B4-BE49-F238E27FC236}">
                <a16:creationId xmlns:a16="http://schemas.microsoft.com/office/drawing/2014/main" id="{28768562-3A3B-1F57-C9EF-20B79B285932}"/>
              </a:ext>
            </a:extLst>
          </p:cNvPr>
          <p:cNvPicPr>
            <a:picLocks noGrp="1" noChangeAspect="1"/>
          </p:cNvPicPr>
          <p:nvPr>
            <p:ph idx="1"/>
          </p:nvPr>
        </p:nvPicPr>
        <p:blipFill rotWithShape="1">
          <a:blip r:embed="rId2"/>
          <a:srcRect l="5772" r="7457" b="-1"/>
          <a:stretch/>
        </p:blipFill>
        <p:spPr>
          <a:xfrm>
            <a:off x="6674557" y="573686"/>
            <a:ext cx="5170852" cy="5571898"/>
          </a:xfrm>
          <a:prstGeom prst="rect">
            <a:avLst/>
          </a:prstGeom>
          <a:effectLst/>
        </p:spPr>
      </p:pic>
    </p:spTree>
    <p:extLst>
      <p:ext uri="{BB962C8B-B14F-4D97-AF65-F5344CB8AC3E}">
        <p14:creationId xmlns:p14="http://schemas.microsoft.com/office/powerpoint/2010/main" val="12103272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FF837-3857-B715-15D5-E5AB9CCAC673}"/>
              </a:ext>
            </a:extLst>
          </p:cNvPr>
          <p:cNvSpPr>
            <a:spLocks noGrp="1"/>
          </p:cNvSpPr>
          <p:nvPr>
            <p:ph type="title"/>
          </p:nvPr>
        </p:nvSpPr>
        <p:spPr>
          <a:xfrm>
            <a:off x="147483" y="365125"/>
            <a:ext cx="11720051" cy="1325563"/>
          </a:xfrm>
        </p:spPr>
        <p:txBody>
          <a:bodyPr>
            <a:normAutofit fontScale="90000"/>
          </a:bodyPr>
          <a:lstStyle/>
          <a:p>
            <a:r>
              <a:rPr lang="en-US" dirty="0">
                <a:latin typeface="Segoe UI Black" panose="020B0A02040204020203" pitchFamily="34" charset="0"/>
                <a:ea typeface="Segoe UI Black" panose="020B0A02040204020203" pitchFamily="34" charset="0"/>
                <a:cs typeface="Segoe UI" panose="020B0502040204020203" pitchFamily="34" charset="0"/>
              </a:rPr>
              <a:t>Develop Research-intensive institutions with a strong human capital base</a:t>
            </a:r>
            <a:br>
              <a:rPr lang="en-US" dirty="0">
                <a:latin typeface="Segoe UI Black" panose="020B0A02040204020203" pitchFamily="34" charset="0"/>
                <a:ea typeface="Segoe UI Black" panose="020B0A02040204020203" pitchFamily="34" charset="0"/>
                <a:cs typeface="Segoe UI" panose="020B0502040204020203" pitchFamily="34" charset="0"/>
              </a:rPr>
            </a:br>
            <a:endParaRPr lang="en-ZA" dirty="0">
              <a:latin typeface="Segoe UI Black" panose="020B0A02040204020203" pitchFamily="34" charset="0"/>
              <a:ea typeface="Segoe UI Black" panose="020B0A02040204020203" pitchFamily="34" charset="0"/>
              <a:cs typeface="Segoe UI" panose="020B0502040204020203" pitchFamily="34" charset="0"/>
            </a:endParaRPr>
          </a:p>
        </p:txBody>
      </p:sp>
      <p:pic>
        <p:nvPicPr>
          <p:cNvPr id="4" name="Content Placeholder 3">
            <a:extLst>
              <a:ext uri="{FF2B5EF4-FFF2-40B4-BE49-F238E27FC236}">
                <a16:creationId xmlns:a16="http://schemas.microsoft.com/office/drawing/2014/main" id="{96DB9AD9-9EC9-19B0-E60B-FE8F3A50D8EE}"/>
              </a:ext>
            </a:extLst>
          </p:cNvPr>
          <p:cNvPicPr>
            <a:picLocks noGrp="1" noChangeAspect="1"/>
          </p:cNvPicPr>
          <p:nvPr>
            <p:ph idx="1"/>
          </p:nvPr>
        </p:nvPicPr>
        <p:blipFill>
          <a:blip r:embed="rId2"/>
          <a:stretch>
            <a:fillRect/>
          </a:stretch>
        </p:blipFill>
        <p:spPr>
          <a:xfrm>
            <a:off x="6540737" y="1906578"/>
            <a:ext cx="5242575" cy="4351338"/>
          </a:xfrm>
          <a:prstGeom prst="rect">
            <a:avLst/>
          </a:prstGeom>
        </p:spPr>
      </p:pic>
      <p:sp>
        <p:nvSpPr>
          <p:cNvPr id="8" name="TextBox 7">
            <a:extLst>
              <a:ext uri="{FF2B5EF4-FFF2-40B4-BE49-F238E27FC236}">
                <a16:creationId xmlns:a16="http://schemas.microsoft.com/office/drawing/2014/main" id="{9A41CFD6-A666-7EE1-3169-E939A95DEA89}"/>
              </a:ext>
            </a:extLst>
          </p:cNvPr>
          <p:cNvSpPr txBox="1"/>
          <p:nvPr/>
        </p:nvSpPr>
        <p:spPr>
          <a:xfrm>
            <a:off x="265471" y="2228671"/>
            <a:ext cx="6275266" cy="2831544"/>
          </a:xfrm>
          <a:prstGeom prst="rect">
            <a:avLst/>
          </a:prstGeom>
          <a:noFill/>
        </p:spPr>
        <p:txBody>
          <a:bodyPr wrap="square">
            <a:spAutoFit/>
          </a:bodyPr>
          <a:lstStyle/>
          <a:p>
            <a:pPr marL="285750" indent="-285750">
              <a:buFont typeface="Wingdings" panose="05000000000000000000" pitchFamily="2" charset="2"/>
              <a:buChar char="q"/>
            </a:pPr>
            <a:r>
              <a:rPr lang="en-US" sz="2000" dirty="0">
                <a:latin typeface="Segoe UI" panose="020B0502040204020203" pitchFamily="34" charset="0"/>
                <a:cs typeface="Segoe UI" panose="020B0502040204020203" pitchFamily="34" charset="0"/>
              </a:rPr>
              <a:t>Strengthening the next generation of academics with progress within the academic pipeline.</a:t>
            </a:r>
          </a:p>
          <a:p>
            <a:pPr marL="285750" indent="-285750">
              <a:buFont typeface="Wingdings" panose="05000000000000000000" pitchFamily="2" charset="2"/>
              <a:buChar char="q"/>
            </a:pPr>
            <a:endParaRPr lang="en-US" sz="2000" dirty="0">
              <a:latin typeface="Segoe UI" panose="020B0502040204020203" pitchFamily="34" charset="0"/>
              <a:cs typeface="Segoe UI" panose="020B0502040204020203" pitchFamily="34" charset="0"/>
            </a:endParaRPr>
          </a:p>
          <a:p>
            <a:pPr marL="285750" indent="-285750">
              <a:buFont typeface="Wingdings" panose="05000000000000000000" pitchFamily="2" charset="2"/>
              <a:buChar char="q"/>
            </a:pPr>
            <a:r>
              <a:rPr lang="en-US" sz="2000" dirty="0">
                <a:latin typeface="Segoe UI" panose="020B0502040204020203" pitchFamily="34" charset="0"/>
                <a:cs typeface="Segoe UI" panose="020B0502040204020203" pitchFamily="34" charset="0"/>
              </a:rPr>
              <a:t>What does Academic pipeline look like?</a:t>
            </a:r>
          </a:p>
          <a:p>
            <a:pPr marL="285750" indent="-285750">
              <a:buFont typeface="Arial" panose="020B0604020202020204" pitchFamily="34" charset="0"/>
              <a:buChar char="•"/>
            </a:pPr>
            <a:r>
              <a:rPr lang="en-US" dirty="0">
                <a:latin typeface="Segoe UI" panose="020B0502040204020203" pitchFamily="34" charset="0"/>
                <a:cs typeface="Segoe UI" panose="020B0502040204020203" pitchFamily="34" charset="0"/>
              </a:rPr>
              <a:t>Progressing those at the pipeline (postdocs)</a:t>
            </a:r>
          </a:p>
          <a:p>
            <a:pPr marL="285750" indent="-285750">
              <a:buFont typeface="Wingdings" panose="05000000000000000000" pitchFamily="2" charset="2"/>
              <a:buChar char="q"/>
            </a:pPr>
            <a:endParaRPr lang="en-US" sz="2000" dirty="0">
              <a:latin typeface="Segoe UI" panose="020B0502040204020203" pitchFamily="34" charset="0"/>
              <a:cs typeface="Segoe UI" panose="020B0502040204020203" pitchFamily="34" charset="0"/>
            </a:endParaRPr>
          </a:p>
          <a:p>
            <a:pPr marL="285750" indent="-285750">
              <a:buFont typeface="Wingdings" panose="05000000000000000000" pitchFamily="2" charset="2"/>
              <a:buChar char="q"/>
            </a:pPr>
            <a:r>
              <a:rPr lang="en-US" sz="2000" dirty="0">
                <a:latin typeface="Segoe UI" panose="020B0502040204020203" pitchFamily="34" charset="0"/>
                <a:cs typeface="Segoe UI" panose="020B0502040204020203" pitchFamily="34" charset="0"/>
              </a:rPr>
              <a:t>Academic profession should not be broken down into more temporal, short-lived segments, rather than being a continuous, cohesive profession.</a:t>
            </a:r>
          </a:p>
        </p:txBody>
      </p:sp>
    </p:spTree>
    <p:extLst>
      <p:ext uri="{BB962C8B-B14F-4D97-AF65-F5344CB8AC3E}">
        <p14:creationId xmlns:p14="http://schemas.microsoft.com/office/powerpoint/2010/main" val="4692331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3ECBE1F1-D69B-4AFA-ABD5-8E41720EF6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7116680F-F5D4-09D0-2FE7-1BD2DF4EE180}"/>
              </a:ext>
            </a:extLst>
          </p:cNvPr>
          <p:cNvPicPr>
            <a:picLocks noChangeAspect="1"/>
          </p:cNvPicPr>
          <p:nvPr/>
        </p:nvPicPr>
        <p:blipFill rotWithShape="1">
          <a:blip r:embed="rId2"/>
          <a:srcRect r="2" b="16973"/>
          <a:stretch/>
        </p:blipFill>
        <p:spPr>
          <a:xfrm>
            <a:off x="129577" y="-358984"/>
            <a:ext cx="5410198" cy="6858002"/>
          </a:xfrm>
          <a:prstGeom prst="rect">
            <a:avLst/>
          </a:prstGeom>
        </p:spPr>
      </p:pic>
      <p:sp useBgFill="1">
        <p:nvSpPr>
          <p:cNvPr id="11" name="Rectangle 10">
            <a:extLst>
              <a:ext uri="{FF2B5EF4-FFF2-40B4-BE49-F238E27FC236}">
                <a16:creationId xmlns:a16="http://schemas.microsoft.com/office/drawing/2014/main" id="{603A6265-E10C-4B85-9C20-E75FCAF9CC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0197" y="-1"/>
            <a:ext cx="6781802" cy="2286000"/>
          </a:xfrm>
          <a:prstGeom prst="rect">
            <a:avLst/>
          </a:prstGeom>
          <a:ln>
            <a:noFill/>
          </a:ln>
          <a:effectLst>
            <a:outerShdw blurRad="355600" dist="152400" sx="95000" sy="95000" algn="t" rotWithShape="0">
              <a:srgbClr val="000000">
                <a:alpha val="2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630F82E-2582-30E1-B15D-2A5F8D8F4370}"/>
              </a:ext>
            </a:extLst>
          </p:cNvPr>
          <p:cNvSpPr>
            <a:spLocks noGrp="1"/>
          </p:cNvSpPr>
          <p:nvPr>
            <p:ph type="title"/>
          </p:nvPr>
        </p:nvSpPr>
        <p:spPr>
          <a:xfrm>
            <a:off x="812800" y="405685"/>
            <a:ext cx="10767485" cy="1206805"/>
          </a:xfrm>
        </p:spPr>
        <p:txBody>
          <a:bodyPr>
            <a:normAutofit/>
          </a:bodyPr>
          <a:lstStyle/>
          <a:p>
            <a:r>
              <a:rPr lang="en-ZA" sz="4000" dirty="0">
                <a:latin typeface="Segoe UI Black" panose="020B0A02040204020203" pitchFamily="34" charset="0"/>
                <a:ea typeface="Segoe UI Black" panose="020B0A02040204020203" pitchFamily="34" charset="0"/>
              </a:rPr>
              <a:t>Future Directions: Where to from here? </a:t>
            </a:r>
          </a:p>
        </p:txBody>
      </p:sp>
      <p:sp>
        <p:nvSpPr>
          <p:cNvPr id="3" name="Content Placeholder 2">
            <a:extLst>
              <a:ext uri="{FF2B5EF4-FFF2-40B4-BE49-F238E27FC236}">
                <a16:creationId xmlns:a16="http://schemas.microsoft.com/office/drawing/2014/main" id="{02DA7633-D2BD-3C29-2939-28F54CA53120}"/>
              </a:ext>
            </a:extLst>
          </p:cNvPr>
          <p:cNvSpPr>
            <a:spLocks noGrp="1"/>
          </p:cNvSpPr>
          <p:nvPr>
            <p:ph idx="1"/>
          </p:nvPr>
        </p:nvSpPr>
        <p:spPr>
          <a:xfrm>
            <a:off x="5539775" y="2401295"/>
            <a:ext cx="6616055" cy="4277214"/>
          </a:xfrm>
        </p:spPr>
        <p:txBody>
          <a:bodyPr anchor="ctr">
            <a:normAutofit/>
          </a:bodyPr>
          <a:lstStyle/>
          <a:p>
            <a:pPr marL="0" indent="0" algn="ctr">
              <a:buNone/>
            </a:pPr>
            <a:r>
              <a:rPr lang="en-US" sz="2400" dirty="0">
                <a:latin typeface="Segoe UI" panose="020B0502040204020203" pitchFamily="34" charset="0"/>
                <a:cs typeface="Segoe UI" panose="020B0502040204020203" pitchFamily="34" charset="0"/>
              </a:rPr>
              <a:t>"Are we misleading aspiring academics by promoting careers without sufficient opportunities for their fruition? It's crucial to have an open dialogue about the academic pipeline rather than solely pushing for PhD enrollment, especially when the academic profession's prospects are limited thereafter."</a:t>
            </a:r>
            <a:endParaRPr lang="en-ZA"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87621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79A7CF-01AF-4178-9369-94E0C90EB0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FBD4DB4-3525-C5AE-9D88-8A8E33F8D558}"/>
              </a:ext>
            </a:extLst>
          </p:cNvPr>
          <p:cNvSpPr>
            <a:spLocks noGrp="1"/>
          </p:cNvSpPr>
          <p:nvPr>
            <p:ph type="title"/>
          </p:nvPr>
        </p:nvSpPr>
        <p:spPr>
          <a:xfrm>
            <a:off x="9084844" y="2005647"/>
            <a:ext cx="3107155" cy="2846070"/>
          </a:xfrm>
        </p:spPr>
        <p:txBody>
          <a:bodyPr vert="horz" lIns="91440" tIns="45720" rIns="91440" bIns="45720" rtlCol="0" anchor="ctr">
            <a:normAutofit/>
          </a:bodyPr>
          <a:lstStyle/>
          <a:p>
            <a:r>
              <a:rPr lang="en-US" sz="3100" kern="1200" dirty="0">
                <a:solidFill>
                  <a:schemeClr val="tx1"/>
                </a:solidFill>
                <a:latin typeface="Segoe UI Black" panose="020B0A02040204020203" pitchFamily="34" charset="0"/>
                <a:ea typeface="Segoe UI Black" panose="020B0A02040204020203" pitchFamily="34" charset="0"/>
              </a:rPr>
              <a:t>Postdoc Loop’ - Where the cycle of hard work continues!"</a:t>
            </a:r>
          </a:p>
        </p:txBody>
      </p:sp>
      <p:sp>
        <p:nvSpPr>
          <p:cNvPr id="11" name="Rectangle 10">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433973" y="-827233"/>
            <a:ext cx="1715478" cy="85834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2085" y="664308"/>
            <a:ext cx="8082632" cy="5600340"/>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descr="A cartoon of a person and person&#10;&#10;Description automatically generated">
            <a:extLst>
              <a:ext uri="{FF2B5EF4-FFF2-40B4-BE49-F238E27FC236}">
                <a16:creationId xmlns:a16="http://schemas.microsoft.com/office/drawing/2014/main" id="{23510E38-05D4-EA19-199A-446705D6C2FF}"/>
              </a:ext>
            </a:extLst>
          </p:cNvPr>
          <p:cNvPicPr>
            <a:picLocks noGrp="1" noChangeAspect="1"/>
          </p:cNvPicPr>
          <p:nvPr>
            <p:ph idx="1"/>
          </p:nvPr>
        </p:nvPicPr>
        <p:blipFill>
          <a:blip r:embed="rId2"/>
          <a:stretch>
            <a:fillRect/>
          </a:stretch>
        </p:blipFill>
        <p:spPr>
          <a:xfrm>
            <a:off x="1743437" y="858525"/>
            <a:ext cx="5211906" cy="5211906"/>
          </a:xfrm>
          <a:prstGeom prst="rect">
            <a:avLst/>
          </a:prstGeom>
          <a:solidFill>
            <a:srgbClr val="FFC000"/>
          </a:solidFill>
        </p:spPr>
      </p:pic>
      <p:sp>
        <p:nvSpPr>
          <p:cNvPr id="15" name="Rectangle 14">
            <a:extLst>
              <a:ext uri="{FF2B5EF4-FFF2-40B4-BE49-F238E27FC236}">
                <a16:creationId xmlns:a16="http://schemas.microsoft.com/office/drawing/2014/main" id="{90F533E9-6690-41A8-A372-4C6C622D0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950447" y="3392097"/>
            <a:ext cx="1719072"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967875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0D05C9B4-B5C9-2D4D-23C9-CEE72646F9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81800" y="-1"/>
            <a:ext cx="5410200" cy="6858001"/>
          </a:xfrm>
          <a:prstGeom prst="rect">
            <a:avLst/>
          </a:prstGeom>
          <a:solidFill>
            <a:srgbClr val="FFFFFF"/>
          </a:solidFill>
          <a:ln>
            <a:noFill/>
          </a:ln>
          <a:effectLst>
            <a:outerShdw blurRad="266700" dist="215900" dir="8580000" sx="90000" sy="90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Content Placeholder 5">
            <a:extLst>
              <a:ext uri="{FF2B5EF4-FFF2-40B4-BE49-F238E27FC236}">
                <a16:creationId xmlns:a16="http://schemas.microsoft.com/office/drawing/2014/main" id="{4CEA0286-190B-85ED-E740-50DF05825371}"/>
              </a:ext>
            </a:extLst>
          </p:cNvPr>
          <p:cNvSpPr>
            <a:spLocks noGrp="1"/>
          </p:cNvSpPr>
          <p:nvPr>
            <p:ph idx="1"/>
          </p:nvPr>
        </p:nvSpPr>
        <p:spPr>
          <a:xfrm>
            <a:off x="278272" y="1612491"/>
            <a:ext cx="7961159" cy="4627590"/>
          </a:xfrm>
        </p:spPr>
        <p:txBody>
          <a:bodyPr anchor="ctr">
            <a:noAutofit/>
          </a:bodyPr>
          <a:lstStyle/>
          <a:p>
            <a:r>
              <a:rPr lang="en-US" sz="2400" dirty="0">
                <a:latin typeface="Segoe UI" panose="020B0502040204020203" pitchFamily="34" charset="0"/>
                <a:ea typeface="Segoe UI Black" panose="020B0A02040204020203" pitchFamily="34" charset="0"/>
                <a:cs typeface="Segoe UI" panose="020B0502040204020203" pitchFamily="34" charset="0"/>
              </a:rPr>
              <a:t>Postdoctoral fellowships started in the lates </a:t>
            </a:r>
            <a:r>
              <a:rPr lang="en-US" sz="2400" b="1" dirty="0">
                <a:solidFill>
                  <a:srgbClr val="FF0000"/>
                </a:solidFill>
                <a:latin typeface="Segoe UI" panose="020B0502040204020203" pitchFamily="34" charset="0"/>
                <a:ea typeface="Segoe UI Black" panose="020B0A02040204020203" pitchFamily="34" charset="0"/>
                <a:cs typeface="Segoe UI" panose="020B0502040204020203" pitchFamily="34" charset="0"/>
              </a:rPr>
              <a:t>1990s</a:t>
            </a:r>
            <a:r>
              <a:rPr lang="en-US" sz="2400" dirty="0">
                <a:latin typeface="Segoe UI" panose="020B0502040204020203" pitchFamily="34" charset="0"/>
                <a:ea typeface="Segoe UI Black" panose="020B0A02040204020203" pitchFamily="34" charset="0"/>
                <a:cs typeface="Segoe UI" panose="020B0502040204020203" pitchFamily="34" charset="0"/>
              </a:rPr>
              <a:t> in South Africa</a:t>
            </a:r>
          </a:p>
          <a:p>
            <a:r>
              <a:rPr lang="en-US" sz="2400" dirty="0">
                <a:latin typeface="Segoe UI" panose="020B0502040204020203" pitchFamily="34" charset="0"/>
                <a:ea typeface="Segoe UI Black" panose="020B0A02040204020203" pitchFamily="34" charset="0"/>
                <a:cs typeface="Segoe UI" panose="020B0502040204020203" pitchFamily="34" charset="0"/>
              </a:rPr>
              <a:t>The fellowships usually range from </a:t>
            </a:r>
            <a:r>
              <a:rPr lang="en-US" sz="2400" b="1" dirty="0">
                <a:solidFill>
                  <a:srgbClr val="FF0000"/>
                </a:solidFill>
                <a:latin typeface="Segoe UI" panose="020B0502040204020203" pitchFamily="34" charset="0"/>
                <a:ea typeface="Segoe UI Black" panose="020B0A02040204020203" pitchFamily="34" charset="0"/>
                <a:cs typeface="Segoe UI" panose="020B0502040204020203" pitchFamily="34" charset="0"/>
              </a:rPr>
              <a:t>12 months </a:t>
            </a:r>
            <a:r>
              <a:rPr lang="en-US" sz="2400" dirty="0">
                <a:latin typeface="Segoe UI" panose="020B0502040204020203" pitchFamily="34" charset="0"/>
                <a:ea typeface="Segoe UI Black" panose="020B0A02040204020203" pitchFamily="34" charset="0"/>
                <a:cs typeface="Segoe UI" panose="020B0502040204020203" pitchFamily="34" charset="0"/>
              </a:rPr>
              <a:t>to up to </a:t>
            </a:r>
            <a:r>
              <a:rPr lang="en-US" sz="2400" b="1" dirty="0">
                <a:solidFill>
                  <a:srgbClr val="FF0000"/>
                </a:solidFill>
                <a:latin typeface="Segoe UI" panose="020B0502040204020203" pitchFamily="34" charset="0"/>
                <a:ea typeface="Segoe UI Black" panose="020B0A02040204020203" pitchFamily="34" charset="0"/>
                <a:cs typeface="Segoe UI" panose="020B0502040204020203" pitchFamily="34" charset="0"/>
              </a:rPr>
              <a:t>three years</a:t>
            </a:r>
            <a:r>
              <a:rPr lang="en-US" sz="2400" dirty="0">
                <a:solidFill>
                  <a:srgbClr val="FF0000"/>
                </a:solidFill>
                <a:latin typeface="Segoe UI" panose="020B0502040204020203" pitchFamily="34" charset="0"/>
                <a:ea typeface="Segoe UI Black" panose="020B0A02040204020203" pitchFamily="34" charset="0"/>
                <a:cs typeface="Segoe UI" panose="020B0502040204020203" pitchFamily="34" charset="0"/>
              </a:rPr>
              <a:t> </a:t>
            </a:r>
            <a:r>
              <a:rPr lang="en-US" sz="2400" dirty="0">
                <a:latin typeface="Segoe UI" panose="020B0502040204020203" pitchFamily="34" charset="0"/>
                <a:ea typeface="Segoe UI Black" panose="020B0A02040204020203" pitchFamily="34" charset="0"/>
                <a:cs typeface="Segoe UI" panose="020B0502040204020203" pitchFamily="34" charset="0"/>
              </a:rPr>
              <a:t>and fellows.</a:t>
            </a:r>
          </a:p>
          <a:p>
            <a:r>
              <a:rPr lang="en-US" sz="2400" dirty="0">
                <a:latin typeface="Segoe UI" panose="020B0502040204020203" pitchFamily="34" charset="0"/>
                <a:ea typeface="Segoe UI Black" panose="020B0A02040204020203" pitchFamily="34" charset="0"/>
                <a:cs typeface="Segoe UI" panose="020B0502040204020203" pitchFamily="34" charset="0"/>
              </a:rPr>
              <a:t>It is estimated that in 2020 there were </a:t>
            </a:r>
            <a:r>
              <a:rPr lang="en-US" sz="2400" b="1" dirty="0">
                <a:solidFill>
                  <a:srgbClr val="FF0000"/>
                </a:solidFill>
                <a:latin typeface="Segoe UI" panose="020B0502040204020203" pitchFamily="34" charset="0"/>
                <a:ea typeface="Segoe UI Black" panose="020B0A02040204020203" pitchFamily="34" charset="0"/>
                <a:cs typeface="Segoe UI" panose="020B0502040204020203" pitchFamily="34" charset="0"/>
              </a:rPr>
              <a:t>2 867 Postdocs</a:t>
            </a:r>
            <a:r>
              <a:rPr lang="en-US" sz="2400" dirty="0">
                <a:latin typeface="Segoe UI" panose="020B0502040204020203" pitchFamily="34" charset="0"/>
                <a:ea typeface="Segoe UI Black" panose="020B0A02040204020203" pitchFamily="34" charset="0"/>
                <a:cs typeface="Segoe UI" panose="020B0502040204020203" pitchFamily="34" charset="0"/>
              </a:rPr>
              <a:t>(CHE, 2022)</a:t>
            </a:r>
          </a:p>
          <a:p>
            <a:r>
              <a:rPr lang="en-US" sz="2400" dirty="0">
                <a:latin typeface="Segoe UI" panose="020B0502040204020203" pitchFamily="34" charset="0"/>
                <a:ea typeface="Segoe UI Black" panose="020B0A02040204020203" pitchFamily="34" charset="0"/>
                <a:cs typeface="Segoe UI" panose="020B0502040204020203" pitchFamily="34" charset="0"/>
              </a:rPr>
              <a:t> Although postdocs do core academic work and possess PhD’s these fellowships are not </a:t>
            </a:r>
            <a:r>
              <a:rPr lang="en-US" sz="2400" b="1" dirty="0">
                <a:solidFill>
                  <a:srgbClr val="FF0000"/>
                </a:solidFill>
                <a:latin typeface="Segoe UI" panose="020B0502040204020203" pitchFamily="34" charset="0"/>
                <a:ea typeface="Segoe UI Black" panose="020B0A02040204020203" pitchFamily="34" charset="0"/>
                <a:cs typeface="Segoe UI" panose="020B0502040204020203" pitchFamily="34" charset="0"/>
              </a:rPr>
              <a:t>jobs</a:t>
            </a:r>
            <a:r>
              <a:rPr lang="en-US" sz="2400" dirty="0">
                <a:latin typeface="Segoe UI" panose="020B0502040204020203" pitchFamily="34" charset="0"/>
                <a:ea typeface="Segoe UI Black" panose="020B0A02040204020203" pitchFamily="34" charset="0"/>
                <a:cs typeface="Segoe UI" panose="020B0502040204020203" pitchFamily="34" charset="0"/>
              </a:rPr>
              <a:t> (Kerr 2022).</a:t>
            </a:r>
          </a:p>
          <a:p>
            <a:r>
              <a:rPr lang="en-US" sz="2400" dirty="0">
                <a:latin typeface="Segoe UI" panose="020B0502040204020203" pitchFamily="34" charset="0"/>
                <a:ea typeface="Segoe UI Black" panose="020B0A02040204020203" pitchFamily="34" charset="0"/>
                <a:cs typeface="Segoe UI" panose="020B0502040204020203" pitchFamily="34" charset="0"/>
              </a:rPr>
              <a:t>These fellows do not get benefits as full time university employees.</a:t>
            </a:r>
          </a:p>
          <a:p>
            <a:r>
              <a:rPr lang="en-US" sz="2400" dirty="0">
                <a:solidFill>
                  <a:srgbClr val="FF0000"/>
                </a:solidFill>
                <a:latin typeface="Segoe UI" panose="020B0502040204020203" pitchFamily="34" charset="0"/>
                <a:ea typeface="Segoe UI Black" panose="020B0A02040204020203" pitchFamily="34" charset="0"/>
                <a:cs typeface="Segoe UI" panose="020B0502040204020203" pitchFamily="34" charset="0"/>
              </a:rPr>
              <a:t>“</a:t>
            </a:r>
            <a:r>
              <a:rPr lang="en-US" sz="2400" b="1" dirty="0">
                <a:solidFill>
                  <a:srgbClr val="FF0000"/>
                </a:solidFill>
                <a:latin typeface="Segoe UI" panose="020B0502040204020203" pitchFamily="34" charset="0"/>
                <a:ea typeface="Segoe UI Black" panose="020B0A02040204020203" pitchFamily="34" charset="0"/>
                <a:cs typeface="Segoe UI" panose="020B0502040204020203" pitchFamily="34" charset="0"/>
              </a:rPr>
              <a:t>Professional development</a:t>
            </a:r>
            <a:r>
              <a:rPr lang="en-US" sz="2400" b="1" dirty="0">
                <a:latin typeface="Segoe UI" panose="020B0502040204020203" pitchFamily="34" charset="0"/>
                <a:ea typeface="Segoe UI Black" panose="020B0A02040204020203" pitchFamily="34" charset="0"/>
                <a:cs typeface="Segoe UI" panose="020B0502040204020203" pitchFamily="34" charset="0"/>
              </a:rPr>
              <a:t>" </a:t>
            </a:r>
            <a:r>
              <a:rPr lang="en-US" sz="2400" dirty="0">
                <a:latin typeface="Segoe UI" panose="020B0502040204020203" pitchFamily="34" charset="0"/>
                <a:ea typeface="Segoe UI Black" panose="020B0A02040204020203" pitchFamily="34" charset="0"/>
                <a:cs typeface="Segoe UI" panose="020B0502040204020203" pitchFamily="34" charset="0"/>
              </a:rPr>
              <a:t>is frequently employed to rationalize the role of postdoctoral fellowships</a:t>
            </a:r>
            <a:endParaRPr lang="en-ZA" sz="2400" dirty="0">
              <a:latin typeface="Segoe UI" panose="020B0502040204020203" pitchFamily="34" charset="0"/>
              <a:ea typeface="Segoe UI Black" panose="020B0A02040204020203" pitchFamily="34" charset="0"/>
              <a:cs typeface="Segoe UI" panose="020B0502040204020203" pitchFamily="34" charset="0"/>
            </a:endParaRPr>
          </a:p>
        </p:txBody>
      </p:sp>
      <p:pic>
        <p:nvPicPr>
          <p:cNvPr id="4" name="Picture 3" descr="A cartoon of a person with his arms crossed&#10;&#10;Description automatically generated">
            <a:extLst>
              <a:ext uri="{FF2B5EF4-FFF2-40B4-BE49-F238E27FC236}">
                <a16:creationId xmlns:a16="http://schemas.microsoft.com/office/drawing/2014/main" id="{495575FB-8C19-079A-2A72-D7FEF84FCABC}"/>
              </a:ext>
            </a:extLst>
          </p:cNvPr>
          <p:cNvPicPr>
            <a:picLocks noChangeAspect="1"/>
          </p:cNvPicPr>
          <p:nvPr/>
        </p:nvPicPr>
        <p:blipFill>
          <a:blip r:embed="rId2"/>
          <a:stretch>
            <a:fillRect/>
          </a:stretch>
        </p:blipFill>
        <p:spPr>
          <a:xfrm>
            <a:off x="8517703" y="1079428"/>
            <a:ext cx="3396025" cy="5348072"/>
          </a:xfrm>
          <a:prstGeom prst="rect">
            <a:avLst/>
          </a:prstGeom>
          <a:solidFill>
            <a:srgbClr val="FFC000"/>
          </a:solidFill>
        </p:spPr>
      </p:pic>
      <p:sp>
        <p:nvSpPr>
          <p:cNvPr id="5" name="Title 4">
            <a:extLst>
              <a:ext uri="{FF2B5EF4-FFF2-40B4-BE49-F238E27FC236}">
                <a16:creationId xmlns:a16="http://schemas.microsoft.com/office/drawing/2014/main" id="{4AC79712-146C-AA20-6AD8-E281096A30D1}"/>
              </a:ext>
            </a:extLst>
          </p:cNvPr>
          <p:cNvSpPr>
            <a:spLocks noGrp="1"/>
          </p:cNvSpPr>
          <p:nvPr>
            <p:ph type="title"/>
          </p:nvPr>
        </p:nvSpPr>
        <p:spPr>
          <a:xfrm>
            <a:off x="737629" y="-95755"/>
            <a:ext cx="8749271" cy="1708246"/>
          </a:xfrm>
        </p:spPr>
        <p:txBody>
          <a:bodyPr anchor="ctr">
            <a:normAutofit/>
          </a:bodyPr>
          <a:lstStyle/>
          <a:p>
            <a:r>
              <a:rPr lang="en-US" sz="2800" b="1" dirty="0">
                <a:latin typeface="Segoe UI Black" panose="020B0A02040204020203" pitchFamily="34" charset="0"/>
                <a:ea typeface="Segoe UI Black" panose="020B0A02040204020203" pitchFamily="34" charset="0"/>
              </a:rPr>
              <a:t>"Postdoctoral Opportunities in South Africa: A Pathway to Success or an Opportunity Trap?"</a:t>
            </a:r>
            <a:endParaRPr lang="en-ZA" sz="2800" b="1" dirty="0">
              <a:latin typeface="Segoe UI Black" panose="020B0A02040204020203" pitchFamily="34" charset="0"/>
              <a:ea typeface="Segoe UI Black" panose="020B0A02040204020203" pitchFamily="34" charset="0"/>
            </a:endParaRPr>
          </a:p>
        </p:txBody>
      </p:sp>
    </p:spTree>
    <p:extLst>
      <p:ext uri="{BB962C8B-B14F-4D97-AF65-F5344CB8AC3E}">
        <p14:creationId xmlns:p14="http://schemas.microsoft.com/office/powerpoint/2010/main" val="3473284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EFF6D-D93E-0ABF-7B72-9D7CD05117E3}"/>
              </a:ext>
            </a:extLst>
          </p:cNvPr>
          <p:cNvSpPr>
            <a:spLocks noGrp="1"/>
          </p:cNvSpPr>
          <p:nvPr>
            <p:ph type="title"/>
          </p:nvPr>
        </p:nvSpPr>
        <p:spPr>
          <a:xfrm>
            <a:off x="157317" y="365125"/>
            <a:ext cx="11700386" cy="1325563"/>
          </a:xfrm>
        </p:spPr>
        <p:txBody>
          <a:bodyPr>
            <a:normAutofit/>
          </a:bodyPr>
          <a:lstStyle/>
          <a:p>
            <a:r>
              <a:rPr lang="en-US" dirty="0"/>
              <a:t>"</a:t>
            </a:r>
            <a:r>
              <a:rPr lang="en-US" b="1" dirty="0">
                <a:latin typeface="Segoe UI Black" panose="020B0A02040204020203" pitchFamily="34" charset="0"/>
                <a:ea typeface="Segoe UI Black" panose="020B0A02040204020203" pitchFamily="34" charset="0"/>
              </a:rPr>
              <a:t>Research Focus: Exploring Postdoctoral Fellowships in South African Academia"</a:t>
            </a:r>
            <a:endParaRPr lang="en-ZA" b="1" dirty="0">
              <a:latin typeface="Segoe UI Black" panose="020B0A02040204020203" pitchFamily="34" charset="0"/>
              <a:ea typeface="Segoe UI Black" panose="020B0A02040204020203" pitchFamily="34" charset="0"/>
            </a:endParaRPr>
          </a:p>
        </p:txBody>
      </p:sp>
      <p:sp>
        <p:nvSpPr>
          <p:cNvPr id="3" name="Content Placeholder 2">
            <a:extLst>
              <a:ext uri="{FF2B5EF4-FFF2-40B4-BE49-F238E27FC236}">
                <a16:creationId xmlns:a16="http://schemas.microsoft.com/office/drawing/2014/main" id="{B940FE9F-EE2F-3242-3ED3-51040274A23D}"/>
              </a:ext>
            </a:extLst>
          </p:cNvPr>
          <p:cNvSpPr>
            <a:spLocks noGrp="1"/>
          </p:cNvSpPr>
          <p:nvPr>
            <p:ph idx="1"/>
          </p:nvPr>
        </p:nvSpPr>
        <p:spPr>
          <a:xfrm>
            <a:off x="838200" y="1825625"/>
            <a:ext cx="10515600" cy="4781652"/>
          </a:xfrm>
        </p:spPr>
        <p:txBody>
          <a:bodyPr>
            <a:normAutofit lnSpcReduction="10000"/>
          </a:bodyPr>
          <a:lstStyle/>
          <a:p>
            <a:r>
              <a:rPr lang="en-US" b="1" dirty="0">
                <a:solidFill>
                  <a:srgbClr val="FF0000"/>
                </a:solidFill>
                <a:latin typeface="Segoe UI" panose="020B0502040204020203" pitchFamily="34" charset="0"/>
                <a:cs typeface="Segoe UI" panose="020B0502040204020203" pitchFamily="34" charset="0"/>
              </a:rPr>
              <a:t>Research Problem</a:t>
            </a:r>
            <a:r>
              <a:rPr lang="en-US" dirty="0">
                <a:latin typeface="Segoe UI" panose="020B0502040204020203" pitchFamily="34" charset="0"/>
                <a:cs typeface="Segoe UI" panose="020B0502040204020203" pitchFamily="34" charset="0"/>
              </a:rPr>
              <a:t>: </a:t>
            </a:r>
          </a:p>
          <a:p>
            <a:pPr marL="0" indent="0">
              <a:buNone/>
            </a:pPr>
            <a:r>
              <a:rPr lang="en-US" dirty="0">
                <a:latin typeface="Segoe UI" panose="020B0502040204020203" pitchFamily="34" charset="0"/>
                <a:cs typeface="Segoe UI" panose="020B0502040204020203" pitchFamily="34" charset="0"/>
              </a:rPr>
              <a:t>Postdoctoral fellows in South African academia face employment insecurity despite their essential roles and qualifications, raising concerns about job security and career progression. </a:t>
            </a:r>
          </a:p>
          <a:p>
            <a:r>
              <a:rPr lang="en-US" b="1" dirty="0">
                <a:solidFill>
                  <a:srgbClr val="FF0000"/>
                </a:solidFill>
                <a:latin typeface="Segoe UI" panose="020B0502040204020203" pitchFamily="34" charset="0"/>
                <a:cs typeface="Segoe UI" panose="020B0502040204020203" pitchFamily="34" charset="0"/>
              </a:rPr>
              <a:t>Research Question</a:t>
            </a:r>
            <a:r>
              <a:rPr lang="en-US" dirty="0">
                <a:latin typeface="Segoe UI" panose="020B0502040204020203" pitchFamily="34" charset="0"/>
                <a:cs typeface="Segoe UI" panose="020B0502040204020203" pitchFamily="34" charset="0"/>
              </a:rPr>
              <a:t>: </a:t>
            </a:r>
          </a:p>
          <a:p>
            <a:pPr marL="0" indent="0">
              <a:buNone/>
            </a:pPr>
            <a:r>
              <a:rPr lang="en-US" dirty="0">
                <a:latin typeface="Segoe UI" panose="020B0502040204020203" pitchFamily="34" charset="0"/>
                <a:cs typeface="Segoe UI" panose="020B0502040204020203" pitchFamily="34" charset="0"/>
              </a:rPr>
              <a:t>How does the limited employment structure of South African postdoctoral fellowships impact fellows' professional growth, job security, and well-being?</a:t>
            </a:r>
          </a:p>
          <a:p>
            <a:r>
              <a:rPr lang="en-US" b="1" dirty="0">
                <a:solidFill>
                  <a:srgbClr val="FF0000"/>
                </a:solidFill>
                <a:latin typeface="Segoe UI" panose="020B0502040204020203" pitchFamily="34" charset="0"/>
                <a:cs typeface="Segoe UI" panose="020B0502040204020203" pitchFamily="34" charset="0"/>
              </a:rPr>
              <a:t>Aim:</a:t>
            </a:r>
            <a:r>
              <a:rPr lang="en-US" dirty="0">
                <a:latin typeface="Segoe UI" panose="020B0502040204020203" pitchFamily="34" charset="0"/>
                <a:cs typeface="Segoe UI" panose="020B0502040204020203" pitchFamily="34" charset="0"/>
              </a:rPr>
              <a:t> </a:t>
            </a:r>
          </a:p>
          <a:p>
            <a:pPr marL="0" indent="0">
              <a:buNone/>
            </a:pPr>
            <a:r>
              <a:rPr lang="en-US" dirty="0">
                <a:latin typeface="Segoe UI" panose="020B0502040204020203" pitchFamily="34" charset="0"/>
                <a:cs typeface="Segoe UI" panose="020B0502040204020203" pitchFamily="34" charset="0"/>
              </a:rPr>
              <a:t>This study examines the impact of temporary postdoctoral fellowships on career prospects and overall well-being, of fellows</a:t>
            </a:r>
            <a:endParaRPr lang="en-ZA"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22104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C4DDCB5-C810-BAF6-02AF-3135B025FE1F}"/>
              </a:ext>
            </a:extLst>
          </p:cNvPr>
          <p:cNvSpPr>
            <a:spLocks noGrp="1"/>
          </p:cNvSpPr>
          <p:nvPr>
            <p:ph type="title"/>
          </p:nvPr>
        </p:nvSpPr>
        <p:spPr>
          <a:xfrm>
            <a:off x="275303" y="191887"/>
            <a:ext cx="11189110" cy="954189"/>
          </a:xfrm>
        </p:spPr>
        <p:txBody>
          <a:bodyPr>
            <a:normAutofit fontScale="90000"/>
          </a:bodyPr>
          <a:lstStyle/>
          <a:p>
            <a:pPr algn="ctr"/>
            <a:r>
              <a:rPr kumimoji="0" lang="en-ZA" sz="4000" b="1" i="0" u="none" strike="noStrike" kern="1200" cap="none" spc="0" normalizeH="0" baseline="0" noProof="0" dirty="0">
                <a:ln>
                  <a:noFill/>
                </a:ln>
                <a:effectLst/>
                <a:uLnTx/>
                <a:uFillTx/>
                <a:latin typeface="Segoe UI"/>
                <a:ea typeface="+mj-ea"/>
                <a:cs typeface="Segoe UI" panose="020B0502040204020203" pitchFamily="34" charset="0"/>
              </a:rPr>
              <a:t>Conceptual  Framework: Academic</a:t>
            </a:r>
            <a:br>
              <a:rPr kumimoji="0" lang="en-ZA" sz="4000" b="1" i="0" u="none" strike="noStrike" kern="1200" cap="none" spc="0" normalizeH="0" baseline="0" noProof="0" dirty="0">
                <a:ln>
                  <a:noFill/>
                </a:ln>
                <a:effectLst/>
                <a:uLnTx/>
                <a:uFillTx/>
                <a:latin typeface="Segoe UI"/>
                <a:ea typeface="+mj-ea"/>
                <a:cs typeface="Segoe UI" panose="020B0502040204020203" pitchFamily="34" charset="0"/>
              </a:rPr>
            </a:br>
            <a:r>
              <a:rPr kumimoji="0" lang="en-ZA" sz="4000" b="1" i="0" u="none" strike="noStrike" kern="1200" cap="none" spc="0" normalizeH="0" baseline="0" noProof="0" dirty="0">
                <a:ln>
                  <a:noFill/>
                </a:ln>
                <a:effectLst/>
                <a:uLnTx/>
                <a:uFillTx/>
                <a:latin typeface="Segoe UI"/>
                <a:ea typeface="+mj-ea"/>
                <a:cs typeface="Segoe UI" panose="020B0502040204020203" pitchFamily="34" charset="0"/>
              </a:rPr>
              <a:t>Precarity </a:t>
            </a:r>
            <a:endParaRPr lang="en-ZA" sz="4000" dirty="0"/>
          </a:p>
        </p:txBody>
      </p:sp>
      <p:graphicFrame>
        <p:nvGraphicFramePr>
          <p:cNvPr id="5" name="Diagram 4">
            <a:extLst>
              <a:ext uri="{FF2B5EF4-FFF2-40B4-BE49-F238E27FC236}">
                <a16:creationId xmlns:a16="http://schemas.microsoft.com/office/drawing/2014/main" id="{64B05FB6-0FA9-3879-6975-F3FF23F38BE9}"/>
              </a:ext>
            </a:extLst>
          </p:cNvPr>
          <p:cNvGraphicFramePr/>
          <p:nvPr>
            <p:extLst>
              <p:ext uri="{D42A27DB-BD31-4B8C-83A1-F6EECF244321}">
                <p14:modId xmlns:p14="http://schemas.microsoft.com/office/powerpoint/2010/main" val="3787526247"/>
              </p:ext>
            </p:extLst>
          </p:nvPr>
        </p:nvGraphicFramePr>
        <p:xfrm>
          <a:off x="147484" y="1337963"/>
          <a:ext cx="11602064" cy="51218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78253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815FB-A542-4B92-4ED4-361E0E7BC230}"/>
              </a:ext>
            </a:extLst>
          </p:cNvPr>
          <p:cNvSpPr>
            <a:spLocks noGrp="1"/>
          </p:cNvSpPr>
          <p:nvPr>
            <p:ph type="title"/>
          </p:nvPr>
        </p:nvSpPr>
        <p:spPr>
          <a:xfrm>
            <a:off x="838200" y="170687"/>
            <a:ext cx="10813026" cy="1325563"/>
          </a:xfrm>
        </p:spPr>
        <p:txBody>
          <a:bodyPr>
            <a:normAutofit fontScale="90000"/>
          </a:bodyPr>
          <a:lstStyle/>
          <a:p>
            <a:pPr algn="ctr"/>
            <a:r>
              <a:rPr kumimoji="0" lang="en-ZA" sz="4400" b="1" i="0" u="none" strike="noStrike" kern="1200" cap="none" spc="0" normalizeH="0" baseline="0" noProof="0" dirty="0">
                <a:ln>
                  <a:noFill/>
                </a:ln>
                <a:solidFill>
                  <a:prstClr val="black"/>
                </a:solidFill>
                <a:effectLst/>
                <a:uLnTx/>
                <a:uFillTx/>
                <a:latin typeface="Segoe UI Black" panose="020B0A02040204020203" pitchFamily="34" charset="0"/>
                <a:ea typeface="Segoe UI Black" panose="020B0A02040204020203" pitchFamily="34" charset="0"/>
                <a:cs typeface="Segoe UI" panose="020B0502040204020203" pitchFamily="34" charset="0"/>
              </a:rPr>
              <a:t>Methodology</a:t>
            </a:r>
            <a:br>
              <a:rPr kumimoji="0" lang="en-ZA" sz="4400" b="1" i="0" u="none" strike="noStrike" kern="1200" cap="none" spc="0" normalizeH="0" baseline="0" noProof="0" dirty="0">
                <a:ln>
                  <a:noFill/>
                </a:ln>
                <a:solidFill>
                  <a:prstClr val="black"/>
                </a:solidFill>
                <a:effectLst/>
                <a:uLnTx/>
                <a:uFillTx/>
                <a:latin typeface="Segoe UI"/>
                <a:ea typeface="+mj-ea"/>
                <a:cs typeface="Segoe UI" panose="020B0502040204020203" pitchFamily="34" charset="0"/>
              </a:rPr>
            </a:br>
            <a:br>
              <a:rPr kumimoji="0" lang="en-ZA" sz="4400" b="1" i="0" u="none" strike="noStrike" kern="1200" cap="none" spc="0" normalizeH="0" baseline="0" noProof="0" dirty="0">
                <a:ln>
                  <a:noFill/>
                </a:ln>
                <a:solidFill>
                  <a:prstClr val="black"/>
                </a:solidFill>
                <a:effectLst/>
                <a:uLnTx/>
                <a:uFillTx/>
                <a:latin typeface="Segoe UI"/>
                <a:ea typeface="+mj-ea"/>
                <a:cs typeface="Segoe UI" panose="020B0502040204020203" pitchFamily="34" charset="0"/>
              </a:rPr>
            </a:br>
            <a:r>
              <a:rPr kumimoji="0" lang="en-ZA" sz="2400" b="0" i="0" u="none" strike="noStrike" kern="1200" cap="none" spc="0" normalizeH="0" baseline="0" noProof="0" dirty="0">
                <a:ln>
                  <a:noFill/>
                </a:ln>
                <a:solidFill>
                  <a:prstClr val="black"/>
                </a:solidFill>
                <a:effectLst/>
                <a:uLnTx/>
                <a:uFillTx/>
                <a:latin typeface="Segoe UI"/>
                <a:ea typeface="+mj-ea"/>
                <a:cs typeface="Segoe UI" panose="020B0502040204020203" pitchFamily="34" charset="0"/>
              </a:rPr>
              <a:t>Two qualitative approaches:</a:t>
            </a:r>
            <a:endParaRPr lang="en-ZA" dirty="0"/>
          </a:p>
        </p:txBody>
      </p:sp>
      <p:sp>
        <p:nvSpPr>
          <p:cNvPr id="4" name="Content Placeholder 3">
            <a:extLst>
              <a:ext uri="{FF2B5EF4-FFF2-40B4-BE49-F238E27FC236}">
                <a16:creationId xmlns:a16="http://schemas.microsoft.com/office/drawing/2014/main" id="{6F969D6E-6F22-FED7-2F7C-380830E97E5A}"/>
              </a:ext>
            </a:extLst>
          </p:cNvPr>
          <p:cNvSpPr>
            <a:spLocks noGrp="1"/>
          </p:cNvSpPr>
          <p:nvPr>
            <p:ph sz="half" idx="1"/>
          </p:nvPr>
        </p:nvSpPr>
        <p:spPr/>
        <p:txBody>
          <a:bodyPr>
            <a:normAutofit lnSpcReduction="10000"/>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1" i="0" u="none" strike="noStrike" kern="1200" cap="none" spc="0" normalizeH="0" baseline="0" noProof="0" dirty="0">
                <a:ln>
                  <a:noFill/>
                </a:ln>
                <a:solidFill>
                  <a:prstClr val="black"/>
                </a:solidFill>
                <a:effectLst/>
                <a:uLnTx/>
                <a:uFillTx/>
                <a:latin typeface="Segoe UI"/>
                <a:ea typeface="+mn-ea"/>
                <a:cs typeface="Segoe UI" panose="020B0502040204020203" pitchFamily="34" charset="0"/>
              </a:rPr>
              <a:t>Critical Discourse Analysis: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Segoe UI"/>
                <a:ea typeface="+mn-ea"/>
                <a:cs typeface="Segoe UI" panose="020B0502040204020203" pitchFamily="34" charset="0"/>
              </a:rPr>
              <a:t> Analysis of universities' online representations of postdocs (Univ Websites).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Segoe UI"/>
                <a:ea typeface="+mn-ea"/>
                <a:cs typeface="Segoe UI" panose="020B0502040204020203" pitchFamily="34" charset="0"/>
              </a:rPr>
              <a:t>Postdoc recruitment, program descriptions, and faculty profiles, were examined.</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Segoe UI"/>
              <a:ea typeface="+mn-ea"/>
              <a:cs typeface="Segoe UI" panose="020B0502040204020203"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Segoe UI"/>
                <a:ea typeface="+mn-ea"/>
                <a:cs typeface="Segoe UI" panose="020B0502040204020203" pitchFamily="34" charset="0"/>
              </a:rPr>
              <a:t>Textual Analysis </a:t>
            </a:r>
          </a:p>
          <a:p>
            <a:endParaRPr lang="en-ZA" dirty="0"/>
          </a:p>
        </p:txBody>
      </p:sp>
      <p:sp>
        <p:nvSpPr>
          <p:cNvPr id="5" name="Content Placeholder 4">
            <a:extLst>
              <a:ext uri="{FF2B5EF4-FFF2-40B4-BE49-F238E27FC236}">
                <a16:creationId xmlns:a16="http://schemas.microsoft.com/office/drawing/2014/main" id="{F0298EEE-76A2-4CD0-EDD1-0A0FC304511E}"/>
              </a:ext>
            </a:extLst>
          </p:cNvPr>
          <p:cNvSpPr>
            <a:spLocks noGrp="1"/>
          </p:cNvSpPr>
          <p:nvPr>
            <p:ph sz="half" idx="2"/>
          </p:nvPr>
        </p:nvSpPr>
        <p:spPr>
          <a:xfrm>
            <a:off x="6798257" y="1825625"/>
            <a:ext cx="5181600" cy="4351338"/>
          </a:xfrm>
        </p:spPr>
        <p:txBody>
          <a:bodyPr>
            <a:normAutofit lnSpcReduction="10000"/>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1" i="0" u="none" strike="noStrike" kern="1200" cap="none" spc="0" normalizeH="0" baseline="0" noProof="0" dirty="0">
                <a:ln>
                  <a:noFill/>
                </a:ln>
                <a:solidFill>
                  <a:prstClr val="black"/>
                </a:solidFill>
                <a:effectLst/>
                <a:uLnTx/>
                <a:uFillTx/>
                <a:latin typeface="Segoe UI"/>
                <a:ea typeface="+mn-ea"/>
                <a:cs typeface="Segoe UI" panose="020B0502040204020203" pitchFamily="34" charset="0"/>
              </a:rPr>
              <a:t> Social Media Interactions: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1" i="0" u="none" strike="noStrike" kern="1200" cap="none" spc="0" normalizeH="0" baseline="0" noProof="0" dirty="0">
              <a:ln>
                <a:noFill/>
              </a:ln>
              <a:solidFill>
                <a:prstClr val="black"/>
              </a:solidFill>
              <a:effectLst/>
              <a:uLnTx/>
              <a:uFillTx/>
              <a:latin typeface="Segoe UI"/>
              <a:ea typeface="+mn-ea"/>
              <a:cs typeface="Segoe UI" panose="020B0502040204020203"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1" i="0" u="none" strike="noStrike" kern="1200" cap="none" spc="0" normalizeH="0" baseline="0" noProof="0" dirty="0">
                <a:ln>
                  <a:noFill/>
                </a:ln>
                <a:solidFill>
                  <a:prstClr val="black"/>
                </a:solidFill>
                <a:effectLst/>
                <a:uLnTx/>
                <a:uFillTx/>
                <a:latin typeface="Segoe UI"/>
                <a:ea typeface="+mn-ea"/>
                <a:cs typeface="Segoe UI" panose="020B0502040204020203"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1" i="0" u="none" strike="noStrike" kern="1200" cap="none" spc="0" normalizeH="0" baseline="0" noProof="0" dirty="0">
              <a:ln>
                <a:noFill/>
              </a:ln>
              <a:solidFill>
                <a:prstClr val="black"/>
              </a:solidFill>
              <a:effectLst/>
              <a:uLnTx/>
              <a:uFillTx/>
              <a:latin typeface="Segoe UI"/>
              <a:ea typeface="+mn-ea"/>
              <a:cs typeface="Segoe UI" panose="020B0502040204020203"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Segoe UI"/>
                <a:ea typeface="+mn-ea"/>
                <a:cs typeface="Segoe UI" panose="020B0502040204020203" pitchFamily="34" charset="0"/>
              </a:rPr>
              <a:t>With current and former postdocs (N=35).</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Segoe UI"/>
              <a:ea typeface="+mn-ea"/>
              <a:cs typeface="Segoe UI" panose="020B0502040204020203"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prstClr val="black"/>
              </a:solidFill>
              <a:effectLst/>
              <a:uLnTx/>
              <a:uFillTx/>
              <a:latin typeface="Segoe UI"/>
              <a:ea typeface="+mn-ea"/>
              <a:cs typeface="Segoe UI" panose="020B0502040204020203"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Segoe UI"/>
                <a:ea typeface="+mn-ea"/>
                <a:cs typeface="Segoe UI" panose="020B0502040204020203" pitchFamily="34" charset="0"/>
              </a:rPr>
              <a:t>Thematic Analysis </a:t>
            </a:r>
            <a:endParaRPr kumimoji="0" lang="en-ZA" sz="2800" b="0" i="0" u="none" strike="noStrike" kern="1200" cap="none" spc="0" normalizeH="0" baseline="0" noProof="0" dirty="0">
              <a:ln>
                <a:noFill/>
              </a:ln>
              <a:solidFill>
                <a:prstClr val="black"/>
              </a:solidFill>
              <a:effectLst/>
              <a:uLnTx/>
              <a:uFillTx/>
              <a:latin typeface="Segoe UI"/>
              <a:ea typeface="+mn-ea"/>
              <a:cs typeface="Segoe UI" panose="020B0502040204020203" pitchFamily="34" charset="0"/>
            </a:endParaRPr>
          </a:p>
          <a:p>
            <a:endParaRPr lang="en-ZA" dirty="0"/>
          </a:p>
        </p:txBody>
      </p:sp>
      <p:pic>
        <p:nvPicPr>
          <p:cNvPr id="6" name="Picture 2">
            <a:extLst>
              <a:ext uri="{FF2B5EF4-FFF2-40B4-BE49-F238E27FC236}">
                <a16:creationId xmlns:a16="http://schemas.microsoft.com/office/drawing/2014/main" id="{8133951B-E8C3-FC3A-65CE-4FB0DC288E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6942" y="2484374"/>
            <a:ext cx="1252115" cy="944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6398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Slide Background">
            <a:extLst>
              <a:ext uri="{FF2B5EF4-FFF2-40B4-BE49-F238E27FC236}">
                <a16:creationId xmlns:a16="http://schemas.microsoft.com/office/drawing/2014/main" id="{7B1AB9FE-36F5-4FD1-9850-DB5C5AD482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F489C2E0-4895-4B72-85EA-7EE9FAFFDC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137397"/>
            <a:ext cx="12192000" cy="1720601"/>
          </a:xfrm>
          <a:prstGeom prst="rect">
            <a:avLst/>
          </a:prstGeom>
          <a:ln>
            <a:noFill/>
          </a:ln>
          <a:effectLst>
            <a:outerShdw blurRad="254000" dist="127000" dir="5460000" sx="90000" sy="90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D941B3A0-8678-4F8F-AD62-84F0A0DA6EC4}"/>
              </a:ext>
            </a:extLst>
          </p:cNvPr>
          <p:cNvSpPr>
            <a:spLocks noGrp="1"/>
          </p:cNvSpPr>
          <p:nvPr>
            <p:ph type="title"/>
          </p:nvPr>
        </p:nvSpPr>
        <p:spPr>
          <a:xfrm>
            <a:off x="718900" y="233886"/>
            <a:ext cx="10596880" cy="1019449"/>
          </a:xfrm>
        </p:spPr>
        <p:txBody>
          <a:bodyPr vert="horz" lIns="91440" tIns="45720" rIns="91440" bIns="45720" rtlCol="0" anchor="ctr">
            <a:normAutofit/>
          </a:bodyPr>
          <a:lstStyle/>
          <a:p>
            <a:pPr algn="ctr"/>
            <a:r>
              <a:rPr lang="en-US" sz="4400" dirty="0">
                <a:latin typeface="Segoe UI Black" panose="020B0A02040204020203" pitchFamily="34" charset="0"/>
                <a:ea typeface="Segoe UI Black" panose="020B0A02040204020203" pitchFamily="34" charset="0"/>
              </a:rPr>
              <a:t>Results &amp; Discussion</a:t>
            </a:r>
          </a:p>
        </p:txBody>
      </p:sp>
      <p:pic>
        <p:nvPicPr>
          <p:cNvPr id="20" name="Picture 19" descr="A rainbow of colors on a white background&#10;&#10;Description automatically generated">
            <a:extLst>
              <a:ext uri="{FF2B5EF4-FFF2-40B4-BE49-F238E27FC236}">
                <a16:creationId xmlns:a16="http://schemas.microsoft.com/office/drawing/2014/main" id="{C9FF9A04-DDF7-2A20-98B3-C15734B4E485}"/>
              </a:ext>
            </a:extLst>
          </p:cNvPr>
          <p:cNvPicPr>
            <a:picLocks noChangeAspect="1"/>
          </p:cNvPicPr>
          <p:nvPr/>
        </p:nvPicPr>
        <p:blipFill rotWithShape="1">
          <a:blip r:embed="rId2"/>
          <a:srcRect t="15823" b="10575"/>
          <a:stretch/>
        </p:blipFill>
        <p:spPr>
          <a:xfrm>
            <a:off x="21" y="1517518"/>
            <a:ext cx="12191979" cy="2112076"/>
          </a:xfrm>
          <a:prstGeom prst="rect">
            <a:avLst/>
          </a:prstGeom>
          <a:effectLst>
            <a:outerShdw blurRad="190500" dist="63500" dir="5400000" sx="98000" sy="98000" algn="t" rotWithShape="0">
              <a:prstClr val="black">
                <a:alpha val="40000"/>
              </a:prstClr>
            </a:outerShdw>
          </a:effectLst>
        </p:spPr>
      </p:pic>
      <p:graphicFrame>
        <p:nvGraphicFramePr>
          <p:cNvPr id="30" name="TextBox 6">
            <a:extLst>
              <a:ext uri="{FF2B5EF4-FFF2-40B4-BE49-F238E27FC236}">
                <a16:creationId xmlns:a16="http://schemas.microsoft.com/office/drawing/2014/main" id="{963C29AA-8B82-13E0-2877-C2E76E1A79C8}"/>
              </a:ext>
            </a:extLst>
          </p:cNvPr>
          <p:cNvGraphicFramePr/>
          <p:nvPr>
            <p:extLst>
              <p:ext uri="{D42A27DB-BD31-4B8C-83A1-F6EECF244321}">
                <p14:modId xmlns:p14="http://schemas.microsoft.com/office/powerpoint/2010/main" val="2494014490"/>
              </p:ext>
            </p:extLst>
          </p:nvPr>
        </p:nvGraphicFramePr>
        <p:xfrm>
          <a:off x="545689" y="4006296"/>
          <a:ext cx="11100619" cy="23844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389048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7B7E83C-9124-ED48-A693-F050B6F30F45}"/>
              </a:ext>
            </a:extLst>
          </p:cNvPr>
          <p:cNvSpPr>
            <a:spLocks noGrp="1"/>
          </p:cNvSpPr>
          <p:nvPr>
            <p:ph type="title"/>
          </p:nvPr>
        </p:nvSpPr>
        <p:spPr>
          <a:xfrm>
            <a:off x="194944" y="119044"/>
            <a:ext cx="10515600" cy="1325563"/>
          </a:xfrm>
        </p:spPr>
        <p:txBody>
          <a:bodyPr/>
          <a:lstStyle/>
          <a:p>
            <a:r>
              <a:rPr lang="en-ZA" b="1" dirty="0">
                <a:latin typeface="Segoe UI Black" panose="020B0A02040204020203" pitchFamily="34" charset="0"/>
                <a:ea typeface="Segoe UI Black" panose="020B0A02040204020203" pitchFamily="34" charset="0"/>
              </a:rPr>
              <a:t>Exploring Institutional Portrayals</a:t>
            </a:r>
          </a:p>
        </p:txBody>
      </p:sp>
      <p:pic>
        <p:nvPicPr>
          <p:cNvPr id="7" name="Content Placeholder 6">
            <a:extLst>
              <a:ext uri="{FF2B5EF4-FFF2-40B4-BE49-F238E27FC236}">
                <a16:creationId xmlns:a16="http://schemas.microsoft.com/office/drawing/2014/main" id="{EB9C9B4D-39D7-372E-0F91-0B7106FCAC62}"/>
              </a:ext>
            </a:extLst>
          </p:cNvPr>
          <p:cNvPicPr>
            <a:picLocks noGrp="1" noChangeAspect="1"/>
          </p:cNvPicPr>
          <p:nvPr>
            <p:ph idx="1"/>
          </p:nvPr>
        </p:nvPicPr>
        <p:blipFill>
          <a:blip r:embed="rId2"/>
          <a:stretch>
            <a:fillRect/>
          </a:stretch>
        </p:blipFill>
        <p:spPr>
          <a:xfrm>
            <a:off x="9034143" y="1308473"/>
            <a:ext cx="2962913" cy="1542422"/>
          </a:xfrm>
          <a:prstGeom prst="rect">
            <a:avLst/>
          </a:prstGeom>
        </p:spPr>
      </p:pic>
      <p:sp>
        <p:nvSpPr>
          <p:cNvPr id="3" name="TextBox 2">
            <a:extLst>
              <a:ext uri="{FF2B5EF4-FFF2-40B4-BE49-F238E27FC236}">
                <a16:creationId xmlns:a16="http://schemas.microsoft.com/office/drawing/2014/main" id="{2A0287C2-38A4-B55E-4664-D6476399E795}"/>
              </a:ext>
            </a:extLst>
          </p:cNvPr>
          <p:cNvSpPr txBox="1"/>
          <p:nvPr/>
        </p:nvSpPr>
        <p:spPr>
          <a:xfrm>
            <a:off x="474407" y="1516315"/>
            <a:ext cx="8168148" cy="4154984"/>
          </a:xfrm>
          <a:prstGeom prst="rect">
            <a:avLst/>
          </a:prstGeom>
          <a:noFill/>
        </p:spPr>
        <p:txBody>
          <a:bodyPr wrap="square">
            <a:spAutoFit/>
          </a:bodyPr>
          <a:lstStyle/>
          <a:p>
            <a:pPr marL="342900" indent="-342900">
              <a:buFont typeface="Wingdings" panose="05000000000000000000" pitchFamily="2" charset="2"/>
              <a:buChar char="q"/>
            </a:pPr>
            <a:r>
              <a:rPr lang="en-US" sz="2400" dirty="0">
                <a:latin typeface="Segoe UI" panose="020B0502040204020203" pitchFamily="34" charset="0"/>
                <a:cs typeface="Segoe UI" panose="020B0502040204020203" pitchFamily="34" charset="0"/>
              </a:rPr>
              <a:t>Postdocs are there to strengthen </a:t>
            </a:r>
            <a:r>
              <a:rPr lang="en-US" sz="2400" b="1" dirty="0">
                <a:solidFill>
                  <a:srgbClr val="FF0000"/>
                </a:solidFill>
                <a:latin typeface="Segoe UI" panose="020B0502040204020203" pitchFamily="34" charset="0"/>
                <a:cs typeface="Segoe UI" panose="020B0502040204020203" pitchFamily="34" charset="0"/>
              </a:rPr>
              <a:t>research capacity </a:t>
            </a:r>
            <a:r>
              <a:rPr lang="en-US" sz="2400" dirty="0">
                <a:latin typeface="Segoe UI" panose="020B0502040204020203" pitchFamily="34" charset="0"/>
                <a:cs typeface="Segoe UI" panose="020B0502040204020203" pitchFamily="34" charset="0"/>
              </a:rPr>
              <a:t>(UJ, UKZN, UFS).</a:t>
            </a:r>
          </a:p>
          <a:p>
            <a:pPr marL="342900" indent="-342900">
              <a:buFont typeface="Wingdings" panose="05000000000000000000" pitchFamily="2" charset="2"/>
              <a:buChar char="q"/>
            </a:pPr>
            <a:endParaRPr lang="en-US" sz="2400" dirty="0">
              <a:latin typeface="Segoe UI" panose="020B0502040204020203" pitchFamily="34" charset="0"/>
              <a:cs typeface="Segoe UI" panose="020B0502040204020203" pitchFamily="34" charset="0"/>
            </a:endParaRPr>
          </a:p>
          <a:p>
            <a:pPr marL="342900" indent="-342900">
              <a:buFont typeface="Wingdings" panose="05000000000000000000" pitchFamily="2" charset="2"/>
              <a:buChar char="q"/>
            </a:pPr>
            <a:r>
              <a:rPr lang="en-US" sz="2400" dirty="0">
                <a:latin typeface="Segoe UI" panose="020B0502040204020203" pitchFamily="34" charset="0"/>
                <a:cs typeface="Segoe UI" panose="020B0502040204020203" pitchFamily="34" charset="0"/>
              </a:rPr>
              <a:t> Postdocs is to assist in increasing </a:t>
            </a:r>
            <a:r>
              <a:rPr lang="en-US" sz="2400" b="1" dirty="0">
                <a:solidFill>
                  <a:srgbClr val="FF0000"/>
                </a:solidFill>
                <a:latin typeface="Segoe UI" panose="020B0502040204020203" pitchFamily="34" charset="0"/>
                <a:cs typeface="Segoe UI" panose="020B0502040204020203" pitchFamily="34" charset="0"/>
              </a:rPr>
              <a:t>research outputs </a:t>
            </a:r>
            <a:r>
              <a:rPr lang="en-US" sz="2400" dirty="0">
                <a:latin typeface="Segoe UI" panose="020B0502040204020203" pitchFamily="34" charset="0"/>
                <a:cs typeface="Segoe UI" panose="020B0502040204020203" pitchFamily="34" charset="0"/>
              </a:rPr>
              <a:t>and </a:t>
            </a:r>
            <a:r>
              <a:rPr lang="en-US" sz="2400" b="1" dirty="0">
                <a:solidFill>
                  <a:srgbClr val="FF0000"/>
                </a:solidFill>
                <a:latin typeface="Segoe UI" panose="020B0502040204020203" pitchFamily="34" charset="0"/>
                <a:cs typeface="Segoe UI" panose="020B0502040204020203" pitchFamily="34" charset="0"/>
              </a:rPr>
              <a:t>technology innovation </a:t>
            </a:r>
            <a:r>
              <a:rPr lang="en-US" sz="2400" dirty="0">
                <a:latin typeface="Segoe UI" panose="020B0502040204020203" pitchFamily="34" charset="0"/>
                <a:cs typeface="Segoe UI" panose="020B0502040204020203" pitchFamily="34" charset="0"/>
              </a:rPr>
              <a:t>(CPUT)</a:t>
            </a:r>
          </a:p>
          <a:p>
            <a:pPr marL="342900" indent="-342900">
              <a:buFont typeface="Wingdings" panose="05000000000000000000" pitchFamily="2" charset="2"/>
              <a:buChar char="q"/>
            </a:pPr>
            <a:endParaRPr lang="en-US" sz="2400" dirty="0">
              <a:latin typeface="Segoe UI" panose="020B0502040204020203" pitchFamily="34" charset="0"/>
              <a:cs typeface="Segoe UI" panose="020B0502040204020203" pitchFamily="34" charset="0"/>
            </a:endParaRPr>
          </a:p>
          <a:p>
            <a:pPr marL="342900" indent="-342900">
              <a:buFont typeface="Wingdings" panose="05000000000000000000" pitchFamily="2" charset="2"/>
              <a:buChar char="q"/>
            </a:pPr>
            <a:r>
              <a:rPr lang="en-US" sz="2400" dirty="0">
                <a:latin typeface="Segoe UI" panose="020B0502040204020203" pitchFamily="34" charset="0"/>
                <a:cs typeface="Segoe UI" panose="020B0502040204020203" pitchFamily="34" charset="0"/>
              </a:rPr>
              <a:t>Postdoctoral Fellowship is to assist with the </a:t>
            </a:r>
            <a:r>
              <a:rPr lang="en-US" sz="2400" b="1" dirty="0">
                <a:solidFill>
                  <a:srgbClr val="FF0000"/>
                </a:solidFill>
                <a:latin typeface="Segoe UI" panose="020B0502040204020203" pitchFamily="34" charset="0"/>
                <a:cs typeface="Segoe UI" panose="020B0502040204020203" pitchFamily="34" charset="0"/>
              </a:rPr>
              <a:t>professional development</a:t>
            </a:r>
            <a:r>
              <a:rPr lang="en-US" sz="2400" dirty="0">
                <a:latin typeface="Segoe UI" panose="020B0502040204020203" pitchFamily="34" charset="0"/>
                <a:cs typeface="Segoe UI" panose="020B0502040204020203" pitchFamily="34" charset="0"/>
              </a:rPr>
              <a:t> (WITs, UNIZULU, UP, SU, UFS &amp; NWU).</a:t>
            </a:r>
          </a:p>
          <a:p>
            <a:pPr marL="342900" indent="-342900">
              <a:buFont typeface="Wingdings" panose="05000000000000000000" pitchFamily="2" charset="2"/>
              <a:buChar char="q"/>
            </a:pPr>
            <a:endParaRPr lang="en-US" sz="2400" dirty="0">
              <a:latin typeface="Segoe UI" panose="020B0502040204020203" pitchFamily="34" charset="0"/>
              <a:cs typeface="Segoe UI" panose="020B0502040204020203" pitchFamily="34" charset="0"/>
            </a:endParaRPr>
          </a:p>
          <a:p>
            <a:pPr marL="342900" indent="-342900">
              <a:buFont typeface="Wingdings" panose="05000000000000000000" pitchFamily="2" charset="2"/>
              <a:buChar char="q"/>
            </a:pPr>
            <a:r>
              <a:rPr lang="en-ZA" sz="2400" dirty="0">
                <a:latin typeface="Segoe UI" panose="020B0502040204020203" pitchFamily="34" charset="0"/>
                <a:ea typeface="Calibri" panose="020F0502020204030204" pitchFamily="34" charset="0"/>
                <a:cs typeface="Segoe UI" panose="020B0502040204020203" pitchFamily="34" charset="0"/>
              </a:rPr>
              <a:t>P</a:t>
            </a:r>
            <a:r>
              <a:rPr lang="en-ZA" sz="2400" dirty="0">
                <a:effectLst/>
                <a:latin typeface="Segoe UI" panose="020B0502040204020203" pitchFamily="34" charset="0"/>
                <a:ea typeface="Calibri" panose="020F0502020204030204" pitchFamily="34" charset="0"/>
                <a:cs typeface="Segoe UI" panose="020B0502040204020203" pitchFamily="34" charset="0"/>
              </a:rPr>
              <a:t>ostdocs are intended to </a:t>
            </a:r>
            <a:r>
              <a:rPr lang="en-ZA" sz="2400" b="1" dirty="0">
                <a:solidFill>
                  <a:srgbClr val="FF0000"/>
                </a:solidFill>
                <a:effectLst/>
                <a:latin typeface="Segoe UI" panose="020B0502040204020203" pitchFamily="34" charset="0"/>
                <a:ea typeface="Calibri" panose="020F0502020204030204" pitchFamily="34" charset="0"/>
                <a:cs typeface="Segoe UI" panose="020B0502040204020203" pitchFamily="34" charset="0"/>
              </a:rPr>
              <a:t>directly benefit </a:t>
            </a:r>
            <a:r>
              <a:rPr lang="en-ZA" sz="2400" dirty="0">
                <a:effectLst/>
                <a:latin typeface="Segoe UI" panose="020B0502040204020203" pitchFamily="34" charset="0"/>
                <a:ea typeface="Calibri" panose="020F0502020204030204" pitchFamily="34" charset="0"/>
                <a:cs typeface="Segoe UI" panose="020B0502040204020203" pitchFamily="34" charset="0"/>
              </a:rPr>
              <a:t>the university</a:t>
            </a:r>
            <a:r>
              <a:rPr lang="en-US" sz="2400" dirty="0">
                <a:effectLst/>
                <a:latin typeface="Segoe UI" panose="020B0502040204020203" pitchFamily="34" charset="0"/>
                <a:ea typeface="Calibri" panose="020F0502020204030204" pitchFamily="34" charset="0"/>
                <a:cs typeface="Segoe UI" panose="020B0502040204020203" pitchFamily="34" charset="0"/>
              </a:rPr>
              <a:t> (UCT &amp; UNIZULU)</a:t>
            </a:r>
            <a:endParaRPr lang="en-ZA"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6045064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A56D3-D337-6248-4A63-2F43E12A5227}"/>
              </a:ext>
            </a:extLst>
          </p:cNvPr>
          <p:cNvSpPr>
            <a:spLocks noGrp="1"/>
          </p:cNvSpPr>
          <p:nvPr>
            <p:ph type="title"/>
          </p:nvPr>
        </p:nvSpPr>
        <p:spPr>
          <a:xfrm>
            <a:off x="838199" y="365125"/>
            <a:ext cx="10763865" cy="1325563"/>
          </a:xfrm>
        </p:spPr>
        <p:txBody>
          <a:bodyPr>
            <a:normAutofit fontScale="90000"/>
          </a:bodyPr>
          <a:lstStyle/>
          <a:p>
            <a:r>
              <a:rPr lang="en-US" dirty="0"/>
              <a:t> </a:t>
            </a:r>
            <a:r>
              <a:rPr lang="en-US" dirty="0">
                <a:latin typeface="Segoe UI Black" panose="020B0A02040204020203" pitchFamily="34" charset="0"/>
                <a:ea typeface="Segoe UI Black" panose="020B0A02040204020203" pitchFamily="34" charset="0"/>
              </a:rPr>
              <a:t>Postdoctoral Fellowships as Catalysts for Career and Academic Development</a:t>
            </a:r>
            <a:r>
              <a:rPr lang="en-US" dirty="0"/>
              <a:t>"</a:t>
            </a:r>
            <a:endParaRPr lang="en-ZA" dirty="0"/>
          </a:p>
        </p:txBody>
      </p:sp>
      <p:sp>
        <p:nvSpPr>
          <p:cNvPr id="3" name="Content Placeholder 2">
            <a:extLst>
              <a:ext uri="{FF2B5EF4-FFF2-40B4-BE49-F238E27FC236}">
                <a16:creationId xmlns:a16="http://schemas.microsoft.com/office/drawing/2014/main" id="{F1490701-6125-AFB5-921E-2399C8C1B266}"/>
              </a:ext>
            </a:extLst>
          </p:cNvPr>
          <p:cNvSpPr>
            <a:spLocks noGrp="1"/>
          </p:cNvSpPr>
          <p:nvPr>
            <p:ph idx="1"/>
          </p:nvPr>
        </p:nvSpPr>
        <p:spPr/>
        <p:txBody>
          <a:bodyPr/>
          <a:lstStyle/>
          <a:p>
            <a:pPr marL="0" indent="0">
              <a:buNone/>
            </a:pPr>
            <a:r>
              <a:rPr lang="en-US" dirty="0"/>
              <a:t>Recurring theme observed across most webpages revolves :</a:t>
            </a:r>
          </a:p>
          <a:p>
            <a:pPr marL="0" indent="0">
              <a:buNone/>
            </a:pPr>
            <a:endParaRPr lang="en-US" dirty="0"/>
          </a:p>
          <a:p>
            <a:pPr>
              <a:buFont typeface="Wingdings" panose="05000000000000000000" pitchFamily="2" charset="2"/>
              <a:buChar char="q"/>
            </a:pPr>
            <a:r>
              <a:rPr lang="en-US" dirty="0"/>
              <a:t>Be </a:t>
            </a:r>
            <a:r>
              <a:rPr lang="en-US" b="1" dirty="0">
                <a:solidFill>
                  <a:srgbClr val="FF0000"/>
                </a:solidFill>
              </a:rPr>
              <a:t>advantageous</a:t>
            </a:r>
            <a:r>
              <a:rPr lang="en-US" dirty="0"/>
              <a:t> or contributory to the fellows (skills </a:t>
            </a:r>
            <a:r>
              <a:rPr lang="en-US" dirty="0" err="1"/>
              <a:t>etc</a:t>
            </a:r>
            <a:r>
              <a:rPr lang="en-US" dirty="0"/>
              <a:t>), </a:t>
            </a:r>
          </a:p>
          <a:p>
            <a:pPr>
              <a:buFont typeface="Wingdings" panose="05000000000000000000" pitchFamily="2" charset="2"/>
              <a:buChar char="q"/>
            </a:pPr>
            <a:r>
              <a:rPr lang="en-US" dirty="0"/>
              <a:t>By offering avenues for </a:t>
            </a:r>
            <a:r>
              <a:rPr lang="en-US" b="1" dirty="0">
                <a:solidFill>
                  <a:srgbClr val="FF0000"/>
                </a:solidFill>
              </a:rPr>
              <a:t>career growth</a:t>
            </a:r>
            <a:r>
              <a:rPr lang="en-US" dirty="0"/>
              <a:t>, professional enhancement, knowledge acquisition, research exposure, and mentorship, </a:t>
            </a:r>
          </a:p>
          <a:p>
            <a:pPr>
              <a:buFont typeface="Wingdings" panose="05000000000000000000" pitchFamily="2" charset="2"/>
              <a:buChar char="q"/>
            </a:pPr>
            <a:r>
              <a:rPr lang="en-US" dirty="0"/>
              <a:t> Can serve as a </a:t>
            </a:r>
            <a:r>
              <a:rPr lang="en-US" b="1" dirty="0">
                <a:solidFill>
                  <a:srgbClr val="FF0000"/>
                </a:solidFill>
              </a:rPr>
              <a:t>preparatory phase </a:t>
            </a:r>
            <a:r>
              <a:rPr lang="en-US" dirty="0"/>
              <a:t>for an eventual academic vocation or future employment.</a:t>
            </a:r>
            <a:endParaRPr lang="en-ZA" dirty="0"/>
          </a:p>
        </p:txBody>
      </p:sp>
    </p:spTree>
    <p:extLst>
      <p:ext uri="{BB962C8B-B14F-4D97-AF65-F5344CB8AC3E}">
        <p14:creationId xmlns:p14="http://schemas.microsoft.com/office/powerpoint/2010/main" val="4625461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ams Backgrounds">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34404031_win32_fixed" id="{57001901-9B51-448E-916F-E2605070CA99}" vid="{768D9F5F-267F-4581-AF0F-328713B4713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F89132206CB184EB9517EB5CB753D14" ma:contentTypeVersion="17" ma:contentTypeDescription="Create a new document." ma:contentTypeScope="" ma:versionID="8445f53e0995e2ce692742b66b8e47dc">
  <xsd:schema xmlns:xsd="http://www.w3.org/2001/XMLSchema" xmlns:xs="http://www.w3.org/2001/XMLSchema" xmlns:p="http://schemas.microsoft.com/office/2006/metadata/properties" xmlns:ns2="1f5e1568-24ce-4018-9068-a2cd3b78b717" xmlns:ns3="899be18f-5e39-4c80-9319-e5ae9e91c871" targetNamespace="http://schemas.microsoft.com/office/2006/metadata/properties" ma:root="true" ma:fieldsID="f57586f7ce01387f70e88b48a770b99e" ns2:_="" ns3:_="">
    <xsd:import namespace="1f5e1568-24ce-4018-9068-a2cd3b78b717"/>
    <xsd:import namespace="899be18f-5e39-4c80-9319-e5ae9e91c871"/>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_Flow_SignoffStatu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_ModernAudienceTargetUserField" minOccurs="0"/>
                <xsd:element ref="ns2:_ModernAudienceAadObjectIds" minOccurs="0"/>
                <xsd:element ref="ns3:SharedWithUsers" minOccurs="0"/>
                <xsd:element ref="ns3:SharedWithDetails"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5e1568-24ce-4018-9068-a2cd3b78b7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_Flow_SignoffStatus" ma:index="11" nillable="true" ma:displayName="Sign-off status" ma:internalName="Sign_x002d_off_x0020_status">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a39a6f7-3414-405c-a41a-14b749708da1"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_ModernAudienceTargetUserField" ma:index="19" nillable="true" ma:displayName="Audience" ma:list="UserInfo" ma:SharePointGroup="0" ma:internalName="_ModernAudienceTargetUserField"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ModernAudienceAadObjectIds" ma:index="20" nillable="true" ma:displayName="AudienceIds" ma:list="{2196b7ff-8586-44c0-ac19-c0a4a2ee8eeb}" ma:internalName="_ModernAudienceAadObjectIds" ma:readOnly="true" ma:showField="_AadObjectIdForUser" ma:web="899be18f-5e39-4c80-9319-e5ae9e91c871">
      <xsd:complexType>
        <xsd:complexContent>
          <xsd:extension base="dms:MultiChoiceLookup">
            <xsd:sequence>
              <xsd:element name="Value" type="dms:Lookup" maxOccurs="unbounded" minOccurs="0" nillable="true"/>
            </xsd:sequence>
          </xsd:extension>
        </xsd:complexContent>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LengthInSeconds" ma:index="24"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99be18f-5e39-4c80-9319-e5ae9e91c871"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235b34bb-0896-4484-beba-f25a8479b508}" ma:internalName="TaxCatchAll" ma:showField="CatchAllData" ma:web="899be18f-5e39-4c80-9319-e5ae9e91c871">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f5e1568-24ce-4018-9068-a2cd3b78b717">
      <Terms xmlns="http://schemas.microsoft.com/office/infopath/2007/PartnerControls"/>
    </lcf76f155ced4ddcb4097134ff3c332f>
    <TaxCatchAll xmlns="899be18f-5e39-4c80-9319-e5ae9e91c871" xsi:nil="true"/>
    <_Flow_SignoffStatus xmlns="1f5e1568-24ce-4018-9068-a2cd3b78b717" xsi:nil="true"/>
    <_ModernAudienceTargetUserField xmlns="1f5e1568-24ce-4018-9068-a2cd3b78b717">
      <UserInfo>
        <DisplayName/>
        <AccountId xsi:nil="true"/>
        <AccountType/>
      </UserInfo>
    </_ModernAudienceTargetUserField>
  </documentManagement>
</p:properties>
</file>

<file path=customXml/itemProps1.xml><?xml version="1.0" encoding="utf-8"?>
<ds:datastoreItem xmlns:ds="http://schemas.openxmlformats.org/officeDocument/2006/customXml" ds:itemID="{8DC41D77-7D30-4CDF-809B-737269095703}"/>
</file>

<file path=customXml/itemProps2.xml><?xml version="1.0" encoding="utf-8"?>
<ds:datastoreItem xmlns:ds="http://schemas.openxmlformats.org/officeDocument/2006/customXml" ds:itemID="{7CA78A35-DCE1-4C63-96A7-6018E83E671E}"/>
</file>

<file path=customXml/itemProps3.xml><?xml version="1.0" encoding="utf-8"?>
<ds:datastoreItem xmlns:ds="http://schemas.openxmlformats.org/officeDocument/2006/customXml" ds:itemID="{14DADE21-5C9B-47EE-8F7F-976719638197}"/>
</file>

<file path=docProps/app.xml><?xml version="1.0" encoding="utf-8"?>
<Properties xmlns="http://schemas.openxmlformats.org/officeDocument/2006/extended-properties" xmlns:vt="http://schemas.openxmlformats.org/officeDocument/2006/docPropsVTypes">
  <TotalTime>841</TotalTime>
  <Words>782</Words>
  <Application>Microsoft Office PowerPoint</Application>
  <PresentationFormat>Widescreen</PresentationFormat>
  <Paragraphs>90</Paragraphs>
  <Slides>15</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15</vt:i4>
      </vt:variant>
    </vt:vector>
  </HeadingPairs>
  <TitlesOfParts>
    <vt:vector size="23" baseType="lpstr">
      <vt:lpstr>Arial</vt:lpstr>
      <vt:lpstr>Calibri</vt:lpstr>
      <vt:lpstr>Calibri Light</vt:lpstr>
      <vt:lpstr>Segoe UI</vt:lpstr>
      <vt:lpstr>Segoe UI Black</vt:lpstr>
      <vt:lpstr>Wingdings</vt:lpstr>
      <vt:lpstr>Office Theme</vt:lpstr>
      <vt:lpstr>1_Office Theme</vt:lpstr>
      <vt:lpstr>The ‘Academic Precariat’: Towards professionalizing postdoctoral fellowships in South African higher education institutions</vt:lpstr>
      <vt:lpstr>Postdoc Loop’ - Where the cycle of hard work continues!"</vt:lpstr>
      <vt:lpstr>"Postdoctoral Opportunities in South Africa: A Pathway to Success or an Opportunity Trap?"</vt:lpstr>
      <vt:lpstr>"Research Focus: Exploring Postdoctoral Fellowships in South African Academia"</vt:lpstr>
      <vt:lpstr>Conceptual  Framework: Academic Precarity </vt:lpstr>
      <vt:lpstr>Methodology  Two qualitative approaches:</vt:lpstr>
      <vt:lpstr>Results &amp; Discussion</vt:lpstr>
      <vt:lpstr>Exploring Institutional Portrayals</vt:lpstr>
      <vt:lpstr> Postdoctoral Fellowships as Catalysts for Career and Academic Development"</vt:lpstr>
      <vt:lpstr>Fragile Identity of Postdoctoral Researchers</vt:lpstr>
      <vt:lpstr>Conversations on a social media platform with postdocs</vt:lpstr>
      <vt:lpstr>Undervalued Scholarship and Integration of Postdocs into the Academic Community</vt:lpstr>
      <vt:lpstr>Human Knowledge and Economic Growth Fallacy</vt:lpstr>
      <vt:lpstr>Develop Research-intensive institutions with a strong human capital base </vt:lpstr>
      <vt:lpstr>Future Directions: Where to from here?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‘Academic Precariat’: Towards professionalizing postdoctoral fellowships in South African higher education institutions</dc:title>
  <dc:creator>Zama Mabel Mthombeni</dc:creator>
  <cp:lastModifiedBy>Lethabo Letsoalo</cp:lastModifiedBy>
  <cp:revision>93</cp:revision>
  <dcterms:created xsi:type="dcterms:W3CDTF">2023-10-27T12:25:18Z</dcterms:created>
  <dcterms:modified xsi:type="dcterms:W3CDTF">2023-11-19T18:24:44Z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0x0101008F89132206CB184EB9517EB5CB753D14</vt:lpwstr>
  </property>
</Properties>
</file>