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MOV" ContentType="video/quicktime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3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4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drawings/drawing1.xml" ContentType="application/vnd.openxmlformats-officedocument.drawingml.chartshapes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authors.xml" ContentType="application/vnd.ms-powerpoint.author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4"/>
  </p:sldMasterIdLst>
  <p:notesMasterIdLst>
    <p:notesMasterId r:id="rId38"/>
  </p:notesMasterIdLst>
  <p:sldIdLst>
    <p:sldId id="256" r:id="rId5"/>
    <p:sldId id="334" r:id="rId6"/>
    <p:sldId id="335" r:id="rId7"/>
    <p:sldId id="258" r:id="rId8"/>
    <p:sldId id="271" r:id="rId9"/>
    <p:sldId id="327" r:id="rId10"/>
    <p:sldId id="265" r:id="rId11"/>
    <p:sldId id="268" r:id="rId12"/>
    <p:sldId id="336" r:id="rId13"/>
    <p:sldId id="277" r:id="rId14"/>
    <p:sldId id="278" r:id="rId15"/>
    <p:sldId id="318" r:id="rId16"/>
    <p:sldId id="333" r:id="rId17"/>
    <p:sldId id="310" r:id="rId18"/>
    <p:sldId id="324" r:id="rId19"/>
    <p:sldId id="339" r:id="rId20"/>
    <p:sldId id="286" r:id="rId21"/>
    <p:sldId id="287" r:id="rId22"/>
    <p:sldId id="311" r:id="rId23"/>
    <p:sldId id="312" r:id="rId24"/>
    <p:sldId id="322" r:id="rId25"/>
    <p:sldId id="323" r:id="rId26"/>
    <p:sldId id="332" r:id="rId27"/>
    <p:sldId id="337" r:id="rId28"/>
    <p:sldId id="330" r:id="rId29"/>
    <p:sldId id="293" r:id="rId30"/>
    <p:sldId id="296" r:id="rId31"/>
    <p:sldId id="314" r:id="rId32"/>
    <p:sldId id="325" r:id="rId33"/>
    <p:sldId id="299" r:id="rId34"/>
    <p:sldId id="300" r:id="rId35"/>
    <p:sldId id="301" r:id="rId36"/>
    <p:sldId id="338" r:id="rId37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120" userDrawn="1">
          <p15:clr>
            <a:srgbClr val="A4A3A4"/>
          </p15:clr>
        </p15:guide>
      </p15:sldGuideLst>
    </p:ext>
  </p:extLst>
</p:presentation>
</file>

<file path=ppt/authors.xml><?xml version="1.0" encoding="utf-8"?>
<p188:authorLst xmlns:a="http://schemas.openxmlformats.org/drawingml/2006/main" xmlns:r="http://schemas.openxmlformats.org/officeDocument/2006/relationships" xmlns:p188="http://schemas.microsoft.com/office/powerpoint/2018/8/main">
  <p188:author id="{0FAC1504-34B8-47AC-1AAB-54A60E9B156B}" name="Murangandi, Pelagia (CDC/GHC/DGHT)" initials="MP(" userId="S::nny3@cdc.gov::c1f4a880-bae6-46db-954c-3332178c7883" providerId="AD"/>
  <p188:author id="{CC21E41D-B94C-2F99-E652-BA229B2E21D9}" name="Lehlogonolo Makola" initials="LM" userId="S::LMakola@hsrc.ac.za::bc33bbb0-89ed-4d3f-ae80-8e182d9ac6da" providerId="AD"/>
  <p188:author id="{D4C885ED-3ACD-0A9B-A385-9F9944EDB330}" name="Joseph, Rachael (CDC/GHC/DGHT)" initials="JR(" userId="S::vie5@cdc.gov::3db92461-168e-4657-bc38-8d0a42fc22a2" providerId="AD"/>
</p188: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651"/>
    <a:srgbClr val="21409B"/>
    <a:srgbClr val="F14937"/>
    <a:srgbClr val="0066FF"/>
    <a:srgbClr val="FEB71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5FD0F851-EC5A-4D38-B0AD-8093EC10F338}" styleName="Light Style 1 - Accent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7DF18680-E054-41AD-8BC1-D1AEF772440D}" styleName="Medium Style 2 - Accent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201" autoAdjust="0"/>
    <p:restoredTop sz="93792" autoAdjust="0"/>
  </p:normalViewPr>
  <p:slideViewPr>
    <p:cSldViewPr snapToGrid="0">
      <p:cViewPr varScale="1">
        <p:scale>
          <a:sx n="67" d="100"/>
          <a:sy n="67" d="100"/>
        </p:scale>
        <p:origin x="772" y="40"/>
      </p:cViewPr>
      <p:guideLst>
        <p:guide orient="horz" pos="2160"/>
        <p:guide pos="3120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00" d="100"/>
        <a:sy n="100" d="100"/>
      </p:scale>
      <p:origin x="0" y="-5584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9" Type="http://schemas.openxmlformats.org/officeDocument/2006/relationships/presProps" Target="presProps.xml"/><Relationship Id="rId21" Type="http://schemas.openxmlformats.org/officeDocument/2006/relationships/slide" Target="slides/slide17.xml"/><Relationship Id="rId34" Type="http://schemas.openxmlformats.org/officeDocument/2006/relationships/slide" Target="slides/slide30.xml"/><Relationship Id="rId42" Type="http://schemas.openxmlformats.org/officeDocument/2006/relationships/tableStyles" Target="tableStyles.xml"/><Relationship Id="rId7" Type="http://schemas.openxmlformats.org/officeDocument/2006/relationships/slide" Target="slides/slide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slide" Target="slides/slide25.xml"/><Relationship Id="rId41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slide" Target="slides/slide28.xml"/><Relationship Id="rId37" Type="http://schemas.openxmlformats.org/officeDocument/2006/relationships/slide" Target="slides/slide33.xml"/><Relationship Id="rId40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36" Type="http://schemas.openxmlformats.org/officeDocument/2006/relationships/slide" Target="slides/slide32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slide" Target="slides/slide27.xml"/><Relationship Id="rId44" Type="http://schemas.microsoft.com/office/2018/10/relationships/authors" Target="author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slide" Target="slides/slide26.xml"/><Relationship Id="rId35" Type="http://schemas.openxmlformats.org/officeDocument/2006/relationships/slide" Target="slides/slide31.xml"/><Relationship Id="rId8" Type="http://schemas.openxmlformats.org/officeDocument/2006/relationships/slide" Target="slides/slide4.xml"/><Relationship Id="rId3" Type="http://schemas.openxmlformats.org/officeDocument/2006/relationships/customXml" Target="../customXml/item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slide" Target="slides/slide29.xml"/><Relationship Id="rId38" Type="http://schemas.openxmlformats.org/officeDocument/2006/relationships/notesMaster" Target="notesMasters/notesMaster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https://hsrcacza-my.sharepoint.com/personal/apmaribe_hsrc_ac_za/Documents/Desktop/SABSSM%20VI%20Data%20Analysis/Analysis%20datasets/Tables/SABSSM%20VI%20Combined%20Tables/SABSSM%20VI%20Combined%20figures_20231103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https://hsrcacza-my.sharepoint.com/personal/apmaribe_hsrc_ac_za/Documents/Desktop/SABSSM%20VI%20Data%20Analysis/Analysis%20datasets/Tables/SABSSM%20VI%20Combined%20Tables/SABSSM%20VI%20Combined%20figures_20231103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https://hsrcacza-my.sharepoint.com/personal/apmaribe_hsrc_ac_za/Documents/Desktop/SABSSM%20VI%20Data%20Analysis/Analysis%20datasets/Tables/SABSSM%20VI%20Combined%20Tables/SABSSM%20VI%20Combined%20figures_20231103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2.bin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chartUserShapes" Target="../drawings/drawing1.xm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4.bin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5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[Kzuma_sex_age.xls.xlsx]HIVAgeSex!$C$5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21409B"/>
            </a:solidFill>
            <a:ln w="28575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[Kzuma_sex_age.xls.xlsx]HIVAgeSex!$G$6:$G$17</c:f>
                <c:numCache>
                  <c:formatCode>General</c:formatCode>
                  <c:ptCount val="12"/>
                  <c:pt idx="0">
                    <c:v>1.0999999999999996</c:v>
                  </c:pt>
                  <c:pt idx="1">
                    <c:v>1.5999999999999996</c:v>
                  </c:pt>
                  <c:pt idx="2">
                    <c:v>1.8000000000000007</c:v>
                  </c:pt>
                  <c:pt idx="3">
                    <c:v>3.3999999999999986</c:v>
                  </c:pt>
                  <c:pt idx="4">
                    <c:v>4.1000000000000014</c:v>
                  </c:pt>
                  <c:pt idx="5">
                    <c:v>4.7999999999999972</c:v>
                  </c:pt>
                  <c:pt idx="6">
                    <c:v>4.5</c:v>
                  </c:pt>
                  <c:pt idx="7">
                    <c:v>4.4999999999999964</c:v>
                  </c:pt>
                  <c:pt idx="8">
                    <c:v>6.6000000000000014</c:v>
                  </c:pt>
                  <c:pt idx="9">
                    <c:v>3.6999999999999993</c:v>
                  </c:pt>
                  <c:pt idx="10">
                    <c:v>3.5999999999999996</c:v>
                  </c:pt>
                  <c:pt idx="11">
                    <c:v>2.5999999999999996</c:v>
                  </c:pt>
                </c:numCache>
              </c:numRef>
            </c:plus>
            <c:minus>
              <c:numRef>
                <c:f>[Kzuma_sex_age.xls.xlsx]HIVAgeSex!$F$6:$F$17</c:f>
                <c:numCache>
                  <c:formatCode>General</c:formatCode>
                  <c:ptCount val="12"/>
                  <c:pt idx="0">
                    <c:v>0.80000000000000027</c:v>
                  </c:pt>
                  <c:pt idx="1">
                    <c:v>1.2999999999999998</c:v>
                  </c:pt>
                  <c:pt idx="2">
                    <c:v>1.5</c:v>
                  </c:pt>
                  <c:pt idx="3">
                    <c:v>3</c:v>
                  </c:pt>
                  <c:pt idx="4">
                    <c:v>3.8000000000000007</c:v>
                  </c:pt>
                  <c:pt idx="5">
                    <c:v>4.5000000000000036</c:v>
                  </c:pt>
                  <c:pt idx="6">
                    <c:v>4.1999999999999957</c:v>
                  </c:pt>
                  <c:pt idx="7">
                    <c:v>4</c:v>
                  </c:pt>
                  <c:pt idx="8">
                    <c:v>5.8000000000000007</c:v>
                  </c:pt>
                  <c:pt idx="9">
                    <c:v>3.2000000000000011</c:v>
                  </c:pt>
                  <c:pt idx="10">
                    <c:v>2.8000000000000007</c:v>
                  </c:pt>
                  <c:pt idx="11">
                    <c:v>1.8999999999999995</c:v>
                  </c:pt>
                </c:numCache>
              </c:numRef>
            </c:minus>
          </c:errBars>
          <c:cat>
            <c:strRef>
              <c:f>[Kzuma_sex_age.xls.xlsx]HIVAgeSex!$B$6:$B$17</c:f>
              <c:strCache>
                <c:ptCount val="12"/>
                <c:pt idx="0">
                  <c:v>0-14</c:v>
                </c:pt>
                <c:pt idx="1">
                  <c:v>15-19</c:v>
                </c:pt>
                <c:pt idx="2">
                  <c:v>20-24</c:v>
                </c:pt>
                <c:pt idx="3">
                  <c:v>25-29</c:v>
                </c:pt>
                <c:pt idx="4">
                  <c:v>30-34</c:v>
                </c:pt>
                <c:pt idx="5">
                  <c:v>35-39</c:v>
                </c:pt>
                <c:pt idx="6">
                  <c:v>40-44</c:v>
                </c:pt>
                <c:pt idx="7">
                  <c:v>45-49</c:v>
                </c:pt>
                <c:pt idx="8">
                  <c:v>50-54</c:v>
                </c:pt>
                <c:pt idx="9">
                  <c:v>55-59</c:v>
                </c:pt>
                <c:pt idx="10">
                  <c:v>60-64</c:v>
                </c:pt>
                <c:pt idx="11">
                  <c:v>65 plus</c:v>
                </c:pt>
              </c:strCache>
            </c:strRef>
          </c:cat>
          <c:val>
            <c:numRef>
              <c:f>[Kzuma_sex_age.xls.xlsx]HIVAgeSex!$C$6:$C$17</c:f>
              <c:numCache>
                <c:formatCode>General</c:formatCode>
                <c:ptCount val="12"/>
                <c:pt idx="0">
                  <c:v>2.2000000000000002</c:v>
                </c:pt>
                <c:pt idx="1">
                  <c:v>5.7</c:v>
                </c:pt>
                <c:pt idx="2" formatCode="0.0">
                  <c:v>8</c:v>
                </c:pt>
                <c:pt idx="3">
                  <c:v>19.5</c:v>
                </c:pt>
                <c:pt idx="4">
                  <c:v>26.2</c:v>
                </c:pt>
                <c:pt idx="5">
                  <c:v>34.200000000000003</c:v>
                </c:pt>
                <c:pt idx="6">
                  <c:v>33.799999999999997</c:v>
                </c:pt>
                <c:pt idx="7">
                  <c:v>28.8</c:v>
                </c:pt>
                <c:pt idx="8">
                  <c:v>29.1</c:v>
                </c:pt>
                <c:pt idx="9">
                  <c:v>16.100000000000001</c:v>
                </c:pt>
                <c:pt idx="10">
                  <c:v>11.3</c:v>
                </c:pt>
                <c:pt idx="11">
                  <c:v>6.1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406-4EC3-AEE1-15008918BBF1}"/>
            </c:ext>
          </c:extLst>
        </c:ser>
        <c:ser>
          <c:idx val="1"/>
          <c:order val="1"/>
          <c:tx>
            <c:strRef>
              <c:f>[Kzuma_sex_age.xls.xlsx]HIVAgeSex!$D$5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008651"/>
            </a:solidFill>
            <a:ln w="28575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[Kzuma_sex_age.xls.xlsx]HIVAgeSex!$J$6:$J$17</c:f>
                <c:numCache>
                  <c:formatCode>General</c:formatCode>
                  <c:ptCount val="12"/>
                  <c:pt idx="0">
                    <c:v>1.1000000000000001</c:v>
                  </c:pt>
                  <c:pt idx="1">
                    <c:v>1.6</c:v>
                  </c:pt>
                  <c:pt idx="2">
                    <c:v>1.9000000000000004</c:v>
                  </c:pt>
                  <c:pt idx="3">
                    <c:v>2.3999999999999995</c:v>
                  </c:pt>
                  <c:pt idx="4">
                    <c:v>3.5</c:v>
                  </c:pt>
                  <c:pt idx="5">
                    <c:v>4.1000000000000014</c:v>
                  </c:pt>
                  <c:pt idx="6">
                    <c:v>4.4000000000000021</c:v>
                  </c:pt>
                  <c:pt idx="7">
                    <c:v>5.6999999999999957</c:v>
                  </c:pt>
                  <c:pt idx="8">
                    <c:v>5.1999999999999993</c:v>
                  </c:pt>
                  <c:pt idx="9">
                    <c:v>4.0000000000000018</c:v>
                  </c:pt>
                  <c:pt idx="10">
                    <c:v>3.6999999999999993</c:v>
                  </c:pt>
                  <c:pt idx="11">
                    <c:v>1.7999999999999998</c:v>
                  </c:pt>
                </c:numCache>
              </c:numRef>
            </c:plus>
            <c:minus>
              <c:numRef>
                <c:f>[Kzuma_sex_age.xls.xlsx]HIVAgeSex!$I$6:$I$17</c:f>
                <c:numCache>
                  <c:formatCode>General</c:formatCode>
                  <c:ptCount val="12"/>
                  <c:pt idx="0">
                    <c:v>0.8</c:v>
                  </c:pt>
                  <c:pt idx="1">
                    <c:v>1.1000000000000001</c:v>
                  </c:pt>
                  <c:pt idx="2">
                    <c:v>1.4</c:v>
                  </c:pt>
                  <c:pt idx="3">
                    <c:v>1.7999999999999998</c:v>
                  </c:pt>
                  <c:pt idx="4">
                    <c:v>2.7000000000000011</c:v>
                  </c:pt>
                  <c:pt idx="5">
                    <c:v>3.3999999999999986</c:v>
                  </c:pt>
                  <c:pt idx="6">
                    <c:v>3.7999999999999972</c:v>
                  </c:pt>
                  <c:pt idx="7">
                    <c:v>5.1000000000000014</c:v>
                  </c:pt>
                  <c:pt idx="8">
                    <c:v>4.6000000000000014</c:v>
                  </c:pt>
                  <c:pt idx="9">
                    <c:v>3.4000000000000004</c:v>
                  </c:pt>
                  <c:pt idx="10">
                    <c:v>2.9000000000000004</c:v>
                  </c:pt>
                  <c:pt idx="11">
                    <c:v>1.3000000000000003</c:v>
                  </c:pt>
                </c:numCache>
              </c:numRef>
            </c:minus>
          </c:errBars>
          <c:cat>
            <c:strRef>
              <c:f>[Kzuma_sex_age.xls.xlsx]HIVAgeSex!$B$6:$B$17</c:f>
              <c:strCache>
                <c:ptCount val="12"/>
                <c:pt idx="0">
                  <c:v>0-14</c:v>
                </c:pt>
                <c:pt idx="1">
                  <c:v>15-19</c:v>
                </c:pt>
                <c:pt idx="2">
                  <c:v>20-24</c:v>
                </c:pt>
                <c:pt idx="3">
                  <c:v>25-29</c:v>
                </c:pt>
                <c:pt idx="4">
                  <c:v>30-34</c:v>
                </c:pt>
                <c:pt idx="5">
                  <c:v>35-39</c:v>
                </c:pt>
                <c:pt idx="6">
                  <c:v>40-44</c:v>
                </c:pt>
                <c:pt idx="7">
                  <c:v>45-49</c:v>
                </c:pt>
                <c:pt idx="8">
                  <c:v>50-54</c:v>
                </c:pt>
                <c:pt idx="9">
                  <c:v>55-59</c:v>
                </c:pt>
                <c:pt idx="10">
                  <c:v>60-64</c:v>
                </c:pt>
                <c:pt idx="11">
                  <c:v>65 plus</c:v>
                </c:pt>
              </c:strCache>
            </c:strRef>
          </c:cat>
          <c:val>
            <c:numRef>
              <c:f>[Kzuma_sex_age.xls.xlsx]HIVAgeSex!$D$6:$D$17</c:f>
              <c:numCache>
                <c:formatCode>0.0</c:formatCode>
                <c:ptCount val="12"/>
                <c:pt idx="0" formatCode="General">
                  <c:v>2.6</c:v>
                </c:pt>
                <c:pt idx="1">
                  <c:v>3.1</c:v>
                </c:pt>
                <c:pt idx="2">
                  <c:v>4</c:v>
                </c:pt>
                <c:pt idx="3">
                  <c:v>6.3</c:v>
                </c:pt>
                <c:pt idx="4">
                  <c:v>10.8</c:v>
                </c:pt>
                <c:pt idx="5">
                  <c:v>16.899999999999999</c:v>
                </c:pt>
                <c:pt idx="6">
                  <c:v>19.899999999999999</c:v>
                </c:pt>
                <c:pt idx="7">
                  <c:v>27.1</c:v>
                </c:pt>
                <c:pt idx="8">
                  <c:v>23</c:v>
                </c:pt>
                <c:pt idx="9">
                  <c:v>15.1</c:v>
                </c:pt>
                <c:pt idx="10">
                  <c:v>12</c:v>
                </c:pt>
                <c:pt idx="11">
                  <c:v>4.9000000000000004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406-4EC3-AEE1-15008918BBF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803072"/>
        <c:axId val="127369792"/>
      </c:barChart>
      <c:catAx>
        <c:axId val="124803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 (years)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27369792"/>
        <c:crosses val="autoZero"/>
        <c:auto val="1"/>
        <c:lblAlgn val="ctr"/>
        <c:lblOffset val="100"/>
        <c:noMultiLvlLbl val="0"/>
      </c:catAx>
      <c:valAx>
        <c:axId val="127369792"/>
        <c:scaling>
          <c:orientation val="minMax"/>
          <c:max val="6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HIV prevalence (%)</a:t>
                </a:r>
              </a:p>
            </c:rich>
          </c:tx>
          <c:overlay val="0"/>
        </c:title>
        <c:numFmt formatCode="0" sourceLinked="0"/>
        <c:majorTickMark val="out"/>
        <c:minorTickMark val="none"/>
        <c:tickLblPos val="nextTo"/>
        <c:crossAx val="124803072"/>
        <c:crosses val="autoZero"/>
        <c:crossBetween val="between"/>
        <c:majorUnit val="10"/>
        <c:minorUnit val="1"/>
      </c:valAx>
      <c:dTable>
        <c:showHorzBorder val="1"/>
        <c:showVertBorder val="1"/>
        <c:showOutline val="1"/>
        <c:showKeys val="1"/>
      </c:dTable>
    </c:plotArea>
    <c:legend>
      <c:legendPos val="t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Males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3_4 (2)'!$B$1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21409B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21409B"/>
              </a:solidFill>
              <a:ln w="9525">
                <a:solidFill>
                  <a:srgbClr val="21409B"/>
                </a:solidFill>
              </a:ln>
              <a:effectLst/>
            </c:spPr>
          </c:marker>
          <c:dLbls>
            <c:dLbl>
              <c:idx val="7"/>
              <c:layout>
                <c:manualLayout>
                  <c:x val="-4.85417760279966E-2"/>
                  <c:y val="7.17938903470399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EFFD-4AF2-A20E-4B2A3EA9FC3A}"/>
                </c:ext>
              </c:extLst>
            </c:dLbl>
            <c:dLbl>
              <c:idx val="8"/>
              <c:layout>
                <c:manualLayout>
                  <c:x val="-7.0763998250218826E-2"/>
                  <c:y val="7.179389034703995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1-EFFD-4AF2-A20E-4B2A3EA9FC3A}"/>
                </c:ext>
              </c:extLst>
            </c:dLbl>
            <c:dLbl>
              <c:idx val="9"/>
              <c:layout>
                <c:manualLayout>
                  <c:x val="-7.6555446194225718E-2"/>
                  <c:y val="3.9387029746281631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6.699999999999999E-2"/>
                      <c:h val="6.474555263925341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2-EFFD-4AF2-A20E-4B2A3EA9FC3A}"/>
                </c:ext>
              </c:extLst>
            </c:dLbl>
            <c:dLbl>
              <c:idx val="10"/>
              <c:layout>
                <c:manualLayout>
                  <c:x val="-6.0499999999999998E-2"/>
                  <c:y val="3.475685331000291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EFFD-4AF2-A20E-4B2A3EA9FC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'Figure 3_4 (2)'!$A$2:$A$13</c:f>
              <c:strCache>
                <c:ptCount val="12"/>
                <c:pt idx="0">
                  <c:v>0 - 14</c:v>
                </c:pt>
                <c:pt idx="1">
                  <c:v>15 - 19</c:v>
                </c:pt>
                <c:pt idx="2">
                  <c:v>20 - 24</c:v>
                </c:pt>
                <c:pt idx="3">
                  <c:v>25 - 29</c:v>
                </c:pt>
                <c:pt idx="4">
                  <c:v>30 - 34</c:v>
                </c:pt>
                <c:pt idx="5">
                  <c:v>35 - 39</c:v>
                </c:pt>
                <c:pt idx="6">
                  <c:v>40 - 44</c:v>
                </c:pt>
                <c:pt idx="7">
                  <c:v>45 - 49</c:v>
                </c:pt>
                <c:pt idx="8">
                  <c:v>50 - 54</c:v>
                </c:pt>
                <c:pt idx="9">
                  <c:v>55 - 59</c:v>
                </c:pt>
                <c:pt idx="10">
                  <c:v>60-64</c:v>
                </c:pt>
                <c:pt idx="11">
                  <c:v>65+</c:v>
                </c:pt>
              </c:strCache>
            </c:strRef>
          </c:cat>
          <c:val>
            <c:numRef>
              <c:f>'Figure 3_4 (2)'!$B$2:$B$13</c:f>
              <c:numCache>
                <c:formatCode>0.0</c:formatCode>
                <c:ptCount val="12"/>
                <c:pt idx="0">
                  <c:v>2.6</c:v>
                </c:pt>
                <c:pt idx="1">
                  <c:v>4.2</c:v>
                </c:pt>
                <c:pt idx="2">
                  <c:v>5.4</c:v>
                </c:pt>
                <c:pt idx="3">
                  <c:v>11.9</c:v>
                </c:pt>
                <c:pt idx="4">
                  <c:v>17</c:v>
                </c:pt>
                <c:pt idx="5">
                  <c:v>26.7</c:v>
                </c:pt>
                <c:pt idx="6">
                  <c:v>23.4</c:v>
                </c:pt>
                <c:pt idx="7">
                  <c:v>25.1</c:v>
                </c:pt>
                <c:pt idx="8">
                  <c:v>20.8</c:v>
                </c:pt>
                <c:pt idx="9">
                  <c:v>13</c:v>
                </c:pt>
                <c:pt idx="10" formatCode="General">
                  <c:v>7.1</c:v>
                </c:pt>
                <c:pt idx="11" formatCode="General">
                  <c:v>3.8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EFFD-4AF2-A20E-4B2A3EA9FC3A}"/>
            </c:ext>
          </c:extLst>
        </c:ser>
        <c:ser>
          <c:idx val="1"/>
          <c:order val="1"/>
          <c:tx>
            <c:strRef>
              <c:f>'Figure 3_4 (2)'!$C$1</c:f>
              <c:strCache>
                <c:ptCount val="1"/>
                <c:pt idx="0">
                  <c:v>2022</c:v>
                </c:pt>
              </c:strCache>
            </c:strRef>
          </c:tx>
          <c:spPr>
            <a:ln w="28575" cap="rnd">
              <a:solidFill>
                <a:srgbClr val="00865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8651"/>
              </a:solidFill>
              <a:ln w="9525">
                <a:solidFill>
                  <a:srgbClr val="008651"/>
                </a:solidFill>
              </a:ln>
              <a:effectLst/>
            </c:spPr>
          </c:marker>
          <c:dLbls>
            <c:dLbl>
              <c:idx val="7"/>
              <c:layout>
                <c:manualLayout>
                  <c:x val="-4.5763998250218721E-2"/>
                  <c:y val="-6.253463108778072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5-EFFD-4AF2-A20E-4B2A3EA9FC3A}"/>
                </c:ext>
              </c:extLst>
            </c:dLbl>
            <c:dLbl>
              <c:idx val="8"/>
              <c:layout>
                <c:manualLayout>
                  <c:x val="-1.6833223972003594E-2"/>
                  <c:y val="-3.93863006707494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5.3111111111111109E-2"/>
                      <c:h val="6.4745552639253412E-2"/>
                    </c:manualLayout>
                  </c15:layout>
                </c:ext>
                <c:ext xmlns:c16="http://schemas.microsoft.com/office/drawing/2014/chart" uri="{C3380CC4-5D6E-409C-BE32-E72D297353CC}">
                  <c16:uniqueId val="{00000006-EFFD-4AF2-A20E-4B2A3EA9FC3A}"/>
                </c:ext>
              </c:extLst>
            </c:dLbl>
            <c:dLbl>
              <c:idx val="9"/>
              <c:layout>
                <c:manualLayout>
                  <c:x val="4.2360017497811752E-3"/>
                  <c:y val="-2.549759405074365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7-EFFD-4AF2-A20E-4B2A3EA9FC3A}"/>
                </c:ext>
              </c:extLst>
            </c:dLbl>
            <c:dLbl>
              <c:idx val="10"/>
              <c:layout>
                <c:manualLayout>
                  <c:x val="-1.1652887139107612E-2"/>
                  <c:y val="-3.9386482939632546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8-EFFD-4AF2-A20E-4B2A3EA9FC3A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'Figure 3_4 (2)'!$A$2:$A$13</c:f>
              <c:strCache>
                <c:ptCount val="12"/>
                <c:pt idx="0">
                  <c:v>0 - 14</c:v>
                </c:pt>
                <c:pt idx="1">
                  <c:v>15 - 19</c:v>
                </c:pt>
                <c:pt idx="2">
                  <c:v>20 - 24</c:v>
                </c:pt>
                <c:pt idx="3">
                  <c:v>25 - 29</c:v>
                </c:pt>
                <c:pt idx="4">
                  <c:v>30 - 34</c:v>
                </c:pt>
                <c:pt idx="5">
                  <c:v>35 - 39</c:v>
                </c:pt>
                <c:pt idx="6">
                  <c:v>40 - 44</c:v>
                </c:pt>
                <c:pt idx="7">
                  <c:v>45 - 49</c:v>
                </c:pt>
                <c:pt idx="8">
                  <c:v>50 - 54</c:v>
                </c:pt>
                <c:pt idx="9">
                  <c:v>55 - 59</c:v>
                </c:pt>
                <c:pt idx="10">
                  <c:v>60-64</c:v>
                </c:pt>
                <c:pt idx="11">
                  <c:v>65+</c:v>
                </c:pt>
              </c:strCache>
            </c:strRef>
          </c:cat>
          <c:val>
            <c:numRef>
              <c:f>'Figure 3_4 (2)'!$C$2:$C$13</c:f>
              <c:numCache>
                <c:formatCode>0.0</c:formatCode>
                <c:ptCount val="12"/>
                <c:pt idx="0">
                  <c:v>2.6</c:v>
                </c:pt>
                <c:pt idx="1">
                  <c:v>3.1</c:v>
                </c:pt>
                <c:pt idx="2">
                  <c:v>4</c:v>
                </c:pt>
                <c:pt idx="3">
                  <c:v>6.3</c:v>
                </c:pt>
                <c:pt idx="4">
                  <c:v>10.8</c:v>
                </c:pt>
                <c:pt idx="5">
                  <c:v>16.899999999999999</c:v>
                </c:pt>
                <c:pt idx="6">
                  <c:v>20</c:v>
                </c:pt>
                <c:pt idx="7">
                  <c:v>27.1</c:v>
                </c:pt>
                <c:pt idx="8">
                  <c:v>23</c:v>
                </c:pt>
                <c:pt idx="9">
                  <c:v>15.1</c:v>
                </c:pt>
                <c:pt idx="10">
                  <c:v>12</c:v>
                </c:pt>
                <c:pt idx="11" formatCode="General">
                  <c:v>4.9000000000000004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9-EFFD-4AF2-A20E-4B2A3EA9FC3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30172576"/>
        <c:axId val="630172904"/>
      </c:lineChart>
      <c:catAx>
        <c:axId val="630172576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Age group (years)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0172904"/>
        <c:crosses val="autoZero"/>
        <c:auto val="1"/>
        <c:lblAlgn val="ctr"/>
        <c:lblOffset val="100"/>
        <c:noMultiLvlLbl val="0"/>
      </c:catAx>
      <c:valAx>
        <c:axId val="630172904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HIV prevalence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017257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>
              <a:defRPr sz="168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/>
              <a:t>Females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68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lineChart>
        <c:grouping val="standard"/>
        <c:varyColors val="0"/>
        <c:ser>
          <c:idx val="0"/>
          <c:order val="0"/>
          <c:tx>
            <c:strRef>
              <c:f>'Figure 3_5 (2)'!$B$1</c:f>
              <c:strCache>
                <c:ptCount val="1"/>
                <c:pt idx="0">
                  <c:v>2017</c:v>
                </c:pt>
              </c:strCache>
            </c:strRef>
          </c:tx>
          <c:spPr>
            <a:ln w="28575" cap="rnd">
              <a:solidFill>
                <a:srgbClr val="21409B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21409B"/>
              </a:solidFill>
              <a:ln w="9525">
                <a:solidFill>
                  <a:srgbClr val="21409B"/>
                </a:solidFill>
              </a:ln>
              <a:effectLst/>
            </c:spPr>
          </c:marker>
          <c:dLbls>
            <c:dLbl>
              <c:idx val="8"/>
              <c:layout>
                <c:manualLayout>
                  <c:x val="-5.4097331583552059E-2"/>
                  <c:y val="5.7905001458151063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0-0E1D-4CBB-8F5F-D124CC5F56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t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'Figure 3_5 (2)'!$A$2:$A$13</c:f>
              <c:strCache>
                <c:ptCount val="12"/>
                <c:pt idx="0">
                  <c:v>0 - 14</c:v>
                </c:pt>
                <c:pt idx="1">
                  <c:v>15 - 19</c:v>
                </c:pt>
                <c:pt idx="2">
                  <c:v>20 - 24</c:v>
                </c:pt>
                <c:pt idx="3">
                  <c:v>25 - 29</c:v>
                </c:pt>
                <c:pt idx="4">
                  <c:v>30 - 34</c:v>
                </c:pt>
                <c:pt idx="5">
                  <c:v>35 - 39</c:v>
                </c:pt>
                <c:pt idx="6">
                  <c:v>40 - 44</c:v>
                </c:pt>
                <c:pt idx="7">
                  <c:v>45 - 49</c:v>
                </c:pt>
                <c:pt idx="8">
                  <c:v>50 - 54</c:v>
                </c:pt>
                <c:pt idx="9">
                  <c:v>55 - 59</c:v>
                </c:pt>
                <c:pt idx="10">
                  <c:v>60-64</c:v>
                </c:pt>
                <c:pt idx="11">
                  <c:v>65+</c:v>
                </c:pt>
              </c:strCache>
            </c:strRef>
          </c:cat>
          <c:val>
            <c:numRef>
              <c:f>'Figure 3_5 (2)'!$B$2:$B$13</c:f>
              <c:numCache>
                <c:formatCode>0.0</c:formatCode>
                <c:ptCount val="12"/>
                <c:pt idx="0">
                  <c:v>3</c:v>
                </c:pt>
                <c:pt idx="1">
                  <c:v>5.6</c:v>
                </c:pt>
                <c:pt idx="2">
                  <c:v>15.6</c:v>
                </c:pt>
                <c:pt idx="3">
                  <c:v>26</c:v>
                </c:pt>
                <c:pt idx="4">
                  <c:v>35.9</c:v>
                </c:pt>
                <c:pt idx="5">
                  <c:v>39.4</c:v>
                </c:pt>
                <c:pt idx="6">
                  <c:v>35.4</c:v>
                </c:pt>
                <c:pt idx="7">
                  <c:v>28.7</c:v>
                </c:pt>
                <c:pt idx="8">
                  <c:v>21.7</c:v>
                </c:pt>
                <c:pt idx="9">
                  <c:v>16.7</c:v>
                </c:pt>
                <c:pt idx="10" formatCode="General">
                  <c:v>15.4</c:v>
                </c:pt>
                <c:pt idx="11" formatCode="General">
                  <c:v>3.9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1-0E1D-4CBB-8F5F-D124CC5F56CB}"/>
            </c:ext>
          </c:extLst>
        </c:ser>
        <c:ser>
          <c:idx val="1"/>
          <c:order val="1"/>
          <c:tx>
            <c:strRef>
              <c:f>'Figure 3_5 (2)'!$C$1</c:f>
              <c:strCache>
                <c:ptCount val="1"/>
                <c:pt idx="0">
                  <c:v>2022</c:v>
                </c:pt>
              </c:strCache>
            </c:strRef>
          </c:tx>
          <c:spPr>
            <a:ln w="28575" cap="rnd">
              <a:solidFill>
                <a:srgbClr val="008651"/>
              </a:solidFill>
              <a:round/>
            </a:ln>
            <a:effectLst/>
          </c:spPr>
          <c:marker>
            <c:symbol val="square"/>
            <c:size val="5"/>
            <c:spPr>
              <a:solidFill>
                <a:srgbClr val="008651"/>
              </a:solidFill>
              <a:ln w="9525">
                <a:solidFill>
                  <a:srgbClr val="008651"/>
                </a:solidFill>
              </a:ln>
              <a:effectLst/>
            </c:spPr>
          </c:marker>
          <c:dLbls>
            <c:dLbl>
              <c:idx val="0"/>
              <c:layout>
                <c:manualLayout>
                  <c:x val="-6.0973315835520557E-3"/>
                  <c:y val="2.0798702245552639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2-0E1D-4CBB-8F5F-D124CC5F56CB}"/>
                </c:ext>
              </c:extLst>
            </c:dLbl>
            <c:dLbl>
              <c:idx val="8"/>
              <c:layout>
                <c:manualLayout>
                  <c:x val="-4.2986220472440946E-2"/>
                  <c:y val="-5.790500145815098E-2"/>
                </c:manualLayout>
              </c:layout>
              <c:dLblPos val="r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/>
                <c:ext xmlns:c16="http://schemas.microsoft.com/office/drawing/2014/chart" uri="{C3380CC4-5D6E-409C-BE32-E72D297353CC}">
                  <c16:uniqueId val="{00000003-0E1D-4CBB-8F5F-D124CC5F56CB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b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0"/>
              </c:ext>
            </c:extLst>
          </c:dLbls>
          <c:cat>
            <c:strRef>
              <c:f>'Figure 3_5 (2)'!$A$2:$A$13</c:f>
              <c:strCache>
                <c:ptCount val="12"/>
                <c:pt idx="0">
                  <c:v>0 - 14</c:v>
                </c:pt>
                <c:pt idx="1">
                  <c:v>15 - 19</c:v>
                </c:pt>
                <c:pt idx="2">
                  <c:v>20 - 24</c:v>
                </c:pt>
                <c:pt idx="3">
                  <c:v>25 - 29</c:v>
                </c:pt>
                <c:pt idx="4">
                  <c:v>30 - 34</c:v>
                </c:pt>
                <c:pt idx="5">
                  <c:v>35 - 39</c:v>
                </c:pt>
                <c:pt idx="6">
                  <c:v>40 - 44</c:v>
                </c:pt>
                <c:pt idx="7">
                  <c:v>45 - 49</c:v>
                </c:pt>
                <c:pt idx="8">
                  <c:v>50 - 54</c:v>
                </c:pt>
                <c:pt idx="9">
                  <c:v>55 - 59</c:v>
                </c:pt>
                <c:pt idx="10">
                  <c:v>60-64</c:v>
                </c:pt>
                <c:pt idx="11">
                  <c:v>65+</c:v>
                </c:pt>
              </c:strCache>
            </c:strRef>
          </c:cat>
          <c:val>
            <c:numRef>
              <c:f>'Figure 3_5 (2)'!$C$2:$C$13</c:f>
              <c:numCache>
                <c:formatCode>0.0</c:formatCode>
                <c:ptCount val="12"/>
                <c:pt idx="0">
                  <c:v>2.2000000000000002</c:v>
                </c:pt>
                <c:pt idx="1">
                  <c:v>5.7</c:v>
                </c:pt>
                <c:pt idx="2">
                  <c:v>8</c:v>
                </c:pt>
                <c:pt idx="3">
                  <c:v>19.5</c:v>
                </c:pt>
                <c:pt idx="4">
                  <c:v>25.9</c:v>
                </c:pt>
                <c:pt idx="5">
                  <c:v>34.200000000000003</c:v>
                </c:pt>
                <c:pt idx="6">
                  <c:v>33.799999999999997</c:v>
                </c:pt>
                <c:pt idx="7">
                  <c:v>28.8</c:v>
                </c:pt>
                <c:pt idx="8">
                  <c:v>29.1</c:v>
                </c:pt>
                <c:pt idx="9">
                  <c:v>16.100000000000001</c:v>
                </c:pt>
                <c:pt idx="10" formatCode="General">
                  <c:v>11.3</c:v>
                </c:pt>
                <c:pt idx="11" formatCode="General">
                  <c:v>6.1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4-0E1D-4CBB-8F5F-D124CC5F56C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0221232"/>
        <c:axId val="640221560"/>
      </c:lineChart>
      <c:catAx>
        <c:axId val="6402212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Age group (years)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221560"/>
        <c:crosses val="autoZero"/>
        <c:auto val="1"/>
        <c:lblAlgn val="ctr"/>
        <c:lblOffset val="100"/>
        <c:noMultiLvlLbl val="0"/>
      </c:catAx>
      <c:valAx>
        <c:axId val="640221560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HIV prevalence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40221232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t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'Figure 3.2 (2)'!$D$1</c:f>
              <c:strCache>
                <c:ptCount val="1"/>
                <c:pt idx="0">
                  <c:v>2017</c:v>
                </c:pt>
              </c:strCache>
            </c:strRef>
          </c:tx>
          <c:spPr>
            <a:solidFill>
              <a:srgbClr val="21409B"/>
            </a:solidFill>
            <a:ln>
              <a:solidFill>
                <a:srgbClr val="21409B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'Figure 3.2 (2)'!$G$2:$G$11</c:f>
                <c:numCache>
                  <c:formatCode>General</c:formatCode>
                  <c:ptCount val="10"/>
                  <c:pt idx="0">
                    <c:v>2.3999999999999986</c:v>
                  </c:pt>
                  <c:pt idx="1">
                    <c:v>3.6999999999999993</c:v>
                  </c:pt>
                  <c:pt idx="2">
                    <c:v>3.5999999999999979</c:v>
                  </c:pt>
                  <c:pt idx="3">
                    <c:v>5.0999999999999979</c:v>
                  </c:pt>
                  <c:pt idx="4">
                    <c:v>2.4000000000000021</c:v>
                  </c:pt>
                  <c:pt idx="5">
                    <c:v>2.3999999999999986</c:v>
                  </c:pt>
                  <c:pt idx="6">
                    <c:v>2.5999999999999996</c:v>
                  </c:pt>
                  <c:pt idx="7">
                    <c:v>2.6999999999999993</c:v>
                  </c:pt>
                  <c:pt idx="8">
                    <c:v>3</c:v>
                  </c:pt>
                  <c:pt idx="9">
                    <c:v>1.1999999999999993</c:v>
                  </c:pt>
                </c:numCache>
              </c:numRef>
            </c:plus>
            <c:minus>
              <c:numRef>
                <c:f>'Figure 3.2 (2)'!$H$2:$H$11</c:f>
                <c:numCache>
                  <c:formatCode>General</c:formatCode>
                  <c:ptCount val="10"/>
                  <c:pt idx="0">
                    <c:v>2.2000000000000028</c:v>
                  </c:pt>
                  <c:pt idx="1">
                    <c:v>3.4000000000000021</c:v>
                  </c:pt>
                  <c:pt idx="2">
                    <c:v>3.3000000000000007</c:v>
                  </c:pt>
                  <c:pt idx="3">
                    <c:v>4.5</c:v>
                  </c:pt>
                  <c:pt idx="4">
                    <c:v>2.3000000000000007</c:v>
                  </c:pt>
                  <c:pt idx="5">
                    <c:v>2.2000000000000011</c:v>
                  </c:pt>
                  <c:pt idx="6">
                    <c:v>2.2999999999999989</c:v>
                  </c:pt>
                  <c:pt idx="7">
                    <c:v>2.3000000000000007</c:v>
                  </c:pt>
                  <c:pt idx="8">
                    <c:v>2.3999999999999995</c:v>
                  </c:pt>
                  <c:pt idx="9">
                    <c:v>1.0999999999999979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'Figure 3.2 (2)'!$C$2:$C$11</c:f>
              <c:strCache>
                <c:ptCount val="10"/>
                <c:pt idx="0">
                  <c:v>KZN</c:v>
                </c:pt>
                <c:pt idx="1">
                  <c:v>MP</c:v>
                </c:pt>
                <c:pt idx="2">
                  <c:v>FS</c:v>
                </c:pt>
                <c:pt idx="3">
                  <c:v>EC</c:v>
                </c:pt>
                <c:pt idx="4">
                  <c:v>NW</c:v>
                </c:pt>
                <c:pt idx="5">
                  <c:v>GP</c:v>
                </c:pt>
                <c:pt idx="6">
                  <c:v>LP</c:v>
                </c:pt>
                <c:pt idx="7">
                  <c:v>NC</c:v>
                </c:pt>
                <c:pt idx="8">
                  <c:v>WC</c:v>
                </c:pt>
                <c:pt idx="9">
                  <c:v>Total</c:v>
                </c:pt>
              </c:strCache>
            </c:strRef>
          </c:cat>
          <c:val>
            <c:numRef>
              <c:f>'Figure 3.2 (2)'!$D$2:$D$11</c:f>
              <c:numCache>
                <c:formatCode>General</c:formatCode>
                <c:ptCount val="10"/>
                <c:pt idx="0">
                  <c:v>25.1</c:v>
                </c:pt>
                <c:pt idx="1">
                  <c:v>25.3</c:v>
                </c:pt>
                <c:pt idx="2">
                  <c:v>23.1</c:v>
                </c:pt>
                <c:pt idx="3">
                  <c:v>22.3</c:v>
                </c:pt>
                <c:pt idx="4">
                  <c:v>21.2</c:v>
                </c:pt>
                <c:pt idx="5">
                  <c:v>15.3</c:v>
                </c:pt>
                <c:pt idx="6">
                  <c:v>15.6</c:v>
                </c:pt>
                <c:pt idx="7" formatCode="0.0">
                  <c:v>12</c:v>
                </c:pt>
                <c:pt idx="8">
                  <c:v>10.199999999999999</c:v>
                </c:pt>
                <c:pt idx="9">
                  <c:v>18.7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E26D-4B3A-8DA3-068BC25B95D0}"/>
            </c:ext>
          </c:extLst>
        </c:ser>
        <c:ser>
          <c:idx val="1"/>
          <c:order val="1"/>
          <c:tx>
            <c:strRef>
              <c:f>'Figure 3.2 (2)'!$J$1</c:f>
              <c:strCache>
                <c:ptCount val="1"/>
                <c:pt idx="0">
                  <c:v>2022</c:v>
                </c:pt>
              </c:strCache>
            </c:strRef>
          </c:tx>
          <c:spPr>
            <a:solidFill>
              <a:srgbClr val="008651"/>
            </a:solidFill>
            <a:ln>
              <a:solidFill>
                <a:srgbClr val="008651"/>
              </a:solidFill>
            </a:ln>
            <a:effectLst/>
          </c:spPr>
          <c:invertIfNegative val="0"/>
          <c:errBars>
            <c:errBarType val="both"/>
            <c:errValType val="cust"/>
            <c:noEndCap val="0"/>
            <c:plus>
              <c:numRef>
                <c:f>'Figure 3.2 (2)'!$M$2:$M$11</c:f>
                <c:numCache>
                  <c:formatCode>General</c:formatCode>
                  <c:ptCount val="10"/>
                  <c:pt idx="0">
                    <c:v>2</c:v>
                  </c:pt>
                  <c:pt idx="1">
                    <c:v>3.6999999999999993</c:v>
                  </c:pt>
                  <c:pt idx="2">
                    <c:v>2.6999999999999993</c:v>
                  </c:pt>
                  <c:pt idx="3">
                    <c:v>2.3999999999999986</c:v>
                  </c:pt>
                  <c:pt idx="4">
                    <c:v>2.3000000000000007</c:v>
                  </c:pt>
                  <c:pt idx="5">
                    <c:v>2.5</c:v>
                  </c:pt>
                  <c:pt idx="6">
                    <c:v>2.6999999999999993</c:v>
                  </c:pt>
                  <c:pt idx="7">
                    <c:v>2.5999999999999996</c:v>
                  </c:pt>
                  <c:pt idx="8">
                    <c:v>2.0999999999999996</c:v>
                  </c:pt>
                  <c:pt idx="9">
                    <c:v>0.89999999999999858</c:v>
                  </c:pt>
                </c:numCache>
              </c:numRef>
            </c:plus>
            <c:minus>
              <c:numRef>
                <c:f>'Figure 3.2 (2)'!$N$2:$N$11</c:f>
                <c:numCache>
                  <c:formatCode>General</c:formatCode>
                  <c:ptCount val="10"/>
                  <c:pt idx="0">
                    <c:v>1.8999999999999986</c:v>
                  </c:pt>
                  <c:pt idx="1">
                    <c:v>3.1999999999999993</c:v>
                  </c:pt>
                  <c:pt idx="2">
                    <c:v>2.5</c:v>
                  </c:pt>
                  <c:pt idx="3">
                    <c:v>2.1000000000000014</c:v>
                  </c:pt>
                  <c:pt idx="4">
                    <c:v>2.0999999999999979</c:v>
                  </c:pt>
                  <c:pt idx="5">
                    <c:v>2.1999999999999993</c:v>
                  </c:pt>
                  <c:pt idx="6">
                    <c:v>2.3000000000000007</c:v>
                  </c:pt>
                  <c:pt idx="7">
                    <c:v>2</c:v>
                  </c:pt>
                  <c:pt idx="8">
                    <c:v>1.8000000000000007</c:v>
                  </c:pt>
                  <c:pt idx="9">
                    <c:v>0.90000000000000036</c:v>
                  </c:pt>
                </c:numCache>
              </c:numRef>
            </c:minus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'Figure 3.2 (2)'!$C$2:$C$11</c:f>
              <c:strCache>
                <c:ptCount val="10"/>
                <c:pt idx="0">
                  <c:v>KZN</c:v>
                </c:pt>
                <c:pt idx="1">
                  <c:v>MP</c:v>
                </c:pt>
                <c:pt idx="2">
                  <c:v>FS</c:v>
                </c:pt>
                <c:pt idx="3">
                  <c:v>EC</c:v>
                </c:pt>
                <c:pt idx="4">
                  <c:v>NW</c:v>
                </c:pt>
                <c:pt idx="5">
                  <c:v>GP</c:v>
                </c:pt>
                <c:pt idx="6">
                  <c:v>LP</c:v>
                </c:pt>
                <c:pt idx="7">
                  <c:v>NC</c:v>
                </c:pt>
                <c:pt idx="8">
                  <c:v>WC</c:v>
                </c:pt>
                <c:pt idx="9">
                  <c:v>Total</c:v>
                </c:pt>
              </c:strCache>
            </c:strRef>
          </c:cat>
          <c:val>
            <c:numRef>
              <c:f>'Figure 3.2 (2)'!$J$2:$J$11</c:f>
              <c:numCache>
                <c:formatCode>0.0</c:formatCode>
                <c:ptCount val="10"/>
                <c:pt idx="0">
                  <c:v>21.9</c:v>
                </c:pt>
                <c:pt idx="1">
                  <c:v>20.8</c:v>
                </c:pt>
                <c:pt idx="2">
                  <c:v>19.2</c:v>
                </c:pt>
                <c:pt idx="3">
                  <c:v>18.8</c:v>
                </c:pt>
                <c:pt idx="4">
                  <c:v>16.399999999999999</c:v>
                </c:pt>
                <c:pt idx="5">
                  <c:v>15</c:v>
                </c:pt>
                <c:pt idx="6">
                  <c:v>11.9</c:v>
                </c:pt>
                <c:pt idx="7">
                  <c:v>10</c:v>
                </c:pt>
                <c:pt idx="8">
                  <c:v>8.3000000000000007</c:v>
                </c:pt>
                <c:pt idx="9" formatCode="General">
                  <c:v>16.3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E26D-4B3A-8DA3-068BC25B95D0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00"/>
        <c:axId val="633986760"/>
        <c:axId val="633987744"/>
      </c:barChart>
      <c:catAx>
        <c:axId val="633986760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Province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General" sourceLinked="1"/>
        <c:majorTickMark val="none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3987744"/>
        <c:crosses val="autoZero"/>
        <c:auto val="1"/>
        <c:lblAlgn val="ctr"/>
        <c:lblOffset val="100"/>
        <c:noMultiLvlLbl val="0"/>
      </c:catAx>
      <c:valAx>
        <c:axId val="633987744"/>
        <c:scaling>
          <c:orientation val="minMax"/>
          <c:max val="30"/>
        </c:scaling>
        <c:delete val="0"/>
        <c:axPos val="l"/>
        <c:majorGridlines>
          <c:spPr>
            <a:ln w="9525" cap="flat" cmpd="sng" algn="ctr">
              <a:noFill/>
              <a:round/>
            </a:ln>
            <a:effectLst/>
          </c:spPr>
        </c:majorGridlines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/>
                  <a:t>HIV prevalence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+mn-cs"/>
                </a:defRPr>
              </a:pPr>
              <a:endParaRPr lang="en-US"/>
            </a:p>
          </c:txPr>
        </c:title>
        <c:numFmt formatCode="0" sourceLinked="0"/>
        <c:majorTickMark val="none"/>
        <c:minorTickMark val="none"/>
        <c:tickLblPos val="nextTo"/>
        <c:spPr>
          <a:noFill/>
          <a:ln w="6350" cap="flat" cmpd="sng" algn="ctr">
            <a:solidFill>
              <a:schemeClr val="dk1"/>
            </a:solidFill>
            <a:prstDash val="solid"/>
            <a:miter lim="800000"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633986760"/>
        <c:crosses val="autoZero"/>
        <c:crossBetween val="between"/>
        <c:majorUnit val="5"/>
      </c:valAx>
      <c:dTable>
        <c:showHorzBorder val="1"/>
        <c:showVertBorder val="1"/>
        <c:showOutline val="1"/>
        <c:showKeys val="1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0" spcFirstLastPara="1" vertOverflow="ellipsis" vert="horz" wrap="square" anchor="ctr" anchorCtr="1"/>
          <a:lstStyle/>
          <a:p>
            <a:pPr rtl="0"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dTable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400"/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[Kzuma_sex_age.xls.xlsx]Viral_Age_Sex!$C$5</c:f>
              <c:strCache>
                <c:ptCount val="1"/>
                <c:pt idx="0">
                  <c:v>Female</c:v>
                </c:pt>
              </c:strCache>
            </c:strRef>
          </c:tx>
          <c:spPr>
            <a:solidFill>
              <a:srgbClr val="21409B"/>
            </a:solidFill>
            <a:ln w="28575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[Kzuma_sex_age.xls.xlsx]Viral_Age_Sex!$G$6:$G$12</c:f>
                <c:numCache>
                  <c:formatCode>General</c:formatCode>
                  <c:ptCount val="7"/>
                  <c:pt idx="0">
                    <c:v>7.2999999999999972</c:v>
                  </c:pt>
                  <c:pt idx="1">
                    <c:v>8.0999999999999943</c:v>
                  </c:pt>
                  <c:pt idx="2">
                    <c:v>3.3999999999999915</c:v>
                  </c:pt>
                  <c:pt idx="3">
                    <c:v>3.3999999999999915</c:v>
                  </c:pt>
                  <c:pt idx="4">
                    <c:v>2.6999999999999886</c:v>
                  </c:pt>
                  <c:pt idx="5">
                    <c:v>5.6000000000000085</c:v>
                  </c:pt>
                </c:numCache>
              </c:numRef>
            </c:plus>
            <c:minus>
              <c:numRef>
                <c:f>[Kzuma_sex_age.xls.xlsx]Viral_Age_Sex!$F$6:$F$12</c:f>
                <c:numCache>
                  <c:formatCode>General</c:formatCode>
                  <c:ptCount val="7"/>
                  <c:pt idx="0">
                    <c:v>8.4000000000000057</c:v>
                  </c:pt>
                  <c:pt idx="1">
                    <c:v>10.600000000000009</c:v>
                  </c:pt>
                  <c:pt idx="2">
                    <c:v>4.3000000000000114</c:v>
                  </c:pt>
                  <c:pt idx="3">
                    <c:v>4.5</c:v>
                  </c:pt>
                  <c:pt idx="4">
                    <c:v>4</c:v>
                  </c:pt>
                  <c:pt idx="5">
                    <c:v>9.7999999999999972</c:v>
                  </c:pt>
                </c:numCache>
              </c:numRef>
            </c:minus>
          </c:errBars>
          <c:cat>
            <c:strRef>
              <c:f>[Kzuma_sex_age.xls.xlsx]Viral_Age_Sex!$B$6:$B$11</c:f>
              <c:strCache>
                <c:ptCount val="6"/>
                <c:pt idx="0">
                  <c:v>15-24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65 plus</c:v>
                </c:pt>
              </c:strCache>
            </c:strRef>
          </c:cat>
          <c:val>
            <c:numRef>
              <c:f>[Kzuma_sex_age.xls.xlsx]Viral_Age_Sex!$C$6:$C$11</c:f>
              <c:numCache>
                <c:formatCode>General</c:formatCode>
                <c:ptCount val="6"/>
                <c:pt idx="0">
                  <c:v>68.2</c:v>
                </c:pt>
                <c:pt idx="1">
                  <c:v>75.900000000000006</c:v>
                </c:pt>
                <c:pt idx="2">
                  <c:v>85.9</c:v>
                </c:pt>
                <c:pt idx="3">
                  <c:v>88.4</c:v>
                </c:pt>
                <c:pt idx="4">
                  <c:v>91.4</c:v>
                </c:pt>
                <c:pt idx="5">
                  <c:v>88.8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00BE-463A-8D54-095AB6209337}"/>
            </c:ext>
          </c:extLst>
        </c:ser>
        <c:ser>
          <c:idx val="1"/>
          <c:order val="1"/>
          <c:tx>
            <c:strRef>
              <c:f>[Kzuma_sex_age.xls.xlsx]Viral_Age_Sex!$D$5</c:f>
              <c:strCache>
                <c:ptCount val="1"/>
                <c:pt idx="0">
                  <c:v>Male</c:v>
                </c:pt>
              </c:strCache>
            </c:strRef>
          </c:tx>
          <c:spPr>
            <a:solidFill>
              <a:srgbClr val="008651"/>
            </a:solidFill>
            <a:ln w="28575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[Kzuma_sex_age.xls.xlsx]Viral_Age_Sex!$J$6:$J$12</c:f>
                <c:numCache>
                  <c:formatCode>General</c:formatCode>
                  <c:ptCount val="7"/>
                  <c:pt idx="0">
                    <c:v>9.2999999999999972</c:v>
                  </c:pt>
                  <c:pt idx="1">
                    <c:v>10.600000000000009</c:v>
                  </c:pt>
                  <c:pt idx="2">
                    <c:v>5.4000000000000057</c:v>
                  </c:pt>
                  <c:pt idx="3">
                    <c:v>4.3000000000000114</c:v>
                  </c:pt>
                  <c:pt idx="4">
                    <c:v>6</c:v>
                  </c:pt>
                  <c:pt idx="5">
                    <c:v>6.0999999999999943</c:v>
                  </c:pt>
                </c:numCache>
              </c:numRef>
            </c:plus>
            <c:minus>
              <c:numRef>
                <c:f>[Kzuma_sex_age.xls.xlsx]Viral_Age_Sex!$I$6:$I$12</c:f>
                <c:numCache>
                  <c:formatCode>General</c:formatCode>
                  <c:ptCount val="7"/>
                  <c:pt idx="0">
                    <c:v>11.899999999999999</c:v>
                  </c:pt>
                  <c:pt idx="1">
                    <c:v>12.5</c:v>
                  </c:pt>
                  <c:pt idx="2">
                    <c:v>6.5</c:v>
                  </c:pt>
                  <c:pt idx="3">
                    <c:v>5.5999999999999943</c:v>
                  </c:pt>
                  <c:pt idx="4">
                    <c:v>8.0999999999999943</c:v>
                  </c:pt>
                  <c:pt idx="5">
                    <c:v>9.9000000000000057</c:v>
                  </c:pt>
                </c:numCache>
              </c:numRef>
            </c:minus>
          </c:errBars>
          <c:cat>
            <c:strRef>
              <c:f>[Kzuma_sex_age.xls.xlsx]Viral_Age_Sex!$B$6:$B$11</c:f>
              <c:strCache>
                <c:ptCount val="6"/>
                <c:pt idx="0">
                  <c:v>15-24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65 plus</c:v>
                </c:pt>
              </c:strCache>
            </c:strRef>
          </c:cat>
          <c:val>
            <c:numRef>
              <c:f>[Kzuma_sex_age.xls.xlsx]Viral_Age_Sex!$D$6:$D$11</c:f>
              <c:numCache>
                <c:formatCode>General</c:formatCode>
                <c:ptCount val="6"/>
                <c:pt idx="0">
                  <c:v>73.5</c:v>
                </c:pt>
                <c:pt idx="1">
                  <c:v>66.3</c:v>
                </c:pt>
                <c:pt idx="2">
                  <c:v>76.3</c:v>
                </c:pt>
                <c:pt idx="3">
                  <c:v>84.6</c:v>
                </c:pt>
                <c:pt idx="4">
                  <c:v>82.1</c:v>
                </c:pt>
                <c:pt idx="5">
                  <c:v>86.9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00BE-463A-8D54-095AB620933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803072"/>
        <c:axId val="127369792"/>
      </c:barChart>
      <c:catAx>
        <c:axId val="124803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 (years)</a:t>
                </a:r>
              </a:p>
            </c:rich>
          </c:tx>
          <c:layout>
            <c:manualLayout>
              <c:xMode val="edge"/>
              <c:yMode val="edge"/>
              <c:x val="0.42506206586007494"/>
              <c:y val="0.91635958397186423"/>
            </c:manualLayout>
          </c:layout>
          <c:overlay val="0"/>
        </c:title>
        <c:numFmt formatCode="General" sourceLinked="1"/>
        <c:majorTickMark val="out"/>
        <c:minorTickMark val="none"/>
        <c:tickLblPos val="nextTo"/>
        <c:crossAx val="127369792"/>
        <c:crosses val="autoZero"/>
        <c:auto val="1"/>
        <c:lblAlgn val="ctr"/>
        <c:lblOffset val="100"/>
        <c:noMultiLvlLbl val="0"/>
      </c:catAx>
      <c:valAx>
        <c:axId val="127369792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dirty="0"/>
                  <a:t>VL Suppression (%)</a:t>
                </a:r>
              </a:p>
            </c:rich>
          </c:tx>
          <c:layout>
            <c:manualLayout>
              <c:xMode val="edge"/>
              <c:yMode val="edge"/>
              <c:x val="2.823529411764706E-2"/>
              <c:y val="0.30440427705157547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24803072"/>
        <c:crosses val="autoZero"/>
        <c:crossBetween val="between"/>
        <c:majorUnit val="20"/>
      </c:valAx>
      <c:dTable>
        <c:showHorzBorder val="1"/>
        <c:showVertBorder val="1"/>
        <c:showOutline val="1"/>
        <c:showKeys val="1"/>
      </c:dTable>
    </c:plotArea>
    <c:legend>
      <c:legendPos val="t"/>
      <c:overlay val="0"/>
    </c:legend>
    <c:plotVisOnly val="1"/>
    <c:dispBlanksAs val="gap"/>
    <c:showDLblsOverMax val="0"/>
  </c:chart>
  <c:spPr>
    <a:solidFill>
      <a:schemeClr val="bg1"/>
    </a:solidFill>
    <a:ln>
      <a:noFill/>
    </a:ln>
  </c:spPr>
  <c:txPr>
    <a:bodyPr/>
    <a:lstStyle/>
    <a:p>
      <a:pPr>
        <a:defRPr sz="1400" b="0">
          <a:latin typeface="+mn-lt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8"/>
    </mc:Choice>
    <mc:Fallback>
      <c:style val="8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'[Copy of Table_3_33 Final 14 Oct 2023 .xlsm]Graph_3_33a_cascade PLHIV15 (2)'!$B$29</c:f>
              <c:strCache>
                <c:ptCount val="1"/>
                <c:pt idx="0">
                  <c:v>Diagnosed with HIV</c:v>
                </c:pt>
              </c:strCache>
            </c:strRef>
          </c:tx>
          <c:spPr>
            <a:solidFill>
              <a:schemeClr val="accent6">
                <a:shade val="6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'[Copy of Table_3_33 Final 14 Oct 2023 .xlsm]Graph_3_33a_cascade PLHIV15 (2)'!$C$28:$E$28</c:f>
              <c:strCache>
                <c:ptCount val="3"/>
                <c:pt idx="0">
                  <c:v>Females</c:v>
                </c:pt>
                <c:pt idx="1">
                  <c:v>Males</c:v>
                </c:pt>
                <c:pt idx="2">
                  <c:v>Total</c:v>
                </c:pt>
              </c:strCache>
            </c:strRef>
          </c:cat>
          <c:val>
            <c:numRef>
              <c:f>'[Copy of Table_3_33 Final 14 Oct 2023 .xlsm]Graph_3_33a_cascade PLHIV15 (2)'!$C$29:$E$29</c:f>
              <c:numCache>
                <c:formatCode>0</c:formatCode>
                <c:ptCount val="3"/>
                <c:pt idx="0">
                  <c:v>91.6</c:v>
                </c:pt>
                <c:pt idx="1">
                  <c:v>85</c:v>
                </c:pt>
                <c:pt idx="2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3912-4D7F-BBBA-63B27420C472}"/>
            </c:ext>
          </c:extLst>
        </c:ser>
        <c:ser>
          <c:idx val="1"/>
          <c:order val="1"/>
          <c:tx>
            <c:strRef>
              <c:f>'[Copy of Table_3_33 Final 14 Oct 2023 .xlsm]Graph_3_33a_cascade PLHIV15 (2)'!$B$30</c:f>
              <c:strCache>
                <c:ptCount val="1"/>
                <c:pt idx="0">
                  <c:v>On ART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'[Copy of Table_3_33 Final 14 Oct 2023 .xlsm]Graph_3_33a_cascade PLHIV15 (2)'!$C$28:$E$28</c:f>
              <c:strCache>
                <c:ptCount val="3"/>
                <c:pt idx="0">
                  <c:v>Females</c:v>
                </c:pt>
                <c:pt idx="1">
                  <c:v>Males</c:v>
                </c:pt>
                <c:pt idx="2">
                  <c:v>Total</c:v>
                </c:pt>
              </c:strCache>
            </c:strRef>
          </c:cat>
          <c:val>
            <c:numRef>
              <c:f>'[Copy of Table_3_33 Final 14 Oct 2023 .xlsm]Graph_3_33a_cascade PLHIV15 (2)'!$C$30:$E$30</c:f>
              <c:numCache>
                <c:formatCode>0</c:formatCode>
                <c:ptCount val="3"/>
                <c:pt idx="0">
                  <c:v>83</c:v>
                </c:pt>
                <c:pt idx="1">
                  <c:v>77</c:v>
                </c:pt>
                <c:pt idx="2">
                  <c:v>81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3912-4D7F-BBBA-63B27420C472}"/>
            </c:ext>
          </c:extLst>
        </c:ser>
        <c:ser>
          <c:idx val="2"/>
          <c:order val="2"/>
          <c:tx>
            <c:strRef>
              <c:f>'[Copy of Table_3_33 Final 14 Oct 2023 .xlsm]Graph_3_33a_cascade PLHIV15 (2)'!$B$31</c:f>
              <c:strCache>
                <c:ptCount val="1"/>
                <c:pt idx="0">
                  <c:v>Virally suppressed</c:v>
                </c:pt>
              </c:strCache>
            </c:strRef>
          </c:tx>
          <c:spPr>
            <a:solidFill>
              <a:schemeClr val="accent6">
                <a:tint val="65000"/>
              </a:schemeClr>
            </a:solidFill>
            <a:ln>
              <a:noFill/>
            </a:ln>
            <a:effectLst/>
          </c:spPr>
          <c:invertIfNegative val="0"/>
          <c:errBars>
            <c:errBarType val="both"/>
            <c:errValType val="stdErr"/>
            <c:noEndCap val="0"/>
            <c:spPr>
              <a:noFill/>
              <a:ln w="9525" cap="flat" cmpd="sng" algn="ctr">
                <a:solidFill>
                  <a:schemeClr val="tx1">
                    <a:lumMod val="65000"/>
                    <a:lumOff val="35000"/>
                  </a:schemeClr>
                </a:solidFill>
                <a:round/>
              </a:ln>
              <a:effectLst/>
            </c:spPr>
          </c:errBars>
          <c:cat>
            <c:strRef>
              <c:f>'[Copy of Table_3_33 Final 14 Oct 2023 .xlsm]Graph_3_33a_cascade PLHIV15 (2)'!$C$28:$E$28</c:f>
              <c:strCache>
                <c:ptCount val="3"/>
                <c:pt idx="0">
                  <c:v>Females</c:v>
                </c:pt>
                <c:pt idx="1">
                  <c:v>Males</c:v>
                </c:pt>
                <c:pt idx="2">
                  <c:v>Total</c:v>
                </c:pt>
              </c:strCache>
            </c:strRef>
          </c:cat>
          <c:val>
            <c:numRef>
              <c:f>'[Copy of Table_3_33 Final 14 Oct 2023 .xlsm]Graph_3_33a_cascade PLHIV15 (2)'!$C$31:$E$31</c:f>
              <c:numCache>
                <c:formatCode>0</c:formatCode>
                <c:ptCount val="3"/>
                <c:pt idx="0">
                  <c:v>78</c:v>
                </c:pt>
                <c:pt idx="1">
                  <c:v>72</c:v>
                </c:pt>
                <c:pt idx="2">
                  <c:v>76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3912-4D7F-BBBA-63B27420C472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63"/>
        <c:overlap val="-27"/>
        <c:axId val="2072819055"/>
        <c:axId val="34095135"/>
      </c:barChart>
      <c:catAx>
        <c:axId val="2072819055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34095135"/>
        <c:crosses val="autoZero"/>
        <c:auto val="1"/>
        <c:lblAlgn val="ctr"/>
        <c:lblOffset val="100"/>
        <c:noMultiLvlLbl val="0"/>
      </c:catAx>
      <c:valAx>
        <c:axId val="34095135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+mn-lt"/>
                    <a:ea typeface="+mn-ea"/>
                    <a:cs typeface="Times New Roman" panose="02020603050405020304" pitchFamily="18" charset="0"/>
                  </a:defRPr>
                </a:pPr>
                <a:r>
                  <a:rPr lang="en-ZA"/>
                  <a:t>Adults Living with HIV (%)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  <c:txPr>
            <a:bodyPr rot="-5400000" spcFirstLastPara="1" vertOverflow="ellipsis" vert="horz" wrap="square" anchor="ctr" anchorCtr="1"/>
            <a:lstStyle/>
            <a:p>
              <a:pPr>
                <a:defRPr sz="1400" b="0" i="0" u="none" strike="noStrike" kern="1200" baseline="0">
                  <a:solidFill>
                    <a:schemeClr val="tx1">
                      <a:lumMod val="65000"/>
                      <a:lumOff val="35000"/>
                    </a:schemeClr>
                  </a:solidFill>
                  <a:latin typeface="+mn-lt"/>
                  <a:ea typeface="+mn-ea"/>
                  <a:cs typeface="Times New Roman" panose="02020603050405020304" pitchFamily="18" charset="0"/>
                </a:defRPr>
              </a:pPr>
              <a:endParaRPr lang="en-US"/>
            </a:p>
          </c:txPr>
        </c:title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4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Times New Roman" panose="02020603050405020304" pitchFamily="18" charset="0"/>
              </a:defRPr>
            </a:pPr>
            <a:endParaRPr lang="en-US"/>
          </a:p>
        </c:txPr>
        <c:crossAx val="2072819055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2966740003943114"/>
          <c:y val="0.91801440588455718"/>
          <c:w val="0.77933371833949516"/>
          <c:h val="5.5831627188929658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Times New Roman" panose="02020603050405020304" pitchFamily="18" charset="0"/>
            </a:defRPr>
          </a:pPr>
          <a:endParaRPr lang="en-US"/>
        </a:p>
      </c:txPr>
    </c:legend>
    <c:plotVisOnly val="1"/>
    <c:dispBlanksAs val="gap"/>
    <c:showDLblsOverMax val="0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 sz="1400">
          <a:latin typeface="+mn-lt"/>
          <a:cs typeface="Times New Roman" panose="02020603050405020304" pitchFamily="18" charset="0"/>
        </a:defRPr>
      </a:pPr>
      <a:endParaRPr lang="en-US"/>
    </a:p>
  </c:txPr>
  <c:externalData r:id="rId3">
    <c:autoUpdate val="0"/>
  </c:externalData>
  <c:userShapes r:id="rId4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[Kzuma_sex_age.xls.xlsx]Circum!$C$5</c:f>
              <c:strCache>
                <c:ptCount val="1"/>
                <c:pt idx="0">
                  <c:v>Ever circumcised</c:v>
                </c:pt>
              </c:strCache>
            </c:strRef>
          </c:tx>
          <c:spPr>
            <a:solidFill>
              <a:srgbClr val="21409B"/>
            </a:solidFill>
            <a:ln w="28575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[Kzuma_sex_age.xls.xlsx]Circum!$G$6:$G$12</c:f>
                <c:numCache>
                  <c:formatCode>General</c:formatCode>
                  <c:ptCount val="7"/>
                  <c:pt idx="0">
                    <c:v>2.6000000000000085</c:v>
                  </c:pt>
                  <c:pt idx="1">
                    <c:v>2.5999999999999943</c:v>
                  </c:pt>
                  <c:pt idx="2">
                    <c:v>3.4000000000000057</c:v>
                  </c:pt>
                  <c:pt idx="3">
                    <c:v>4.7000000000000028</c:v>
                  </c:pt>
                  <c:pt idx="4">
                    <c:v>4.7999999999999972</c:v>
                  </c:pt>
                  <c:pt idx="5">
                    <c:v>6.2999999999999972</c:v>
                  </c:pt>
                </c:numCache>
              </c:numRef>
            </c:plus>
            <c:minus>
              <c:numRef>
                <c:f>[Kzuma_sex_age.xls.xlsx]Circum!$F$6:$F$12</c:f>
                <c:numCache>
                  <c:formatCode>General</c:formatCode>
                  <c:ptCount val="7"/>
                  <c:pt idx="0">
                    <c:v>2.7999999999999972</c:v>
                  </c:pt>
                  <c:pt idx="1">
                    <c:v>2.9000000000000057</c:v>
                  </c:pt>
                  <c:pt idx="2">
                    <c:v>3.6000000000000014</c:v>
                  </c:pt>
                  <c:pt idx="3">
                    <c:v>4.7999999999999972</c:v>
                  </c:pt>
                  <c:pt idx="4">
                    <c:v>5</c:v>
                  </c:pt>
                  <c:pt idx="5">
                    <c:v>6.2999999999999972</c:v>
                  </c:pt>
                </c:numCache>
              </c:numRef>
            </c:minus>
          </c:errBars>
          <c:cat>
            <c:strRef>
              <c:f>[Kzuma_sex_age.xls.xlsx]Circum!$B$6:$B$11</c:f>
              <c:strCache>
                <c:ptCount val="6"/>
                <c:pt idx="0">
                  <c:v>15-24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65 plus</c:v>
                </c:pt>
              </c:strCache>
            </c:strRef>
          </c:cat>
          <c:val>
            <c:numRef>
              <c:f>[Kzuma_sex_age.xls.xlsx]Circum!$C$6:$C$11</c:f>
              <c:numCache>
                <c:formatCode>General</c:formatCode>
                <c:ptCount val="6"/>
                <c:pt idx="0">
                  <c:v>65.099999999999994</c:v>
                </c:pt>
                <c:pt idx="1">
                  <c:v>70.7</c:v>
                </c:pt>
                <c:pt idx="2">
                  <c:v>64.5</c:v>
                </c:pt>
                <c:pt idx="3">
                  <c:v>56.8</c:v>
                </c:pt>
                <c:pt idx="4">
                  <c:v>59.5</c:v>
                </c:pt>
                <c:pt idx="5">
                  <c:v>51.5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3F3-499A-AE31-A1FD971296D3}"/>
            </c:ext>
          </c:extLst>
        </c:ser>
        <c:ser>
          <c:idx val="1"/>
          <c:order val="1"/>
          <c:tx>
            <c:strRef>
              <c:f>[Kzuma_sex_age.xls.xlsx]Circum!$D$5</c:f>
              <c:strCache>
                <c:ptCount val="1"/>
                <c:pt idx="0">
                  <c:v>Medically circumcised</c:v>
                </c:pt>
              </c:strCache>
            </c:strRef>
          </c:tx>
          <c:spPr>
            <a:solidFill>
              <a:srgbClr val="008651"/>
            </a:solidFill>
            <a:ln w="28575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[Kzuma_sex_age.xls.xlsx]Circum!$J$6:$J$12</c:f>
                <c:numCache>
                  <c:formatCode>General</c:formatCode>
                  <c:ptCount val="7"/>
                  <c:pt idx="0">
                    <c:v>2.8999999999999986</c:v>
                  </c:pt>
                  <c:pt idx="1">
                    <c:v>2.8999999999999986</c:v>
                  </c:pt>
                  <c:pt idx="2">
                    <c:v>3.5</c:v>
                  </c:pt>
                  <c:pt idx="3">
                    <c:v>3.9000000000000021</c:v>
                  </c:pt>
                  <c:pt idx="4">
                    <c:v>5.4000000000000021</c:v>
                  </c:pt>
                  <c:pt idx="5">
                    <c:v>6.3000000000000007</c:v>
                  </c:pt>
                </c:numCache>
              </c:numRef>
            </c:plus>
            <c:minus>
              <c:numRef>
                <c:f>[Kzuma_sex_age.xls.xlsx]Circum!$I$6:$I$12</c:f>
                <c:numCache>
                  <c:formatCode>General</c:formatCode>
                  <c:ptCount val="7"/>
                  <c:pt idx="0">
                    <c:v>3</c:v>
                  </c:pt>
                  <c:pt idx="1">
                    <c:v>2.8999999999999986</c:v>
                  </c:pt>
                  <c:pt idx="2">
                    <c:v>3.2999999999999972</c:v>
                  </c:pt>
                  <c:pt idx="3">
                    <c:v>3.5</c:v>
                  </c:pt>
                  <c:pt idx="4">
                    <c:v>4.6999999999999993</c:v>
                  </c:pt>
                  <c:pt idx="5">
                    <c:v>5.3000000000000007</c:v>
                  </c:pt>
                </c:numCache>
              </c:numRef>
            </c:minus>
          </c:errBars>
          <c:cat>
            <c:strRef>
              <c:f>[Kzuma_sex_age.xls.xlsx]Circum!$B$6:$B$11</c:f>
              <c:strCache>
                <c:ptCount val="6"/>
                <c:pt idx="0">
                  <c:v>15-24</c:v>
                </c:pt>
                <c:pt idx="1">
                  <c:v>25-34</c:v>
                </c:pt>
                <c:pt idx="2">
                  <c:v>35-44</c:v>
                </c:pt>
                <c:pt idx="3">
                  <c:v>45-54</c:v>
                </c:pt>
                <c:pt idx="4">
                  <c:v>55-64</c:v>
                </c:pt>
                <c:pt idx="5">
                  <c:v>65 plus</c:v>
                </c:pt>
              </c:strCache>
            </c:strRef>
          </c:cat>
          <c:val>
            <c:numRef>
              <c:f>[Kzuma_sex_age.xls.xlsx]Circum!$D$6:$D$11</c:f>
              <c:numCache>
                <c:formatCode>General</c:formatCode>
                <c:ptCount val="6"/>
                <c:pt idx="0">
                  <c:v>49.9</c:v>
                </c:pt>
                <c:pt idx="1">
                  <c:v>44.4</c:v>
                </c:pt>
                <c:pt idx="2">
                  <c:v>37.9</c:v>
                </c:pt>
                <c:pt idx="3">
                  <c:v>25.7</c:v>
                </c:pt>
                <c:pt idx="4">
                  <c:v>25.2</c:v>
                </c:pt>
                <c:pt idx="5">
                  <c:v>21.8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3F3-499A-AE31-A1FD971296D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803072"/>
        <c:axId val="127369792"/>
      </c:barChart>
      <c:catAx>
        <c:axId val="124803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 (years)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27369792"/>
        <c:crosses val="autoZero"/>
        <c:auto val="1"/>
        <c:lblAlgn val="ctr"/>
        <c:lblOffset val="100"/>
        <c:noMultiLvlLbl val="0"/>
      </c:catAx>
      <c:valAx>
        <c:axId val="127369792"/>
        <c:scaling>
          <c:orientation val="minMax"/>
          <c:max val="10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Circumcision (%)</a:t>
                </a:r>
              </a:p>
            </c:rich>
          </c:tx>
          <c:layout>
            <c:manualLayout>
              <c:xMode val="edge"/>
              <c:yMode val="edge"/>
              <c:x val="0.11721985037562528"/>
              <c:y val="0.29354753309929649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24803072"/>
        <c:crosses val="autoZero"/>
        <c:crossBetween val="between"/>
        <c:majorUnit val="20"/>
      </c:valAx>
      <c:dTable>
        <c:showHorzBorder val="1"/>
        <c:showVertBorder val="1"/>
        <c:showOutline val="1"/>
        <c:showKeys val="1"/>
      </c:dTable>
    </c:plotArea>
    <c:legend>
      <c:legendPos val="t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0">
          <a:latin typeface="+mn-lt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Condom!$C$5</c:f>
              <c:strCache>
                <c:ptCount val="1"/>
                <c:pt idx="0">
                  <c:v>Females</c:v>
                </c:pt>
              </c:strCache>
            </c:strRef>
          </c:tx>
          <c:spPr>
            <a:solidFill>
              <a:srgbClr val="21409B"/>
            </a:solidFill>
            <a:ln w="28575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Condom!$G$6:$G$12</c:f>
                <c:numCache>
                  <c:formatCode>General</c:formatCode>
                  <c:ptCount val="7"/>
                  <c:pt idx="0">
                    <c:v>10.899999999999999</c:v>
                  </c:pt>
                  <c:pt idx="1">
                    <c:v>7.8999999999999986</c:v>
                  </c:pt>
                  <c:pt idx="2">
                    <c:v>23</c:v>
                  </c:pt>
                </c:numCache>
              </c:numRef>
            </c:plus>
            <c:minus>
              <c:numRef>
                <c:f>Condom!$F$6:$F$12</c:f>
                <c:numCache>
                  <c:formatCode>General</c:formatCode>
                  <c:ptCount val="7"/>
                  <c:pt idx="0">
                    <c:v>10.299999999999997</c:v>
                  </c:pt>
                  <c:pt idx="1">
                    <c:v>7.5</c:v>
                  </c:pt>
                  <c:pt idx="2">
                    <c:v>15.7</c:v>
                  </c:pt>
                </c:numCache>
              </c:numRef>
            </c:minus>
          </c:errBars>
          <c:cat>
            <c:strRef>
              <c:f>Condom!$B$6:$B$8</c:f>
              <c:strCache>
                <c:ptCount val="3"/>
                <c:pt idx="0">
                  <c:v>15-24</c:v>
                </c:pt>
                <c:pt idx="1">
                  <c:v>25-49</c:v>
                </c:pt>
                <c:pt idx="2">
                  <c:v>50 plus</c:v>
                </c:pt>
              </c:strCache>
            </c:strRef>
          </c:cat>
          <c:val>
            <c:numRef>
              <c:f>Condom!$C$6:$C$8</c:f>
              <c:numCache>
                <c:formatCode>General</c:formatCode>
                <c:ptCount val="3"/>
                <c:pt idx="0">
                  <c:v>43.5</c:v>
                </c:pt>
                <c:pt idx="1">
                  <c:v>40.9</c:v>
                </c:pt>
                <c:pt idx="2" formatCode="0.0">
                  <c:v>29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A8-443E-B484-AF031BEC031D}"/>
            </c:ext>
          </c:extLst>
        </c:ser>
        <c:ser>
          <c:idx val="1"/>
          <c:order val="1"/>
          <c:tx>
            <c:strRef>
              <c:f>Condom!$D$5</c:f>
              <c:strCache>
                <c:ptCount val="1"/>
                <c:pt idx="0">
                  <c:v>Males</c:v>
                </c:pt>
              </c:strCache>
            </c:strRef>
          </c:tx>
          <c:spPr>
            <a:solidFill>
              <a:srgbClr val="008651"/>
            </a:solidFill>
            <a:ln w="28575">
              <a:noFill/>
            </a:ln>
          </c:spPr>
          <c:invertIfNegative val="0"/>
          <c:errBars>
            <c:errBarType val="both"/>
            <c:errValType val="cust"/>
            <c:noEndCap val="0"/>
            <c:plus>
              <c:numRef>
                <c:f>Condom!$J$6:$J$12</c:f>
                <c:numCache>
                  <c:formatCode>General</c:formatCode>
                  <c:ptCount val="7"/>
                  <c:pt idx="0">
                    <c:v>7</c:v>
                  </c:pt>
                  <c:pt idx="1">
                    <c:v>5.2999999999999972</c:v>
                  </c:pt>
                  <c:pt idx="2">
                    <c:v>11.5</c:v>
                  </c:pt>
                </c:numCache>
              </c:numRef>
            </c:plus>
            <c:minus>
              <c:numRef>
                <c:f>Condom!$I$6:$I$12</c:f>
                <c:numCache>
                  <c:formatCode>General</c:formatCode>
                  <c:ptCount val="7"/>
                  <c:pt idx="0">
                    <c:v>7</c:v>
                  </c:pt>
                  <c:pt idx="1">
                    <c:v>5.2000000000000028</c:v>
                  </c:pt>
                  <c:pt idx="2">
                    <c:v>9.1999999999999993</c:v>
                  </c:pt>
                </c:numCache>
              </c:numRef>
            </c:minus>
          </c:errBars>
          <c:cat>
            <c:strRef>
              <c:f>Condom!$B$6:$B$8</c:f>
              <c:strCache>
                <c:ptCount val="3"/>
                <c:pt idx="0">
                  <c:v>15-24</c:v>
                </c:pt>
                <c:pt idx="1">
                  <c:v>25-49</c:v>
                </c:pt>
                <c:pt idx="2">
                  <c:v>50 plus</c:v>
                </c:pt>
              </c:strCache>
            </c:strRef>
          </c:cat>
          <c:val>
            <c:numRef>
              <c:f>Condom!$D$6:$D$8</c:f>
              <c:numCache>
                <c:formatCode>0.0</c:formatCode>
                <c:ptCount val="3"/>
                <c:pt idx="0" formatCode="General">
                  <c:v>50.6</c:v>
                </c:pt>
                <c:pt idx="1">
                  <c:v>44</c:v>
                </c:pt>
                <c:pt idx="2" formatCode="General">
                  <c:v>27.9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80A8-443E-B484-AF031BEC031D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24803072"/>
        <c:axId val="127369792"/>
      </c:barChart>
      <c:catAx>
        <c:axId val="124803072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Age group (years)</a:t>
                </a:r>
              </a:p>
            </c:rich>
          </c:tx>
          <c:overlay val="0"/>
        </c:title>
        <c:numFmt formatCode="General" sourceLinked="1"/>
        <c:majorTickMark val="out"/>
        <c:minorTickMark val="none"/>
        <c:tickLblPos val="nextTo"/>
        <c:crossAx val="127369792"/>
        <c:crosses val="autoZero"/>
        <c:auto val="1"/>
        <c:lblAlgn val="ctr"/>
        <c:lblOffset val="100"/>
        <c:noMultiLvlLbl val="0"/>
      </c:catAx>
      <c:valAx>
        <c:axId val="127369792"/>
        <c:scaling>
          <c:orientation val="minMax"/>
          <c:max val="70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Condom use (%)</a:t>
                </a:r>
              </a:p>
            </c:rich>
          </c:tx>
          <c:layout>
            <c:manualLayout>
              <c:xMode val="edge"/>
              <c:yMode val="edge"/>
              <c:x val="3.695810685095046E-2"/>
              <c:y val="0.24994251679479187"/>
            </c:manualLayout>
          </c:layout>
          <c:overlay val="0"/>
        </c:title>
        <c:numFmt formatCode="0" sourceLinked="0"/>
        <c:majorTickMark val="out"/>
        <c:minorTickMark val="none"/>
        <c:tickLblPos val="nextTo"/>
        <c:crossAx val="124803072"/>
        <c:crosses val="autoZero"/>
        <c:crossBetween val="between"/>
      </c:valAx>
      <c:dTable>
        <c:showHorzBorder val="1"/>
        <c:showVertBorder val="1"/>
        <c:showOutline val="1"/>
        <c:showKeys val="1"/>
      </c:dTable>
    </c:plotArea>
    <c:legend>
      <c:legendPos val="t"/>
      <c:overlay val="0"/>
    </c:legend>
    <c:plotVisOnly val="1"/>
    <c:dispBlanksAs val="gap"/>
    <c:showDLblsOverMax val="0"/>
  </c:chart>
  <c:spPr>
    <a:ln>
      <a:noFill/>
    </a:ln>
  </c:spPr>
  <c:txPr>
    <a:bodyPr/>
    <a:lstStyle/>
    <a:p>
      <a:pPr>
        <a:defRPr sz="1400" b="0">
          <a:latin typeface="+mn-lt"/>
          <a:cs typeface="Times New Roman" panose="02020603050405020304" pitchFamily="18" charset="0"/>
        </a:defRPr>
      </a:pPr>
      <a:endParaRPr lang="en-U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withinLinear" id="19">
  <a:schemeClr val="accent6"/>
</cs:colorStyle>
</file>

<file path=ppt/charts/style1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2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solidFill>
        <a:schemeClr val="phClr"/>
      </a:solidFill>
    </cs:spPr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solidFill>
        <a:schemeClr val="phClr"/>
      </a:solidFill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0.10788</cdr:x>
      <cdr:y>0.30919</cdr:y>
    </cdr:from>
    <cdr:to>
      <cdr:x>0.96328</cdr:x>
      <cdr:y>0.38878</cdr:y>
    </cdr:to>
    <cdr:sp macro="" textlink="">
      <cdr:nvSpPr>
        <cdr:cNvPr id="2" name="Text Box 1"/>
        <cdr:cNvSpPr txBox="1"/>
      </cdr:nvSpPr>
      <cdr:spPr>
        <a:xfrm xmlns:a="http://schemas.openxmlformats.org/drawingml/2006/main">
          <a:off x="905623" y="1399774"/>
          <a:ext cx="7181136" cy="360320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vertOverflow="clip" wrap="square" rtlCol="0"/>
        <a:lstStyle xmlns:a="http://schemas.openxmlformats.org/drawingml/2006/main"/>
        <a:p xmlns:a="http://schemas.openxmlformats.org/drawingml/2006/main">
          <a:r>
            <a:rPr lang="en-ZA" sz="1400" b="1" dirty="0">
              <a:solidFill>
                <a:schemeClr val="bg1"/>
              </a:solidFill>
              <a:cs typeface="Times New Roman" panose="02020603050405020304" pitchFamily="18" charset="0"/>
            </a:rPr>
            <a:t>  91.6%       </a:t>
          </a:r>
          <a:r>
            <a:rPr lang="en-ZA" sz="1400" b="1" baseline="0" dirty="0">
              <a:solidFill>
                <a:schemeClr val="bg1"/>
              </a:solidFill>
              <a:cs typeface="Times New Roman" panose="02020603050405020304" pitchFamily="18" charset="0"/>
            </a:rPr>
            <a:t> </a:t>
          </a:r>
          <a:r>
            <a:rPr lang="en-ZA" sz="1400" b="1" dirty="0">
              <a:solidFill>
                <a:schemeClr val="bg1"/>
              </a:solidFill>
              <a:cs typeface="Times New Roman" panose="02020603050405020304" pitchFamily="18" charset="0"/>
            </a:rPr>
            <a:t>91.0%</a:t>
          </a:r>
          <a:r>
            <a:rPr lang="en-ZA" sz="1400" b="1" baseline="0" dirty="0">
              <a:solidFill>
                <a:schemeClr val="bg1"/>
              </a:solidFill>
              <a:cs typeface="Times New Roman" panose="02020603050405020304" pitchFamily="18" charset="0"/>
            </a:rPr>
            <a:t>         93.9%              85.1%         90.1%         93.8%              89.6%         90.7%       93.9%</a:t>
          </a:r>
          <a:endParaRPr lang="en-ZA" sz="1400" b="1" dirty="0">
            <a:solidFill>
              <a:schemeClr val="bg1"/>
            </a:solidFill>
            <a:cs typeface="Times New Roman" panose="02020603050405020304" pitchFamily="18" charset="0"/>
          </a:endParaRPr>
        </a:p>
      </cdr:txBody>
    </cdr:sp>
  </cdr:relSizeAnchor>
  <cdr:relSizeAnchor xmlns:cdr="http://schemas.openxmlformats.org/drawingml/2006/chartDrawing">
    <cdr:from>
      <cdr:x>0.10995</cdr:x>
      <cdr:y>0.61216</cdr:y>
    </cdr:from>
    <cdr:to>
      <cdr:x>0.96535</cdr:x>
      <cdr:y>0.69175</cdr:y>
    </cdr:to>
    <cdr:sp macro="" textlink="">
      <cdr:nvSpPr>
        <cdr:cNvPr id="3" name="Text Box 1">
          <a:extLst xmlns:a="http://schemas.openxmlformats.org/drawingml/2006/main">
            <a:ext uri="{FF2B5EF4-FFF2-40B4-BE49-F238E27FC236}">
              <a16:creationId xmlns:a16="http://schemas.microsoft.com/office/drawing/2014/main" id="{097136F5-7F6A-14AB-50BF-60C6FFB69933}"/>
            </a:ext>
          </a:extLst>
        </cdr:cNvPr>
        <cdr:cNvSpPr txBox="1"/>
      </cdr:nvSpPr>
      <cdr:spPr>
        <a:xfrm xmlns:a="http://schemas.openxmlformats.org/drawingml/2006/main">
          <a:off x="923022" y="2771374"/>
          <a:ext cx="7181136" cy="360320"/>
        </a:xfrm>
        <a:prstGeom xmlns:a="http://schemas.openxmlformats.org/drawingml/2006/main" prst="rect">
          <a:avLst/>
        </a:prstGeom>
        <a:ln xmlns:a="http://schemas.openxmlformats.org/drawingml/2006/main">
          <a:noFill/>
        </a:ln>
      </cdr:spPr>
      <cdr:txBody>
        <a:bodyPr xmlns:a="http://schemas.openxmlformats.org/drawingml/2006/main" wrap="square" rtlCol="0"/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ZA" sz="1400" b="1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rPr>
            <a:t>  88.7%         </a:t>
          </a:r>
          <a:r>
            <a:rPr lang="en-ZA" sz="1400" b="1" baseline="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rPr>
            <a:t> </a:t>
          </a:r>
          <a:r>
            <a:rPr lang="en-ZA" sz="1400" b="1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rPr>
            <a:t>72.3%</a:t>
          </a:r>
          <a:r>
            <a:rPr lang="en-ZA" sz="1400" b="1" baseline="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rPr>
            <a:t>        89.8%              78.2%       67.7%        82.3%                84.8%        </a:t>
          </a:r>
          <a:r>
            <a:rPr lang="en-ZA" sz="1400" b="1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rPr>
            <a:t>7</a:t>
          </a:r>
          <a:r>
            <a:rPr lang="en-ZA" sz="1400" b="1" baseline="0" dirty="0">
              <a:solidFill>
                <a:schemeClr val="accent5">
                  <a:lumMod val="50000"/>
                </a:schemeClr>
              </a:solidFill>
              <a:cs typeface="Times New Roman" panose="02020603050405020304" pitchFamily="18" charset="0"/>
            </a:rPr>
            <a:t>0.7%        87.4%</a:t>
          </a:r>
          <a:endParaRPr lang="en-ZA" sz="1400" b="1" dirty="0">
            <a:solidFill>
              <a:schemeClr val="accent5">
                <a:lumMod val="50000"/>
              </a:schemeClr>
            </a:solidFill>
            <a:cs typeface="Times New Roman" panose="02020603050405020304" pitchFamily="18" charset="0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B56AC6F-713B-6F44-9770-5CA6F98BF6FA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1143000"/>
            <a:ext cx="44577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BFFCB96-2973-1C4A-8E33-BCE39BABDB7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095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DBFFCB96-2973-1C4A-8E33-BCE39BABDB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2880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42950" y="1122363"/>
            <a:ext cx="84201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778951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16602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088982" y="365125"/>
            <a:ext cx="2135981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1038" y="365125"/>
            <a:ext cx="6284119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984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71867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5879" y="1709740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5879" y="4589465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08986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37601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2329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2329" y="2505075"/>
            <a:ext cx="4190702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203137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075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781850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855327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6272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81038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5E1A0F-1C06-CC43-AF1D-740BC5D102D8}" type="datetimeFigureOut">
              <a:rPr lang="en-US" smtClean="0"/>
              <a:t>12/12/2023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281363" y="6356352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996113" y="6356352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B8ADE55-E34B-8649-86CC-B5070BEBB6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32141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image" Target="../media/image1.png"/><Relationship Id="rId7" Type="http://schemas.openxmlformats.org/officeDocument/2006/relationships/image" Target="../media/image5.png"/><Relationship Id="rId12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png"/><Relationship Id="rId7" Type="http://schemas.openxmlformats.org/officeDocument/2006/relationships/image" Target="../media/image7.png"/><Relationship Id="rId12" Type="http://schemas.openxmlformats.org/officeDocument/2006/relationships/image" Target="../media/image2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png"/><Relationship Id="rId11" Type="http://schemas.openxmlformats.org/officeDocument/2006/relationships/image" Target="../media/image10.png"/><Relationship Id="rId5" Type="http://schemas.openxmlformats.org/officeDocument/2006/relationships/image" Target="../media/image5.png"/><Relationship Id="rId10" Type="http://schemas.openxmlformats.org/officeDocument/2006/relationships/image" Target="../media/image1.png"/><Relationship Id="rId4" Type="http://schemas.openxmlformats.org/officeDocument/2006/relationships/image" Target="../media/image4.png"/><Relationship Id="rId9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1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chart" Target="../charts/chart1.xm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chart" Target="../charts/chart2.xm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chart" Target="../charts/chart3.xm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11.JP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chart" Target="../charts/chart4.xm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22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chart" Target="../charts/chart5.xml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png"/><Relationship Id="rId11" Type="http://schemas.openxmlformats.org/officeDocument/2006/relationships/image" Target="../media/image9.png"/><Relationship Id="rId5" Type="http://schemas.openxmlformats.org/officeDocument/2006/relationships/image" Target="../media/image3.png"/><Relationship Id="rId10" Type="http://schemas.openxmlformats.org/officeDocument/2006/relationships/image" Target="../media/image8.png"/><Relationship Id="rId4" Type="http://schemas.openxmlformats.org/officeDocument/2006/relationships/image" Target="../media/image2.png"/><Relationship Id="rId9" Type="http://schemas.openxmlformats.org/officeDocument/2006/relationships/image" Target="../media/image7.png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25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11" Type="http://schemas.openxmlformats.org/officeDocument/2006/relationships/image" Target="../media/image23.png"/><Relationship Id="rId5" Type="http://schemas.openxmlformats.org/officeDocument/2006/relationships/image" Target="../media/image4.png"/><Relationship Id="rId15" Type="http://schemas.openxmlformats.org/officeDocument/2006/relationships/image" Target="../media/image27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Relationship Id="rId14" Type="http://schemas.openxmlformats.org/officeDocument/2006/relationships/image" Target="../media/image26.png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28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chart" Target="../charts/chart6.xm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chart" Target="../charts/chart7.xm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chart" Target="../charts/chart8.xml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2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3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3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13" Type="http://schemas.openxmlformats.org/officeDocument/2006/relationships/image" Target="../media/image10.png"/><Relationship Id="rId3" Type="http://schemas.openxmlformats.org/officeDocument/2006/relationships/slideLayout" Target="../slideLayouts/slideLayout1.xml"/><Relationship Id="rId7" Type="http://schemas.openxmlformats.org/officeDocument/2006/relationships/image" Target="../media/image4.png"/><Relationship Id="rId12" Type="http://schemas.openxmlformats.org/officeDocument/2006/relationships/image" Target="../media/image9.png"/><Relationship Id="rId2" Type="http://schemas.openxmlformats.org/officeDocument/2006/relationships/video" Target="../media/media1.MOV"/><Relationship Id="rId1" Type="http://schemas.microsoft.com/office/2007/relationships/media" Target="../media/media1.MOV"/><Relationship Id="rId6" Type="http://schemas.openxmlformats.org/officeDocument/2006/relationships/image" Target="../media/image3.png"/><Relationship Id="rId11" Type="http://schemas.openxmlformats.org/officeDocument/2006/relationships/image" Target="../media/image8.png"/><Relationship Id="rId5" Type="http://schemas.openxmlformats.org/officeDocument/2006/relationships/image" Target="../media/image2.png"/><Relationship Id="rId10" Type="http://schemas.openxmlformats.org/officeDocument/2006/relationships/image" Target="../media/image7.png"/><Relationship Id="rId4" Type="http://schemas.openxmlformats.org/officeDocument/2006/relationships/image" Target="../media/image1.png"/><Relationship Id="rId9" Type="http://schemas.openxmlformats.org/officeDocument/2006/relationships/image" Target="../media/image6.png"/><Relationship Id="rId14" Type="http://schemas.openxmlformats.org/officeDocument/2006/relationships/image" Target="../media/image29.png"/></Relationships>
</file>

<file path=ppt/slides/_rels/slide3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4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6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7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13" Type="http://schemas.openxmlformats.org/officeDocument/2006/relationships/image" Target="../media/image19.jpe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12" Type="http://schemas.openxmlformats.org/officeDocument/2006/relationships/image" Target="../media/image18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png"/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11" Type="http://schemas.openxmlformats.org/officeDocument/2006/relationships/image" Target="../media/image10.png"/><Relationship Id="rId5" Type="http://schemas.openxmlformats.org/officeDocument/2006/relationships/image" Target="../media/image4.png"/><Relationship Id="rId10" Type="http://schemas.openxmlformats.org/officeDocument/2006/relationships/image" Target="../media/image9.png"/><Relationship Id="rId4" Type="http://schemas.openxmlformats.org/officeDocument/2006/relationships/image" Target="../media/image3.png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3"/>
          <a:srcRect/>
          <a:stretch/>
        </p:blipFill>
        <p:spPr>
          <a:xfrm>
            <a:off x="157737" y="92472"/>
            <a:ext cx="2383510" cy="2095472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5" name="TextBox 24">
            <a:extLst>
              <a:ext uri="{FF2B5EF4-FFF2-40B4-BE49-F238E27FC236}">
                <a16:creationId xmlns:a16="http://schemas.microsoft.com/office/drawing/2014/main" id="{E66DCA3A-1DFF-CBE0-2323-6FB3AB96F420}"/>
              </a:ext>
            </a:extLst>
          </p:cNvPr>
          <p:cNvSpPr txBox="1"/>
          <p:nvPr/>
        </p:nvSpPr>
        <p:spPr>
          <a:xfrm>
            <a:off x="0" y="3980249"/>
            <a:ext cx="9905999" cy="20313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endParaRPr lang="en-ZA" i="1" dirty="0"/>
          </a:p>
          <a:p>
            <a:pPr algn="ctr"/>
            <a:r>
              <a:rPr lang="en-ZA" sz="3600" i="1" dirty="0"/>
              <a:t>Key findings</a:t>
            </a:r>
          </a:p>
          <a:p>
            <a:pPr algn="ctr"/>
            <a:r>
              <a:rPr lang="en-ZA" sz="3600" i="1" dirty="0"/>
              <a:t>Presentation to Working Group</a:t>
            </a:r>
          </a:p>
          <a:p>
            <a:pPr algn="ctr"/>
            <a:r>
              <a:rPr lang="en-ZA" sz="3600" i="1"/>
              <a:t>7 November 2023</a:t>
            </a:r>
            <a:endParaRPr lang="en-ZA" sz="2400" i="1" dirty="0"/>
          </a:p>
        </p:txBody>
      </p:sp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0" y="2429050"/>
            <a:ext cx="9906000" cy="141538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0EBF957D-5816-6324-4FE4-2E1B0597CF87}"/>
              </a:ext>
            </a:extLst>
          </p:cNvPr>
          <p:cNvSpPr txBox="1"/>
          <p:nvPr/>
        </p:nvSpPr>
        <p:spPr>
          <a:xfrm>
            <a:off x="0" y="2567357"/>
            <a:ext cx="9906000" cy="12618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</a:rPr>
              <a:t>THE SIXTH SOUTH AFRICAN NATIONAL HIV PREVALENCE, INCIDENCE, AND BEHAVIOUR SURVEY (SABSSM VI)</a:t>
            </a:r>
            <a:endParaRPr lang="en-US" sz="2400" b="1" u="sng" dirty="0">
              <a:solidFill>
                <a:schemeClr val="bg1"/>
              </a:solidFill>
            </a:endParaRPr>
          </a:p>
          <a:p>
            <a:pPr algn="ctr"/>
            <a:endParaRPr lang="en-US" sz="900" b="1" dirty="0"/>
          </a:p>
          <a:p>
            <a:pPr algn="ctr"/>
            <a:r>
              <a:rPr lang="en-US" sz="1600" dirty="0">
                <a:solidFill>
                  <a:schemeClr val="bg1"/>
                </a:solidFill>
              </a:rPr>
              <a:t>20 YEARS OF STRATEGIC HIV AND PUBLIC HEALTH DATA</a:t>
            </a:r>
          </a:p>
        </p:txBody>
      </p:sp>
      <p:pic>
        <p:nvPicPr>
          <p:cNvPr id="28" name="Picture 27" descr="A group of people in a circle&#10;&#10;Description automatically generated">
            <a:extLst>
              <a:ext uri="{FF2B5EF4-FFF2-40B4-BE49-F238E27FC236}">
                <a16:creationId xmlns:a16="http://schemas.microsoft.com/office/drawing/2014/main" id="{499C5833-5744-8510-EBB5-CC7B78EE332C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7965440" y="4128718"/>
            <a:ext cx="1852604" cy="185260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3127882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1" y="183425"/>
            <a:ext cx="8491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</a:rPr>
              <a:t>WEIGHTING PROCEDURE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6CB423D-3B8D-4021-AD5B-C6B73F931DEC}"/>
              </a:ext>
            </a:extLst>
          </p:cNvPr>
          <p:cNvSpPr txBox="1"/>
          <p:nvPr/>
        </p:nvSpPr>
        <p:spPr>
          <a:xfrm>
            <a:off x="1240743" y="1032466"/>
            <a:ext cx="8433073" cy="53245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Small area layer (SAL) (primary sampling unit) weights </a:t>
            </a: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reflect the allocation of SALs according to the three stratification variables, namely race, province, and locality type.</a:t>
            </a:r>
            <a:endParaRPr lang="en-ZA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 each sampled SAL, a systematic random sample of 15 visiting points (VPs) was selected, with VPs in each SAL having the same base weight.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SAL base weights were adjusted to correct for the invalid and unrealised SALs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VP weights were computed as the counted number of VPs in the SAL, corrected proportionally for invalid VPs, and divided by the number of VPs participating in the survey.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</a:t>
            </a:r>
            <a:r>
              <a:rPr lang="en-ZA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inal VP sampling weight was computed as the product of the SAL sampling weight and the VP sampling weight.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Demographic and HIV-testing information for all household members within the responding SALs were gathered to calculate individual sample weights.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These individual weights were further adjusted for questionnaire and HIV-testing non-response.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0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The final individual weights were benchmarked against the 2022 census population by age, race, sex, and province. </a:t>
            </a:r>
            <a:endParaRPr lang="en-ZA" sz="2000" dirty="0"/>
          </a:p>
        </p:txBody>
      </p:sp>
    </p:spTree>
    <p:extLst>
      <p:ext uri="{BB962C8B-B14F-4D97-AF65-F5344CB8AC3E}">
        <p14:creationId xmlns:p14="http://schemas.microsoft.com/office/powerpoint/2010/main" val="302732122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2283982" cy="2007971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0" y="2150534"/>
            <a:ext cx="9905999" cy="2359378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52363" y="2722303"/>
            <a:ext cx="7223360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8000" b="1" dirty="0">
                <a:solidFill>
                  <a:schemeClr val="bg1"/>
                </a:solidFill>
              </a:rPr>
              <a:t>RESULTS</a:t>
            </a:r>
            <a:endParaRPr lang="en-US" sz="8000" b="1" dirty="0">
              <a:solidFill>
                <a:schemeClr val="bg1"/>
              </a:solidFill>
            </a:endParaRPr>
          </a:p>
        </p:txBody>
      </p:sp>
      <p:pic>
        <p:nvPicPr>
          <p:cNvPr id="2" name="Picture 1" descr="A group of people in a circle&#10;&#10;Description automatically generated">
            <a:extLst>
              <a:ext uri="{FF2B5EF4-FFF2-40B4-BE49-F238E27FC236}">
                <a16:creationId xmlns:a16="http://schemas.microsoft.com/office/drawing/2014/main" id="{57DF8D6D-2A1F-6F68-6F1C-360EF0BAA48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7476960" y="2150534"/>
            <a:ext cx="2318482" cy="2318482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296617716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1" y="183425"/>
            <a:ext cx="8491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</a:rPr>
              <a:t>RESPONSE RATES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10" name="Content Placeholder 9">
            <a:extLst>
              <a:ext uri="{FF2B5EF4-FFF2-40B4-BE49-F238E27FC236}">
                <a16:creationId xmlns:a16="http://schemas.microsoft.com/office/drawing/2014/main" id="{803C7F37-C135-184C-8FAA-7C7C2A1B959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736463" y="1387497"/>
            <a:ext cx="8543925" cy="4351338"/>
          </a:xfrm>
        </p:spPr>
        <p:txBody>
          <a:bodyPr>
            <a:normAutofit lnSpcReduction="10000"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ZA" sz="2400" dirty="0"/>
              <a:t>29 447 VPs were approached, where 27 005 (91.7%) were valid. </a:t>
            </a:r>
          </a:p>
          <a:p>
            <a:pPr marL="285750" indent="-285750"/>
            <a:r>
              <a:rPr lang="en-US" sz="2400" dirty="0"/>
              <a:t>Of 27 005 valid households, 80.0% completed a household interview. </a:t>
            </a:r>
          </a:p>
          <a:p>
            <a:pPr marL="285750" indent="-285750"/>
            <a:r>
              <a:rPr lang="en-US" sz="2400" dirty="0"/>
              <a:t>Of the eligible 76 134 individuals, aged 0+ years and older, 94.1% were interviewed, and 62.7% provided blood for HIV and additional testing.</a:t>
            </a:r>
            <a:endParaRPr lang="en-ZA" sz="2400" dirty="0"/>
          </a:p>
          <a:p>
            <a:pPr marL="285750" indent="-285750"/>
            <a:r>
              <a:rPr lang="en-US" sz="2400" dirty="0"/>
              <a:t>Of the 30 718 eligible women, aged 15 years and older, 94.9% were interviewed, and 69.0% provided blood for HIV and additional testing. </a:t>
            </a:r>
          </a:p>
          <a:p>
            <a:pPr marL="285750" indent="-285750"/>
            <a:r>
              <a:rPr lang="en-US" sz="2400" dirty="0"/>
              <a:t>Of the 22 665 eligible men, aged 15 years and older, 90.6% were interviewed, and 60.8% provided blood for HIV and additional testing.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ZA" sz="2400" dirty="0"/>
          </a:p>
          <a:p>
            <a:pPr marL="0" indent="0">
              <a:buNone/>
            </a:pPr>
            <a:endParaRPr lang="en-ZA" sz="2400" dirty="0"/>
          </a:p>
          <a:p>
            <a:pPr marL="0" indent="0">
              <a:buNone/>
            </a:pPr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341662163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694D3A8B-9B17-5E61-28E6-ED903344F12B}"/>
              </a:ext>
            </a:extLst>
          </p:cNvPr>
          <p:cNvPicPr>
            <a:picLocks noChangeAspect="1"/>
          </p:cNvPicPr>
          <p:nvPr/>
        </p:nvPicPr>
        <p:blipFill>
          <a:blip r:embed="rId10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sp>
        <p:nvSpPr>
          <p:cNvPr id="6" name="Rounded Rectangle 5">
            <a:extLst>
              <a:ext uri="{FF2B5EF4-FFF2-40B4-BE49-F238E27FC236}">
                <a16:creationId xmlns:a16="http://schemas.microsoft.com/office/drawing/2014/main" id="{D96B21C1-D732-4DD0-F226-90E906807887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9" name="Picture 58" descr="A group of people in a circle&#10;&#10;Description automatically generated">
            <a:extLst>
              <a:ext uri="{FF2B5EF4-FFF2-40B4-BE49-F238E27FC236}">
                <a16:creationId xmlns:a16="http://schemas.microsoft.com/office/drawing/2014/main" id="{DF81BA51-039B-6486-BFCC-21487EF26B0D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874729" y="59060"/>
            <a:ext cx="883864" cy="883864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0" name="TextBox 59">
            <a:extLst>
              <a:ext uri="{FF2B5EF4-FFF2-40B4-BE49-F238E27FC236}">
                <a16:creationId xmlns:a16="http://schemas.microsoft.com/office/drawing/2014/main" id="{A09BAF8C-FCE6-FE62-61D8-25EFDC404BE9}"/>
              </a:ext>
            </a:extLst>
          </p:cNvPr>
          <p:cNvSpPr txBox="1"/>
          <p:nvPr/>
        </p:nvSpPr>
        <p:spPr>
          <a:xfrm>
            <a:off x="1557308" y="169342"/>
            <a:ext cx="731742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</a:rPr>
              <a:t>UNDERSTANDING THE HIV EPIDEMIC</a:t>
            </a:r>
            <a:endParaRPr lang="en-US" sz="3600" b="1" dirty="0">
              <a:solidFill>
                <a:schemeClr val="bg1"/>
              </a:solidFill>
            </a:endParaRPr>
          </a:p>
        </p:txBody>
      </p:sp>
      <p:pic>
        <p:nvPicPr>
          <p:cNvPr id="62" name="Picture 61" descr="A diagram of a glass with water and a drop of water&#10;&#10;Description automatically generated">
            <a:extLst>
              <a:ext uri="{FF2B5EF4-FFF2-40B4-BE49-F238E27FC236}">
                <a16:creationId xmlns:a16="http://schemas.microsoft.com/office/drawing/2014/main" id="{55A6FFF2-CDE6-1B2B-98AD-25D1E10C2BD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374354" y="1114599"/>
            <a:ext cx="5157291" cy="51572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8031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316763" y="59060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4CAD9B-85A8-C395-4F9F-08C394D54108}"/>
              </a:ext>
            </a:extLst>
          </p:cNvPr>
          <p:cNvSpPr txBox="1"/>
          <p:nvPr/>
        </p:nvSpPr>
        <p:spPr>
          <a:xfrm>
            <a:off x="1561680" y="-69111"/>
            <a:ext cx="8433073" cy="10772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200" b="1" dirty="0">
                <a:solidFill>
                  <a:schemeClr val="bg1"/>
                </a:solidFill>
              </a:rPr>
              <a:t>OVERALL HIV PREVALENCE,   </a:t>
            </a:r>
            <a:endParaRPr lang="en-US" sz="3200" b="1" dirty="0">
              <a:solidFill>
                <a:srgbClr val="FEB71B"/>
              </a:solidFill>
            </a:endParaRPr>
          </a:p>
          <a:p>
            <a:r>
              <a:rPr lang="en-ZA" sz="3200" b="1" dirty="0">
                <a:solidFill>
                  <a:srgbClr val="FEB71B"/>
                </a:solidFill>
              </a:rPr>
              <a:t>SOUTH AFRICA,  2017 AND 2022</a:t>
            </a:r>
            <a:endParaRPr lang="en-US" sz="3200" dirty="0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C1F7E45-8E35-40D5-8044-289A90EA983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1038" y="1361653"/>
            <a:ext cx="8543925" cy="4815310"/>
          </a:xfrm>
        </p:spPr>
        <p:txBody>
          <a:bodyPr>
            <a:normAutofit/>
          </a:bodyPr>
          <a:lstStyle/>
          <a:p>
            <a:pPr lvl="0">
              <a:lnSpc>
                <a:spcPct val="150000"/>
              </a:lnSpc>
            </a:pPr>
            <a:r>
              <a:rPr lang="en-ZA" sz="2400" dirty="0"/>
              <a:t>The overall national estimate for HIV prevalence for all ages in 2022 was 12.7% (95% CI: 12.0–13.4), translating to 7.8 million people (95% CI: 7.2–8.4)</a:t>
            </a:r>
          </a:p>
          <a:p>
            <a:pPr lvl="0">
              <a:lnSpc>
                <a:spcPct val="150000"/>
              </a:lnSpc>
            </a:pPr>
            <a:r>
              <a:rPr lang="en-ZA" sz="2400" dirty="0"/>
              <a:t>The HIV prevalence was 1.3% lower than the estimate found in 2017, which was 14.0% (95%CI:13.2 – 14.8), translating </a:t>
            </a:r>
            <a:r>
              <a:rPr lang="en-US" sz="2400" dirty="0"/>
              <a:t>to 7.9 people million (95% CI: 7.2–8.6)</a:t>
            </a:r>
            <a:endParaRPr lang="en-ZA" sz="2400" dirty="0"/>
          </a:p>
          <a:p>
            <a:pPr lvl="0">
              <a:lnSpc>
                <a:spcPct val="150000"/>
              </a:lnSpc>
            </a:pPr>
            <a:r>
              <a:rPr lang="en-ZA" sz="2400" dirty="0"/>
              <a:t>This represents 107 000 fewer people living with HIV in 2022</a:t>
            </a:r>
          </a:p>
        </p:txBody>
      </p:sp>
    </p:spTree>
    <p:extLst>
      <p:ext uri="{BB962C8B-B14F-4D97-AF65-F5344CB8AC3E}">
        <p14:creationId xmlns:p14="http://schemas.microsoft.com/office/powerpoint/2010/main" val="16114799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59"/>
            <a:ext cx="8590809" cy="116338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315190" y="92472"/>
            <a:ext cx="8776177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200" b="1" dirty="0">
                <a:solidFill>
                  <a:schemeClr val="bg1"/>
                </a:solidFill>
              </a:rPr>
              <a:t>HIV PREVALENCE </a:t>
            </a:r>
            <a:r>
              <a:rPr lang="en-US" sz="3200" b="1" dirty="0">
                <a:solidFill>
                  <a:schemeClr val="bg1"/>
                </a:solidFill>
              </a:rPr>
              <a:t>AMONG PEOPLE AGED </a:t>
            </a:r>
            <a:r>
              <a:rPr lang="en-ZA" sz="3200" b="1" dirty="0">
                <a:solidFill>
                  <a:schemeClr val="bg1"/>
                </a:solidFill>
              </a:rPr>
              <a:t>15 YEARS AND OLDER BY PROVINCE, </a:t>
            </a:r>
            <a:r>
              <a:rPr lang="en-ZA" sz="3200" b="1" dirty="0">
                <a:solidFill>
                  <a:srgbClr val="FEB71B"/>
                </a:solidFill>
              </a:rPr>
              <a:t>SOUTH AFRICA, 2022</a:t>
            </a:r>
            <a:endParaRPr lang="en-US" sz="3200" dirty="0"/>
          </a:p>
          <a:p>
            <a:endParaRPr lang="en-US" sz="3200" b="1" dirty="0">
              <a:solidFill>
                <a:srgbClr val="FEB71B"/>
              </a:solidFill>
            </a:endParaRPr>
          </a:p>
        </p:txBody>
      </p:sp>
      <p:pic>
        <p:nvPicPr>
          <p:cNvPr id="2" name="Picture 1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3C59BD05-71E2-F57F-8A76-E5E7AD5C16B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4" name="Picture 3" descr="A blue and black logo&#10;&#10;Description automatically generated">
            <a:extLst>
              <a:ext uri="{FF2B5EF4-FFF2-40B4-BE49-F238E27FC236}">
                <a16:creationId xmlns:a16="http://schemas.microsoft.com/office/drawing/2014/main" id="{B1C77D29-688C-6B06-092C-0D2BAEBAB14D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7" name="Picture 6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4BD6BDE-3C4D-4779-97F0-A7EA99457AF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8" name="Picture 7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08EF87BA-C7DA-609B-691E-054E8865FAA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9" name="Picture 8" descr="A blue and white logo&#10;&#10;Description automatically generated">
            <a:extLst>
              <a:ext uri="{FF2B5EF4-FFF2-40B4-BE49-F238E27FC236}">
                <a16:creationId xmlns:a16="http://schemas.microsoft.com/office/drawing/2014/main" id="{4B83473A-2BB7-A29E-2521-D3540EA411F1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0" name="Picture 9" descr="A green sign with white text&#10;&#10;Description automatically generated">
            <a:extLst>
              <a:ext uri="{FF2B5EF4-FFF2-40B4-BE49-F238E27FC236}">
                <a16:creationId xmlns:a16="http://schemas.microsoft.com/office/drawing/2014/main" id="{40FE8ABA-048C-337C-3041-8E75AB86318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1" name="Picture 10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BEAF228-2742-34CD-5802-9707F59D6C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12" name="Picture 11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FFBB3867-7F9D-CB84-C4A8-2B5B4B2356A6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0853ED71-A564-1010-932F-E0C7909B6CE4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883144" y="1347741"/>
            <a:ext cx="7433576" cy="4529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1234502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59"/>
            <a:ext cx="8590809" cy="116338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312427" y="160892"/>
            <a:ext cx="87761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200" b="1" dirty="0">
                <a:solidFill>
                  <a:schemeClr val="bg1"/>
                </a:solidFill>
              </a:rPr>
              <a:t>HIV PREVALENCE BY SEX AND AGE,  </a:t>
            </a:r>
            <a:endParaRPr lang="en-US" sz="3200" b="1" dirty="0">
              <a:solidFill>
                <a:srgbClr val="FEB71B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4CAD9B-85A8-C395-4F9F-08C394D54108}"/>
              </a:ext>
            </a:extLst>
          </p:cNvPr>
          <p:cNvSpPr txBox="1"/>
          <p:nvPr/>
        </p:nvSpPr>
        <p:spPr>
          <a:xfrm>
            <a:off x="1315190" y="588159"/>
            <a:ext cx="6491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rgbClr val="FEB71B"/>
                </a:solidFill>
              </a:rPr>
              <a:t>SOUTH AFRICA, 2022</a:t>
            </a:r>
            <a:endParaRPr lang="en-US" sz="3600" dirty="0"/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2E9EE4A8-18D8-411F-BE87-AD10E872C554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1845431"/>
              </p:ext>
            </p:extLst>
          </p:nvPr>
        </p:nvGraphicFramePr>
        <p:xfrm>
          <a:off x="1016001" y="1577181"/>
          <a:ext cx="8239760" cy="46513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3446063248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1156900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1" y="86090"/>
            <a:ext cx="8491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</a:rPr>
              <a:t>OVERALL HIV PREVALENCE AMONG MALES,</a:t>
            </a:r>
            <a:endParaRPr lang="en-US" sz="3600" b="1" dirty="0">
              <a:solidFill>
                <a:srgbClr val="FEB71B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4CAD9B-85A8-C395-4F9F-08C394D54108}"/>
              </a:ext>
            </a:extLst>
          </p:cNvPr>
          <p:cNvSpPr txBox="1"/>
          <p:nvPr/>
        </p:nvSpPr>
        <p:spPr>
          <a:xfrm>
            <a:off x="1437230" y="584450"/>
            <a:ext cx="6491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rgbClr val="FEB71B"/>
                </a:solidFill>
              </a:rPr>
              <a:t>SOUTH AFRICA, 2017 AND 2022</a:t>
            </a:r>
            <a:endParaRPr lang="en-US" sz="3600" dirty="0"/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4D97623F-D44B-4210-9B32-483B216AA1F0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017652328"/>
              </p:ext>
            </p:extLst>
          </p:nvPr>
        </p:nvGraphicFramePr>
        <p:xfrm>
          <a:off x="1" y="1454046"/>
          <a:ext cx="9595862" cy="4445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622618554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59"/>
            <a:ext cx="8590809" cy="1163389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315190" y="104212"/>
            <a:ext cx="8776177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200" b="1" dirty="0">
                <a:solidFill>
                  <a:schemeClr val="bg1"/>
                </a:solidFill>
              </a:rPr>
              <a:t>OVERALL HIV PREVALENCE AMONG FEMALES,</a:t>
            </a:r>
            <a:endParaRPr lang="en-US" sz="3200" b="1" dirty="0">
              <a:solidFill>
                <a:srgbClr val="FEB71B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4CAD9B-85A8-C395-4F9F-08C394D54108}"/>
              </a:ext>
            </a:extLst>
          </p:cNvPr>
          <p:cNvSpPr txBox="1"/>
          <p:nvPr/>
        </p:nvSpPr>
        <p:spPr>
          <a:xfrm>
            <a:off x="1345923" y="509223"/>
            <a:ext cx="649141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rgbClr val="FEB71B"/>
                </a:solidFill>
              </a:rPr>
              <a:t>SOUTH AFRICA, 2017 AND 2022</a:t>
            </a:r>
            <a:endParaRPr lang="en-US" sz="3600" dirty="0"/>
          </a:p>
        </p:txBody>
      </p:sp>
      <p:graphicFrame>
        <p:nvGraphicFramePr>
          <p:cNvPr id="18" name="Chart 17">
            <a:extLst>
              <a:ext uri="{FF2B5EF4-FFF2-40B4-BE49-F238E27FC236}">
                <a16:creationId xmlns:a16="http://schemas.microsoft.com/office/drawing/2014/main" id="{541B4C2A-AD5D-4683-919F-3F0DF50FD37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268577"/>
              </p:ext>
            </p:extLst>
          </p:nvPr>
        </p:nvGraphicFramePr>
        <p:xfrm>
          <a:off x="232184" y="1560565"/>
          <a:ext cx="9363677" cy="456760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72978499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257205" y="1930"/>
            <a:ext cx="8491058" cy="10156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lvl="0"/>
            <a:r>
              <a:rPr lang="en-ZA" sz="3000" b="1" dirty="0">
                <a:solidFill>
                  <a:schemeClr val="bg1"/>
                </a:solidFill>
              </a:rPr>
              <a:t>OVERALL HIV PREVALENCE BY AGE, </a:t>
            </a:r>
          </a:p>
          <a:p>
            <a:pPr lvl="0"/>
            <a:r>
              <a:rPr lang="en-ZA" sz="3000" b="1" dirty="0">
                <a:solidFill>
                  <a:srgbClr val="FEB71B"/>
                </a:solidFill>
              </a:rPr>
              <a:t>SOUTH AFRICA, 2017 AND 2022</a:t>
            </a:r>
            <a:endParaRPr lang="en-US" sz="3600" b="1" dirty="0">
              <a:solidFill>
                <a:srgbClr val="FEB71B"/>
              </a:solidFill>
            </a:endParaRPr>
          </a:p>
        </p:txBody>
      </p:sp>
      <p:graphicFrame>
        <p:nvGraphicFramePr>
          <p:cNvPr id="18" name="Content Placeholder 3">
            <a:extLst>
              <a:ext uri="{FF2B5EF4-FFF2-40B4-BE49-F238E27FC236}">
                <a16:creationId xmlns:a16="http://schemas.microsoft.com/office/drawing/2014/main" id="{F424410D-BC28-4F88-B086-AF6E3B71BA91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14927083"/>
              </p:ext>
            </p:extLst>
          </p:nvPr>
        </p:nvGraphicFramePr>
        <p:xfrm>
          <a:off x="373507" y="1205426"/>
          <a:ext cx="9158985" cy="4267951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831797">
                  <a:extLst>
                    <a:ext uri="{9D8B030D-6E8A-4147-A177-3AD203B41FA5}">
                      <a16:colId xmlns:a16="http://schemas.microsoft.com/office/drawing/2014/main" val="2432230162"/>
                    </a:ext>
                  </a:extLst>
                </a:gridCol>
                <a:gridCol w="1831797">
                  <a:extLst>
                    <a:ext uri="{9D8B030D-6E8A-4147-A177-3AD203B41FA5}">
                      <a16:colId xmlns:a16="http://schemas.microsoft.com/office/drawing/2014/main" val="4194713873"/>
                    </a:ext>
                  </a:extLst>
                </a:gridCol>
                <a:gridCol w="1831797">
                  <a:extLst>
                    <a:ext uri="{9D8B030D-6E8A-4147-A177-3AD203B41FA5}">
                      <a16:colId xmlns:a16="http://schemas.microsoft.com/office/drawing/2014/main" val="3776208839"/>
                    </a:ext>
                  </a:extLst>
                </a:gridCol>
                <a:gridCol w="1831797">
                  <a:extLst>
                    <a:ext uri="{9D8B030D-6E8A-4147-A177-3AD203B41FA5}">
                      <a16:colId xmlns:a16="http://schemas.microsoft.com/office/drawing/2014/main" val="1180990899"/>
                    </a:ext>
                  </a:extLst>
                </a:gridCol>
                <a:gridCol w="1831797">
                  <a:extLst>
                    <a:ext uri="{9D8B030D-6E8A-4147-A177-3AD203B41FA5}">
                      <a16:colId xmlns:a16="http://schemas.microsoft.com/office/drawing/2014/main" val="469929384"/>
                    </a:ext>
                  </a:extLst>
                </a:gridCol>
              </a:tblGrid>
              <a:tr h="665763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u="none" strike="noStrike" kern="1200" dirty="0">
                          <a:effectLst/>
                        </a:rPr>
                        <a:t>Age group (years)</a:t>
                      </a:r>
                      <a:endParaRPr lang="en-ZA" sz="18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2017</a:t>
                      </a:r>
                      <a:endParaRPr lang="en-ZA" sz="18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Times New Roman" panose="02020603050405020304" pitchFamily="18" charset="0"/>
                        </a:rPr>
                        <a:t>2017</a:t>
                      </a:r>
                      <a:endParaRPr lang="en-ZA" sz="16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en-Z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gridSpan="2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/>
                        <a:t>2022</a:t>
                      </a:r>
                      <a:endParaRPr lang="en-ZA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 hMerge="1"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600" dirty="0">
                          <a:latin typeface="+mn-lt"/>
                          <a:cs typeface="Times New Roman" panose="02020603050405020304" pitchFamily="18" charset="0"/>
                        </a:rPr>
                        <a:t>2022</a:t>
                      </a:r>
                      <a:endParaRPr lang="en-ZA" sz="1600" dirty="0">
                        <a:solidFill>
                          <a:schemeClr val="tx1"/>
                        </a:solidFill>
                        <a:latin typeface="+mn-lt"/>
                        <a:cs typeface="Times New Roman" panose="02020603050405020304" pitchFamily="18" charset="0"/>
                      </a:endParaRPr>
                    </a:p>
                    <a:p>
                      <a:pPr algn="ctr" fontAlgn="ctr"/>
                      <a:endParaRPr lang="en-Z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225335982"/>
                  </a:ext>
                </a:extLst>
              </a:tr>
              <a:tr h="417839">
                <a:tc>
                  <a:txBody>
                    <a:bodyPr/>
                    <a:lstStyle/>
                    <a:p>
                      <a:endParaRPr lang="en-ZA" sz="1800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800" u="none" strike="noStrike" dirty="0">
                          <a:effectLst/>
                        </a:rPr>
                        <a:t>HIV-positive (%)</a:t>
                      </a:r>
                      <a:endParaRPr lang="en-ZA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800" u="none" strike="noStrike" dirty="0">
                          <a:effectLst/>
                        </a:rPr>
                        <a:t>Number of PLHIV</a:t>
                      </a:r>
                      <a:endParaRPr lang="en-ZA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800" u="none" strike="noStrike" dirty="0">
                          <a:effectLst/>
                        </a:rPr>
                        <a:t>HIV-positive (%)</a:t>
                      </a:r>
                      <a:endParaRPr lang="en-ZA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ZA" sz="1800" u="none" strike="noStrike" dirty="0">
                          <a:effectLst/>
                        </a:rPr>
                        <a:t>Number of PLHIV</a:t>
                      </a:r>
                      <a:endParaRPr lang="en-ZA" sz="18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83262951"/>
                  </a:ext>
                </a:extLst>
              </a:tr>
              <a:tr h="454907">
                <a:tc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dirty="0"/>
                        <a:t>Total</a:t>
                      </a:r>
                      <a:endParaRPr lang="en-ZA" sz="1800" b="1" dirty="0"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en-ZA" sz="1800" u="none" strike="noStrike" kern="1200" dirty="0">
                          <a:effectLst/>
                        </a:rPr>
                        <a:t>14.0</a:t>
                      </a:r>
                      <a:endParaRPr lang="en-ZA" sz="1800" b="1" i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u="none" strike="noStrike" dirty="0">
                          <a:effectLst/>
                        </a:rPr>
                        <a:t>      7 917 000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u="none" strike="noStrike" dirty="0">
                          <a:effectLst/>
                        </a:rPr>
                        <a:t>12.7</a:t>
                      </a:r>
                      <a:endParaRPr lang="en-ZA" sz="18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u="none" strike="noStrike" dirty="0">
                          <a:effectLst/>
                        </a:rPr>
                        <a:t>      7 810 000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82736963"/>
                  </a:ext>
                </a:extLst>
              </a:tr>
              <a:tr h="454907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0</a:t>
                      </a:r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–</a:t>
                      </a:r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2.8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471 000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2.4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390 000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40739606"/>
                  </a:ext>
                </a:extLst>
              </a:tr>
              <a:tr h="454907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–</a:t>
                      </a:r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24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7.8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754 000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5.2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   533 000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193631330"/>
                  </a:ext>
                </a:extLst>
              </a:tr>
              <a:tr h="454907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25</a:t>
                      </a:r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–</a:t>
                      </a:r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49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26.3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5 581 000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22.1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5 300 000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542403840"/>
                  </a:ext>
                </a:extLst>
              </a:tr>
              <a:tr h="454907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50+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12.4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1 111 000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14.0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1 588 000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777850428"/>
                  </a:ext>
                </a:extLst>
              </a:tr>
              <a:tr h="454907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–</a:t>
                      </a:r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49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20.6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6 335 000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17.0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5 833 000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818656206"/>
                  </a:ext>
                </a:extLst>
              </a:tr>
              <a:tr h="454907"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US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15+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18.7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7 446 000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16.3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ZA" sz="18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      7 420 000 </a:t>
                      </a:r>
                      <a:endParaRPr lang="en-ZA" sz="18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  <a:cs typeface="Times New Roman" panose="02020603050405020304" pitchFamily="18" charset="0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2213400213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241783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2" y="123850"/>
            <a:ext cx="736329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  <a:latin typeface="+mn-lt"/>
              </a:rPr>
              <a:t>OVERVIEW OF PRESENTA</a:t>
            </a:r>
            <a:r>
              <a:rPr lang="en-ZA" sz="3600" b="1" dirty="0">
                <a:solidFill>
                  <a:schemeClr val="bg1"/>
                </a:solidFill>
              </a:rPr>
              <a:t>T</a:t>
            </a:r>
            <a:r>
              <a:rPr lang="en-ZA" sz="3600" b="1" dirty="0">
                <a:solidFill>
                  <a:schemeClr val="bg1"/>
                </a:solidFill>
                <a:latin typeface="+mn-lt"/>
              </a:rPr>
              <a:t>ION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24F769E-F989-317C-E752-2E89DD37324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422737" y="1238751"/>
            <a:ext cx="4431175" cy="4663850"/>
          </a:xfrm>
        </p:spPr>
        <p:txBody>
          <a:bodyPr>
            <a:normAutofit/>
          </a:bodyPr>
          <a:lstStyle/>
          <a:p>
            <a:r>
              <a:rPr lang="en-US" sz="2000" dirty="0"/>
              <a:t>Background about the SABSSM survey series</a:t>
            </a:r>
          </a:p>
          <a:p>
            <a:r>
              <a:rPr lang="en-US" sz="2000" dirty="0"/>
              <a:t>Main objectives of the study</a:t>
            </a:r>
          </a:p>
          <a:p>
            <a:r>
              <a:rPr lang="en-US" sz="2000" dirty="0"/>
              <a:t>Study methods</a:t>
            </a:r>
          </a:p>
          <a:p>
            <a:r>
              <a:rPr lang="en-US" sz="2000" dirty="0"/>
              <a:t>Results</a:t>
            </a:r>
          </a:p>
          <a:p>
            <a:pPr lvl="1"/>
            <a:r>
              <a:rPr lang="en-US" sz="2000" dirty="0"/>
              <a:t>Response rates</a:t>
            </a:r>
          </a:p>
          <a:p>
            <a:pPr lvl="1"/>
            <a:r>
              <a:rPr lang="en-ZA" sz="2000" dirty="0"/>
              <a:t>National HIV prevalence</a:t>
            </a:r>
          </a:p>
          <a:p>
            <a:pPr lvl="1"/>
            <a:r>
              <a:rPr lang="en-US" sz="2000" dirty="0"/>
              <a:t>Viral load suppression</a:t>
            </a:r>
          </a:p>
          <a:p>
            <a:pPr lvl="1"/>
            <a:r>
              <a:rPr lang="en-ZA" sz="2000" dirty="0"/>
              <a:t>Progress towards 95-95-95 targets</a:t>
            </a:r>
          </a:p>
          <a:p>
            <a:pPr lvl="1"/>
            <a:r>
              <a:rPr lang="en-ZA" sz="2000" dirty="0"/>
              <a:t>Male circumcision</a:t>
            </a:r>
          </a:p>
          <a:p>
            <a:pPr lvl="1"/>
            <a:r>
              <a:rPr lang="en-ZA" sz="2000" dirty="0"/>
              <a:t>Condom use</a:t>
            </a:r>
          </a:p>
          <a:p>
            <a:r>
              <a:rPr lang="en-ZA" sz="2000" dirty="0"/>
              <a:t>Concluding remarks</a:t>
            </a:r>
          </a:p>
        </p:txBody>
      </p:sp>
      <p:sp>
        <p:nvSpPr>
          <p:cNvPr id="2" name="Rounded Rectangle 1">
            <a:extLst>
              <a:ext uri="{FF2B5EF4-FFF2-40B4-BE49-F238E27FC236}">
                <a16:creationId xmlns:a16="http://schemas.microsoft.com/office/drawing/2014/main" id="{D10217AA-4DA8-3E2D-6AF7-103920CEFEBF}"/>
              </a:ext>
            </a:extLst>
          </p:cNvPr>
          <p:cNvSpPr/>
          <p:nvPr/>
        </p:nvSpPr>
        <p:spPr>
          <a:xfrm>
            <a:off x="1254328" y="1174841"/>
            <a:ext cx="4033644" cy="4380969"/>
          </a:xfrm>
          <a:prstGeom prst="roundRect">
            <a:avLst/>
          </a:prstGeom>
          <a:blipFill>
            <a:blip r:embed="rId11"/>
            <a:stretch>
              <a:fillRect/>
            </a:stretch>
          </a:blipFill>
          <a:effectLst>
            <a:outerShdw blurRad="50800" dist="381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3177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365065" y="-41144"/>
            <a:ext cx="8491058" cy="15696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200" b="1" dirty="0">
                <a:solidFill>
                  <a:schemeClr val="bg1"/>
                </a:solidFill>
              </a:rPr>
              <a:t>HIV PREVALENCE AMONG  15 YEARS AND OLDER BY PROVINCE, </a:t>
            </a:r>
            <a:r>
              <a:rPr lang="en-ZA" sz="3200" b="1" dirty="0">
                <a:solidFill>
                  <a:srgbClr val="FEB71B"/>
                </a:solidFill>
              </a:rPr>
              <a:t>SOUTH AFRICA, 2017 AND 2022</a:t>
            </a:r>
            <a:endParaRPr lang="en-ZA" sz="3200" b="1" dirty="0">
              <a:solidFill>
                <a:schemeClr val="bg1"/>
              </a:solidFill>
            </a:endParaRPr>
          </a:p>
          <a:p>
            <a:pPr lvl="0"/>
            <a:r>
              <a:rPr lang="en-ZA" sz="3200" b="1" dirty="0">
                <a:solidFill>
                  <a:schemeClr val="bg1"/>
                </a:solidFill>
              </a:rPr>
              <a:t> BY</a:t>
            </a:r>
            <a:endParaRPr lang="en-US" sz="3600" b="1" dirty="0">
              <a:solidFill>
                <a:srgbClr val="FEB71B"/>
              </a:solidFill>
            </a:endParaRPr>
          </a:p>
        </p:txBody>
      </p:sp>
      <p:graphicFrame>
        <p:nvGraphicFramePr>
          <p:cNvPr id="16" name="Chart 15">
            <a:extLst>
              <a:ext uri="{FF2B5EF4-FFF2-40B4-BE49-F238E27FC236}">
                <a16:creationId xmlns:a16="http://schemas.microsoft.com/office/drawing/2014/main" id="{725C760E-8D53-4962-9C5C-D115DC898F4F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69012652"/>
              </p:ext>
            </p:extLst>
          </p:nvPr>
        </p:nvGraphicFramePr>
        <p:xfrm>
          <a:off x="599607" y="1469036"/>
          <a:ext cx="8724275" cy="445208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3282653868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6906" y="115670"/>
            <a:ext cx="940431" cy="826783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190626" y="60901"/>
            <a:ext cx="8705850" cy="8267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117337" y="0"/>
            <a:ext cx="8539192" cy="18158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800" b="1" dirty="0">
                <a:solidFill>
                  <a:schemeClr val="bg1"/>
                </a:solidFill>
              </a:rPr>
              <a:t>VIRAL LOAD SUPPRESSION AMONG PEOPLE AGED </a:t>
            </a:r>
            <a:r>
              <a:rPr lang="en-ZA" sz="2800" b="1" dirty="0">
                <a:solidFill>
                  <a:schemeClr val="bg1"/>
                </a:solidFill>
              </a:rPr>
              <a:t>15 YEARS AND OLDER</a:t>
            </a:r>
            <a:r>
              <a:rPr lang="en-US" sz="2800" b="1" dirty="0">
                <a:solidFill>
                  <a:schemeClr val="bg1"/>
                </a:solidFill>
              </a:rPr>
              <a:t> LIVING WITH HIV BY PROVINCE,  </a:t>
            </a:r>
            <a:r>
              <a:rPr lang="en-ZA" sz="2800" b="1" dirty="0">
                <a:solidFill>
                  <a:srgbClr val="FEB71B"/>
                </a:solidFill>
              </a:rPr>
              <a:t>SOUTH AFRICA, 2022</a:t>
            </a:r>
            <a:endParaRPr lang="en-US" sz="2800" dirty="0"/>
          </a:p>
          <a:p>
            <a:endParaRPr lang="en-US" sz="2800" b="1" dirty="0">
              <a:solidFill>
                <a:schemeClr val="bg1"/>
              </a:solidFill>
            </a:endParaRPr>
          </a:p>
        </p:txBody>
      </p:sp>
      <p:pic>
        <p:nvPicPr>
          <p:cNvPr id="3" name="Picture 2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67541F5F-646A-BB50-B719-D136B67CA7D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4" name="Picture 3" descr="A blue and black logo&#10;&#10;Description automatically generated">
            <a:extLst>
              <a:ext uri="{FF2B5EF4-FFF2-40B4-BE49-F238E27FC236}">
                <a16:creationId xmlns:a16="http://schemas.microsoft.com/office/drawing/2014/main" id="{44428C59-482F-C0A0-DC55-E2A43AE84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6" name="Picture 5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AF0F51E5-429C-CD38-C026-2271DCF5168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7" name="Picture 6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3908B91C-66F1-90C2-3E8C-A9AEA006E963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0" name="Picture 9" descr="A blue and white logo&#10;&#10;Description automatically generated">
            <a:extLst>
              <a:ext uri="{FF2B5EF4-FFF2-40B4-BE49-F238E27FC236}">
                <a16:creationId xmlns:a16="http://schemas.microsoft.com/office/drawing/2014/main" id="{999DFB62-09DE-C129-8D4A-CA034FD1BA72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2" name="Picture 11" descr="A green sign with white text&#10;&#10;Description automatically generated">
            <a:extLst>
              <a:ext uri="{FF2B5EF4-FFF2-40B4-BE49-F238E27FC236}">
                <a16:creationId xmlns:a16="http://schemas.microsoft.com/office/drawing/2014/main" id="{90A1B6F8-6EC2-71E9-8608-2EAED3AB4DC1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4" name="Picture 13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C850B256-5020-4549-DEB4-4DF490A228D7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16" name="Picture 15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8C55A739-8FFF-B908-B90F-762543CAC90D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37EE253B-AF34-ADBB-8BB3-F79B3459E665}"/>
              </a:ext>
            </a:extLst>
          </p:cNvPr>
          <p:cNvPicPr>
            <a:picLocks noChangeAspect="1"/>
          </p:cNvPicPr>
          <p:nvPr/>
        </p:nvPicPr>
        <p:blipFill>
          <a:blip r:embed="rId11"/>
          <a:srcRect/>
          <a:stretch/>
        </p:blipFill>
        <p:spPr>
          <a:xfrm>
            <a:off x="1237468" y="1033602"/>
            <a:ext cx="7772399" cy="50046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0696055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6906" y="115670"/>
            <a:ext cx="940431" cy="826783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190626" y="60901"/>
            <a:ext cx="8705850" cy="8267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117337" y="0"/>
            <a:ext cx="853919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VIRAL LOAD SUPPRESSION AMONG PEOPLE LIVING WITH HIV BY AGE AND SEX,  </a:t>
            </a:r>
            <a:r>
              <a:rPr lang="en-ZA" sz="2800" b="1" dirty="0">
                <a:solidFill>
                  <a:srgbClr val="FEB71B"/>
                </a:solidFill>
              </a:rPr>
              <a:t>SOUTH AFRICA, 2022</a:t>
            </a:r>
            <a:endParaRPr lang="en-US" sz="2800" dirty="0"/>
          </a:p>
          <a:p>
            <a:endParaRPr 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134A486C-F6ED-466A-B127-A2021542310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85805499"/>
              </p:ext>
            </p:extLst>
          </p:nvPr>
        </p:nvGraphicFramePr>
        <p:xfrm>
          <a:off x="528320" y="1290320"/>
          <a:ext cx="8707120" cy="453857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2" name="Picture 1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459B439F-77BE-4B05-8801-12261C2F1B6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4" name="Picture 3" descr="A blue and black logo&#10;&#10;Description automatically generated">
            <a:extLst>
              <a:ext uri="{FF2B5EF4-FFF2-40B4-BE49-F238E27FC236}">
                <a16:creationId xmlns:a16="http://schemas.microsoft.com/office/drawing/2014/main" id="{4245631B-C1BF-F2B1-AE99-33D6CDD17F6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6" name="Picture 5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ADAA440B-19F8-1309-75F2-5049B08631C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7" name="Picture 6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405F0E3E-F67F-597A-BAD2-D8E12FA5DE2F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9" name="Picture 8" descr="A blue and white logo&#10;&#10;Description automatically generated">
            <a:extLst>
              <a:ext uri="{FF2B5EF4-FFF2-40B4-BE49-F238E27FC236}">
                <a16:creationId xmlns:a16="http://schemas.microsoft.com/office/drawing/2014/main" id="{82D16C9E-A511-154D-614F-9940003796F7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0" name="Picture 9" descr="A green sign with white text&#10;&#10;Description automatically generated">
            <a:extLst>
              <a:ext uri="{FF2B5EF4-FFF2-40B4-BE49-F238E27FC236}">
                <a16:creationId xmlns:a16="http://schemas.microsoft.com/office/drawing/2014/main" id="{23340D63-C206-ED1A-97AA-7FBBFCCDEF70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1" name="Picture 10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D00955C9-07B2-E7A5-07FA-F8B570B52DD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12" name="Picture 11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85E22844-8996-D619-B714-91C1DEC3D0C9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3582127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76906" y="115670"/>
            <a:ext cx="940431" cy="826783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190626" y="60901"/>
            <a:ext cx="8705850" cy="82678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463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189902" y="48182"/>
            <a:ext cx="853919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400" b="1" dirty="0">
                <a:solidFill>
                  <a:schemeClr val="bg1"/>
                </a:solidFill>
              </a:rPr>
              <a:t>VIRAL LOAD SUPPRESSION (15 YEARS AND OLDER) LIVING WITH HIV BY SEX, RACE, AND AGE,  </a:t>
            </a:r>
            <a:r>
              <a:rPr lang="en-ZA" sz="2400" b="1" dirty="0">
                <a:solidFill>
                  <a:srgbClr val="FEB71B"/>
                </a:solidFill>
              </a:rPr>
              <a:t>SOUTH AFRICA, 2017 AND 2022</a:t>
            </a:r>
            <a:endParaRPr lang="en-US" sz="2800" b="1" dirty="0">
              <a:solidFill>
                <a:schemeClr val="bg1"/>
              </a:solidFill>
            </a:endParaRPr>
          </a:p>
        </p:txBody>
      </p:sp>
      <p:graphicFrame>
        <p:nvGraphicFramePr>
          <p:cNvPr id="16" name="Content Placeholder 4">
            <a:extLst>
              <a:ext uri="{FF2B5EF4-FFF2-40B4-BE49-F238E27FC236}">
                <a16:creationId xmlns:a16="http://schemas.microsoft.com/office/drawing/2014/main" id="{9D9E98CC-B2B4-4EDA-BE24-8A68FA591FF7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21699503"/>
              </p:ext>
            </p:extLst>
          </p:nvPr>
        </p:nvGraphicFramePr>
        <p:xfrm>
          <a:off x="199979" y="1026853"/>
          <a:ext cx="9506042" cy="4263689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1358006">
                  <a:extLst>
                    <a:ext uri="{9D8B030D-6E8A-4147-A177-3AD203B41FA5}">
                      <a16:colId xmlns:a16="http://schemas.microsoft.com/office/drawing/2014/main" val="2464083656"/>
                    </a:ext>
                  </a:extLst>
                </a:gridCol>
                <a:gridCol w="1358006">
                  <a:extLst>
                    <a:ext uri="{9D8B030D-6E8A-4147-A177-3AD203B41FA5}">
                      <a16:colId xmlns:a16="http://schemas.microsoft.com/office/drawing/2014/main" val="1239088306"/>
                    </a:ext>
                  </a:extLst>
                </a:gridCol>
                <a:gridCol w="1358006">
                  <a:extLst>
                    <a:ext uri="{9D8B030D-6E8A-4147-A177-3AD203B41FA5}">
                      <a16:colId xmlns:a16="http://schemas.microsoft.com/office/drawing/2014/main" val="1463085769"/>
                    </a:ext>
                  </a:extLst>
                </a:gridCol>
                <a:gridCol w="1358006">
                  <a:extLst>
                    <a:ext uri="{9D8B030D-6E8A-4147-A177-3AD203B41FA5}">
                      <a16:colId xmlns:a16="http://schemas.microsoft.com/office/drawing/2014/main" val="1058203683"/>
                    </a:ext>
                  </a:extLst>
                </a:gridCol>
                <a:gridCol w="1358006">
                  <a:extLst>
                    <a:ext uri="{9D8B030D-6E8A-4147-A177-3AD203B41FA5}">
                      <a16:colId xmlns:a16="http://schemas.microsoft.com/office/drawing/2014/main" val="4163400788"/>
                    </a:ext>
                  </a:extLst>
                </a:gridCol>
                <a:gridCol w="1358006">
                  <a:extLst>
                    <a:ext uri="{9D8B030D-6E8A-4147-A177-3AD203B41FA5}">
                      <a16:colId xmlns:a16="http://schemas.microsoft.com/office/drawing/2014/main" val="1754134112"/>
                    </a:ext>
                  </a:extLst>
                </a:gridCol>
                <a:gridCol w="1358006">
                  <a:extLst>
                    <a:ext uri="{9D8B030D-6E8A-4147-A177-3AD203B41FA5}">
                      <a16:colId xmlns:a16="http://schemas.microsoft.com/office/drawing/2014/main" val="187958237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ZA" sz="1600" dirty="0">
                        <a:latin typeface="+mn-lt"/>
                      </a:endParaRPr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2017</a:t>
                      </a:r>
                      <a:endParaRPr lang="en-ZA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lvl="0" indent="0" algn="ctr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8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2022</a:t>
                      </a:r>
                      <a:endParaRPr lang="en-ZA" sz="1800" dirty="0">
                        <a:solidFill>
                          <a:schemeClr val="bg1"/>
                        </a:solidFill>
                        <a:latin typeface="+mn-lt"/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ZA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159991627"/>
                  </a:ext>
                </a:extLst>
              </a:tr>
              <a:tr h="144864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endParaRPr lang="en-ZA" sz="1600" dirty="0">
                        <a:latin typeface="+mn-lt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n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%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95% CI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n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%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ctr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rgbClr val="000000"/>
                          </a:solidFill>
                          <a:effectLst/>
                        </a:rPr>
                        <a:t>95% CI</a:t>
                      </a:r>
                      <a:endParaRPr lang="en-ZA" sz="1600" b="1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485295539"/>
                  </a:ext>
                </a:extLst>
              </a:tr>
              <a:tr h="36971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Total</a:t>
                      </a:r>
                      <a:endParaRPr lang="en-Z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5 617</a:t>
                      </a:r>
                      <a:endParaRPr lang="en-Z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62.2</a:t>
                      </a:r>
                      <a:endParaRPr lang="en-Z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59.5-64.8</a:t>
                      </a:r>
                      <a:endParaRPr lang="en-Z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7 050</a:t>
                      </a:r>
                      <a:endParaRPr lang="en-Z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81.2</a:t>
                      </a:r>
                      <a:endParaRPr lang="en-Z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tx1"/>
                          </a:solidFill>
                          <a:effectLst/>
                        </a:rPr>
                        <a:t>78.5-83.6</a:t>
                      </a:r>
                      <a:endParaRPr lang="en-ZA" sz="1600" b="1" i="0" u="none" strike="noStrike" dirty="0">
                        <a:solidFill>
                          <a:schemeClr val="tx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555847759"/>
                  </a:ext>
                </a:extLst>
              </a:tr>
              <a:tr h="36971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 Sex</a:t>
                      </a:r>
                      <a:endParaRPr lang="en-ZA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ZA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ZA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ZA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ZA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ZA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 </a:t>
                      </a:r>
                      <a:endParaRPr lang="en-ZA" sz="1600" b="1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>
                    <a:solidFill>
                      <a:schemeClr val="tx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3323989324"/>
                  </a:ext>
                </a:extLst>
              </a:tr>
              <a:tr h="36971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Male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1 468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54.1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49.1-59.0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1 931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77.6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73.9-80.9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075299706"/>
                  </a:ext>
                </a:extLst>
              </a:tr>
              <a:tr h="36971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Female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4 149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66.9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64.3-69.5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5 117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82.9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79.8-85.7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1407903682"/>
                  </a:ext>
                </a:extLst>
              </a:tr>
              <a:tr h="236673">
                <a:tc gridSpan="7"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ZA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Age group (years)</a:t>
                      </a:r>
                      <a:endParaRPr lang="en-ZA" sz="1600" b="0" i="0" u="none" strike="noStrike" dirty="0">
                        <a:solidFill>
                          <a:schemeClr val="bg1"/>
                        </a:solidFill>
                        <a:effectLst/>
                        <a:latin typeface="+mn-lt"/>
                      </a:endParaRPr>
                    </a:p>
                  </a:txBody>
                  <a:tcPr anchor="ctr">
                    <a:solidFill>
                      <a:schemeClr val="tx1"/>
                    </a:solidFill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tc hMerge="1">
                  <a:txBody>
                    <a:bodyPr/>
                    <a:lstStyle/>
                    <a:p>
                      <a:pPr algn="ctr" fontAlgn="b"/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b"/>
                </a:tc>
                <a:extLst>
                  <a:ext uri="{0D108BD9-81ED-4DB2-BD59-A6C34878D82A}">
                    <a16:rowId xmlns:a16="http://schemas.microsoft.com/office/drawing/2014/main" val="3311392695"/>
                  </a:ext>
                </a:extLst>
              </a:tr>
              <a:tr h="36971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–</a:t>
                      </a: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24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736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47.7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40.9–54.6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614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70.1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63.3–76.1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3366239132"/>
                  </a:ext>
                </a:extLst>
              </a:tr>
              <a:tr h="36971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25</a:t>
                      </a:r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–</a:t>
                      </a: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3 874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61.7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58.3–64.9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4 621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80.5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76.6–83.9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2187683763"/>
                  </a:ext>
                </a:extLst>
              </a:tr>
              <a:tr h="369710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</a:t>
                      </a:r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–</a:t>
                      </a: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49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4 610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60.0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57.2–62.8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5 235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79.5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algn="ctr" fontAlgn="b">
                        <a:lnSpc>
                          <a:spcPct val="150000"/>
                        </a:lnSpc>
                      </a:pPr>
                      <a:r>
                        <a:rPr lang="en-ZA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75.9–82.7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extLst>
                  <a:ext uri="{0D108BD9-81ED-4DB2-BD59-A6C34878D82A}">
                    <a16:rowId xmlns:a16="http://schemas.microsoft.com/office/drawing/2014/main" val="413175899"/>
                  </a:ext>
                </a:extLst>
              </a:tr>
              <a:tr h="376636">
                <a:tc>
                  <a:txBody>
                    <a:bodyPr/>
                    <a:lstStyle/>
                    <a:p>
                      <a:pPr algn="l" fontAlgn="b">
                        <a:lnSpc>
                          <a:spcPct val="150000"/>
                        </a:lnSpc>
                      </a:pPr>
                      <a:r>
                        <a:rPr lang="en-US" sz="1600" b="0" u="none" strike="noStrike" dirty="0">
                          <a:solidFill>
                            <a:srgbClr val="000000"/>
                          </a:solidFill>
                          <a:effectLst/>
                        </a:rPr>
                        <a:t>15+</a:t>
                      </a:r>
                      <a:endParaRPr lang="en-ZA" sz="16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0" marT="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en-ZA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5 617</a:t>
                      </a:r>
                      <a:endParaRPr lang="en-ZA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en-ZA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62.2</a:t>
                      </a:r>
                      <a:endParaRPr lang="en-ZA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en-ZA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59.5-64.8</a:t>
                      </a:r>
                      <a:endParaRPr lang="en-ZA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en-ZA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7 038</a:t>
                      </a:r>
                      <a:endParaRPr lang="en-ZA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en-ZA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81.2</a:t>
                      </a:r>
                      <a:endParaRPr lang="en-ZA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tc>
                  <a:txBody>
                    <a:bodyPr/>
                    <a:lstStyle/>
                    <a:p>
                      <a:pPr marL="0" algn="ctr" defTabSz="914400" rtl="0" eaLnBrk="1" fontAlgn="b" latinLnBrk="0" hangingPunct="1">
                        <a:lnSpc>
                          <a:spcPct val="150000"/>
                        </a:lnSpc>
                      </a:pPr>
                      <a:r>
                        <a:rPr lang="en-ZA" sz="1600" b="0" u="none" strike="noStrike" kern="1200" dirty="0">
                          <a:solidFill>
                            <a:srgbClr val="000000"/>
                          </a:solidFill>
                          <a:effectLst/>
                        </a:rPr>
                        <a:t>78.5-83.6</a:t>
                      </a:r>
                      <a:endParaRPr lang="en-ZA" sz="1600" b="0" u="none" strike="noStrike" kern="1200" dirty="0">
                        <a:solidFill>
                          <a:srgbClr val="000000"/>
                        </a:solidFill>
                        <a:effectLst/>
                        <a:latin typeface="+mn-lt"/>
                        <a:ea typeface="+mn-ea"/>
                        <a:cs typeface="+mn-cs"/>
                      </a:endParaRPr>
                    </a:p>
                  </a:txBody>
                  <a:tcPr marL="6350" marR="6350" marT="6350" marB="0" anchor="ctr"/>
                </a:tc>
                <a:extLst>
                  <a:ext uri="{0D108BD9-81ED-4DB2-BD59-A6C34878D82A}">
                    <a16:rowId xmlns:a16="http://schemas.microsoft.com/office/drawing/2014/main" val="174221744"/>
                  </a:ext>
                </a:extLst>
              </a:tr>
            </a:tbl>
          </a:graphicData>
        </a:graphic>
      </p:graphicFrame>
      <p:pic>
        <p:nvPicPr>
          <p:cNvPr id="2" name="Picture 1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653F0385-738C-222F-B2B3-E8193F12D03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3" name="Picture 2" descr="A blue and black logo&#10;&#10;Description automatically generated">
            <a:extLst>
              <a:ext uri="{FF2B5EF4-FFF2-40B4-BE49-F238E27FC236}">
                <a16:creationId xmlns:a16="http://schemas.microsoft.com/office/drawing/2014/main" id="{ADB20C7F-5285-5B2F-2914-38A6B6E2D76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4" name="Picture 3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AF00DED0-23C0-682E-C164-9493AC266C6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6" name="Picture 5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5182D156-8C09-CED5-2B94-1521014453CF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0" name="Picture 9" descr="A blue and white logo&#10;&#10;Description automatically generated">
            <a:extLst>
              <a:ext uri="{FF2B5EF4-FFF2-40B4-BE49-F238E27FC236}">
                <a16:creationId xmlns:a16="http://schemas.microsoft.com/office/drawing/2014/main" id="{E1BBB104-5F30-73CE-5CFA-A8B643A9AB55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2" name="Picture 11" descr="A green sign with white text&#10;&#10;Description automatically generated">
            <a:extLst>
              <a:ext uri="{FF2B5EF4-FFF2-40B4-BE49-F238E27FC236}">
                <a16:creationId xmlns:a16="http://schemas.microsoft.com/office/drawing/2014/main" id="{5D6B7D1D-1948-F4D9-1650-1D62A1D3DDCC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4" name="Picture 13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12304F14-617D-FB01-2D53-13E88D02BDE6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18" name="Picture 17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723E1DE7-4269-172B-1633-4FF03A613E35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75696461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Rounded Rectangle 55">
            <a:extLst>
              <a:ext uri="{FF2B5EF4-FFF2-40B4-BE49-F238E27FC236}">
                <a16:creationId xmlns:a16="http://schemas.microsoft.com/office/drawing/2014/main" id="{A4123B76-7D72-5354-759B-6FE581A55842}"/>
              </a:ext>
            </a:extLst>
          </p:cNvPr>
          <p:cNvSpPr/>
          <p:nvPr/>
        </p:nvSpPr>
        <p:spPr>
          <a:xfrm>
            <a:off x="1243047" y="1122049"/>
            <a:ext cx="8288704" cy="1489037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342532" y="125979"/>
            <a:ext cx="7597388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1"/>
                </a:solidFill>
              </a:rPr>
              <a:t>95-95-95 INDICATOR DEFINITIONS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A8554C0-98B3-39CD-643F-AC5DDDFE3A2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401845" y="1508881"/>
            <a:ext cx="7471909" cy="110220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Had self-reported being positive or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Tested positive for ART in the study or</a:t>
            </a:r>
          </a:p>
          <a:p>
            <a:pPr marL="0" indent="0">
              <a:buNone/>
            </a:pPr>
            <a:r>
              <a:rPr lang="en-US" sz="2000" dirty="0">
                <a:solidFill>
                  <a:schemeClr val="bg1"/>
                </a:solidFill>
              </a:rPr>
              <a:t>Self-reported using ART</a:t>
            </a:r>
            <a:endParaRPr lang="en-ZA" sz="2000" dirty="0"/>
          </a:p>
        </p:txBody>
      </p:sp>
      <p:pic>
        <p:nvPicPr>
          <p:cNvPr id="24" name="Picture 23" descr="A green clipboard with a pencil&#10;&#10;Description automatically generated">
            <a:extLst>
              <a:ext uri="{FF2B5EF4-FFF2-40B4-BE49-F238E27FC236}">
                <a16:creationId xmlns:a16="http://schemas.microsoft.com/office/drawing/2014/main" id="{2761279E-3591-BDCD-EFB9-274999B98C1B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2144679" y="1531689"/>
            <a:ext cx="257166" cy="347651"/>
          </a:xfrm>
          <a:prstGeom prst="rect">
            <a:avLst/>
          </a:prstGeom>
        </p:spPr>
      </p:pic>
      <p:pic>
        <p:nvPicPr>
          <p:cNvPr id="27" name="Picture 26" descr="A green bottle with white cross and red pills&#10;&#10;Description automatically generated">
            <a:extLst>
              <a:ext uri="{FF2B5EF4-FFF2-40B4-BE49-F238E27FC236}">
                <a16:creationId xmlns:a16="http://schemas.microsoft.com/office/drawing/2014/main" id="{82AFB68C-B1DF-BAEC-03DD-E62BF73A495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144679" y="2293285"/>
            <a:ext cx="236171" cy="289643"/>
          </a:xfrm>
          <a:prstGeom prst="rect">
            <a:avLst/>
          </a:prstGeom>
        </p:spPr>
      </p:pic>
      <p:grpSp>
        <p:nvGrpSpPr>
          <p:cNvPr id="66" name="Group 65">
            <a:extLst>
              <a:ext uri="{FF2B5EF4-FFF2-40B4-BE49-F238E27FC236}">
                <a16:creationId xmlns:a16="http://schemas.microsoft.com/office/drawing/2014/main" id="{606694E0-6743-60E9-AD86-F653F7B845D7}"/>
              </a:ext>
            </a:extLst>
          </p:cNvPr>
          <p:cNvGrpSpPr/>
          <p:nvPr/>
        </p:nvGrpSpPr>
        <p:grpSpPr>
          <a:xfrm>
            <a:off x="917918" y="1323152"/>
            <a:ext cx="1022772" cy="1024013"/>
            <a:chOff x="1051697" y="1444937"/>
            <a:chExt cx="1022772" cy="1024013"/>
          </a:xfrm>
        </p:grpSpPr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E80B2513-231C-185F-5034-DDCE03C5CE23}"/>
                </a:ext>
              </a:extLst>
            </p:cNvPr>
            <p:cNvSpPr/>
            <p:nvPr/>
          </p:nvSpPr>
          <p:spPr>
            <a:xfrm>
              <a:off x="1051697" y="1444937"/>
              <a:ext cx="1022772" cy="1022772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TextBox 33">
              <a:extLst>
                <a:ext uri="{FF2B5EF4-FFF2-40B4-BE49-F238E27FC236}">
                  <a16:creationId xmlns:a16="http://schemas.microsoft.com/office/drawing/2014/main" id="{7E8D7DC3-194F-AE5B-8760-E933DBFEF665}"/>
                </a:ext>
              </a:extLst>
            </p:cNvPr>
            <p:cNvSpPr txBox="1"/>
            <p:nvPr/>
          </p:nvSpPr>
          <p:spPr>
            <a:xfrm>
              <a:off x="1116924" y="1761064"/>
              <a:ext cx="850919" cy="707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000" b="1" dirty="0"/>
                <a:t>First 95 </a:t>
              </a:r>
              <a:endParaRPr lang="en-US" sz="2000" dirty="0"/>
            </a:p>
          </p:txBody>
        </p:sp>
        <p:pic>
          <p:nvPicPr>
            <p:cNvPr id="18" name="Picture 17" descr="A pink and white tube with red liquid and a white and red cross&#10;&#10;Description automatically generated">
              <a:extLst>
                <a:ext uri="{FF2B5EF4-FFF2-40B4-BE49-F238E27FC236}">
                  <a16:creationId xmlns:a16="http://schemas.microsoft.com/office/drawing/2014/main" id="{85EE65D4-FC30-1564-40D7-1669FB670BF3}"/>
                </a:ext>
              </a:extLst>
            </p:cNvPr>
            <p:cNvPicPr>
              <a:picLocks noChangeAspect="1"/>
            </p:cNvPicPr>
            <p:nvPr/>
          </p:nvPicPr>
          <p:blipFill>
            <a:blip r:embed="rId13"/>
            <a:stretch>
              <a:fillRect/>
            </a:stretch>
          </p:blipFill>
          <p:spPr>
            <a:xfrm>
              <a:off x="1452745" y="1505834"/>
              <a:ext cx="170514" cy="332711"/>
            </a:xfrm>
            <a:prstGeom prst="rect">
              <a:avLst/>
            </a:prstGeo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spPr>
        </p:pic>
      </p:grpSp>
      <p:pic>
        <p:nvPicPr>
          <p:cNvPr id="38" name="Picture 37" descr="A pink and white tube with red liquid and a white and red cross&#10;&#10;Description automatically generated">
            <a:extLst>
              <a:ext uri="{FF2B5EF4-FFF2-40B4-BE49-F238E27FC236}">
                <a16:creationId xmlns:a16="http://schemas.microsoft.com/office/drawing/2014/main" id="{A0670F23-3434-4DA2-4B35-9ABF92065B01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52470" y="1910179"/>
            <a:ext cx="178171" cy="347652"/>
          </a:xfrm>
          <a:prstGeom prst="rect">
            <a:avLst/>
          </a:prstGeom>
        </p:spPr>
      </p:pic>
      <p:pic>
        <p:nvPicPr>
          <p:cNvPr id="52" name="Picture 51" descr="A group of icons on a black background&#10;&#10;Description automatically generated">
            <a:extLst>
              <a:ext uri="{FF2B5EF4-FFF2-40B4-BE49-F238E27FC236}">
                <a16:creationId xmlns:a16="http://schemas.microsoft.com/office/drawing/2014/main" id="{61866DC7-CF26-9705-511A-ECD385211130}"/>
              </a:ext>
            </a:extLst>
          </p:cNvPr>
          <p:cNvPicPr>
            <a:picLocks noChangeAspect="1"/>
          </p:cNvPicPr>
          <p:nvPr/>
        </p:nvPicPr>
        <p:blipFill rotWithShape="1">
          <a:blip r:embed="rId14"/>
          <a:srcRect l="49960" t="68160" r="45202" b="20274"/>
          <a:stretch/>
        </p:blipFill>
        <p:spPr>
          <a:xfrm>
            <a:off x="2152470" y="5203879"/>
            <a:ext cx="335700" cy="451369"/>
          </a:xfrm>
          <a:prstGeom prst="rect">
            <a:avLst/>
          </a:prstGeom>
        </p:spPr>
      </p:pic>
      <p:sp>
        <p:nvSpPr>
          <p:cNvPr id="69" name="TextBox 68">
            <a:extLst>
              <a:ext uri="{FF2B5EF4-FFF2-40B4-BE49-F238E27FC236}">
                <a16:creationId xmlns:a16="http://schemas.microsoft.com/office/drawing/2014/main" id="{318F0CA0-DD74-3E53-97A7-07CCE5FD64C1}"/>
              </a:ext>
            </a:extLst>
          </p:cNvPr>
          <p:cNvSpPr txBox="1"/>
          <p:nvPr/>
        </p:nvSpPr>
        <p:spPr>
          <a:xfrm>
            <a:off x="2037259" y="1097828"/>
            <a:ext cx="7515141" cy="46166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>
              <a:buNone/>
            </a:pPr>
            <a:r>
              <a:rPr lang="en-US" sz="2400" b="1" dirty="0">
                <a:solidFill>
                  <a:srgbClr val="FEB71B"/>
                </a:solidFill>
              </a:rPr>
              <a:t>Diagnosed/know status if tested positive in the study and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57D01A4C-DF71-B2FB-D9B8-641A086F66FF}"/>
              </a:ext>
            </a:extLst>
          </p:cNvPr>
          <p:cNvGrpSpPr/>
          <p:nvPr/>
        </p:nvGrpSpPr>
        <p:grpSpPr>
          <a:xfrm>
            <a:off x="917918" y="2866113"/>
            <a:ext cx="8613833" cy="1289801"/>
            <a:chOff x="917918" y="2996872"/>
            <a:chExt cx="8613833" cy="1289801"/>
          </a:xfrm>
        </p:grpSpPr>
        <p:sp>
          <p:nvSpPr>
            <p:cNvPr id="57" name="Rounded Rectangle 56">
              <a:extLst>
                <a:ext uri="{FF2B5EF4-FFF2-40B4-BE49-F238E27FC236}">
                  <a16:creationId xmlns:a16="http://schemas.microsoft.com/office/drawing/2014/main" id="{B3D89DFE-0A58-C43C-6B5E-D1D00670B956}"/>
                </a:ext>
              </a:extLst>
            </p:cNvPr>
            <p:cNvSpPr/>
            <p:nvPr/>
          </p:nvSpPr>
          <p:spPr>
            <a:xfrm>
              <a:off x="1243047" y="2996872"/>
              <a:ext cx="8288704" cy="1289801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7FDDA748-3130-336D-1171-4F742164F950}"/>
                </a:ext>
              </a:extLst>
            </p:cNvPr>
            <p:cNvGrpSpPr/>
            <p:nvPr/>
          </p:nvGrpSpPr>
          <p:grpSpPr>
            <a:xfrm>
              <a:off x="917918" y="3135073"/>
              <a:ext cx="1022772" cy="1022772"/>
              <a:chOff x="1077422" y="3135073"/>
              <a:chExt cx="1022772" cy="1022772"/>
            </a:xfrm>
          </p:grpSpPr>
          <p:sp>
            <p:nvSpPr>
              <p:cNvPr id="35" name="Oval 34">
                <a:extLst>
                  <a:ext uri="{FF2B5EF4-FFF2-40B4-BE49-F238E27FC236}">
                    <a16:creationId xmlns:a16="http://schemas.microsoft.com/office/drawing/2014/main" id="{A25FD739-E497-5356-0762-E6C551BB4B23}"/>
                  </a:ext>
                </a:extLst>
              </p:cNvPr>
              <p:cNvSpPr/>
              <p:nvPr/>
            </p:nvSpPr>
            <p:spPr>
              <a:xfrm>
                <a:off x="1077422" y="3135073"/>
                <a:ext cx="1022772" cy="1022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C8C49623-CEA3-4FC3-1E1D-B6E2604203E1}"/>
                  </a:ext>
                </a:extLst>
              </p:cNvPr>
              <p:cNvSpPr txBox="1"/>
              <p:nvPr/>
            </p:nvSpPr>
            <p:spPr>
              <a:xfrm>
                <a:off x="1106775" y="3429959"/>
                <a:ext cx="971526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/>
                  <a:t>Second 95 </a:t>
                </a:r>
                <a:endParaRPr lang="en-US" sz="2000" dirty="0"/>
              </a:p>
            </p:txBody>
          </p:sp>
          <p:pic>
            <p:nvPicPr>
              <p:cNvPr id="39" name="Picture 38" descr="A green bottle with white cross and red pills&#10;&#10;Description automatically generated">
                <a:extLst>
                  <a:ext uri="{FF2B5EF4-FFF2-40B4-BE49-F238E27FC236}">
                    <a16:creationId xmlns:a16="http://schemas.microsoft.com/office/drawing/2014/main" id="{4FBE8701-AF65-3333-32F9-5CCC4506A512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2"/>
              <a:stretch>
                <a:fillRect/>
              </a:stretch>
            </p:blipFill>
            <p:spPr>
              <a:xfrm>
                <a:off x="1485996" y="3187108"/>
                <a:ext cx="236171" cy="289643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pic>
          <p:nvPicPr>
            <p:cNvPr id="40" name="Picture 39" descr="A green bottle with white cross and red pills&#10;&#10;Description automatically generated">
              <a:extLst>
                <a:ext uri="{FF2B5EF4-FFF2-40B4-BE49-F238E27FC236}">
                  <a16:creationId xmlns:a16="http://schemas.microsoft.com/office/drawing/2014/main" id="{87CC6D57-ED93-F7E5-80FC-46B0BABD98FC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/>
            <a:stretch>
              <a:fillRect/>
            </a:stretch>
          </p:blipFill>
          <p:spPr>
            <a:xfrm>
              <a:off x="2144679" y="3891366"/>
              <a:ext cx="236171" cy="289643"/>
            </a:xfrm>
            <a:prstGeom prst="rect">
              <a:avLst/>
            </a:prstGeom>
          </p:spPr>
        </p:pic>
        <p:sp>
          <p:nvSpPr>
            <p:cNvPr id="60" name="TextBox 59">
              <a:extLst>
                <a:ext uri="{FF2B5EF4-FFF2-40B4-BE49-F238E27FC236}">
                  <a16:creationId xmlns:a16="http://schemas.microsoft.com/office/drawing/2014/main" id="{D6C52863-1E7C-51AD-66B9-FEBE7ADCC499}"/>
                </a:ext>
              </a:extLst>
            </p:cNvPr>
            <p:cNvSpPr txBox="1"/>
            <p:nvPr/>
          </p:nvSpPr>
          <p:spPr>
            <a:xfrm>
              <a:off x="2401845" y="3443441"/>
              <a:ext cx="5646146" cy="77457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defTabSz="914400">
                <a:lnSpc>
                  <a:spcPct val="90000"/>
                </a:lnSpc>
                <a:spcBef>
                  <a:spcPts val="1000"/>
                </a:spcBef>
              </a:pPr>
              <a:r>
                <a:rPr lang="en-US" sz="2000" dirty="0">
                  <a:solidFill>
                    <a:schemeClr val="bg1"/>
                  </a:solidFill>
                </a:rPr>
                <a:t>Tested positive for ARVs in the study</a:t>
              </a:r>
            </a:p>
            <a:p>
              <a:pPr defTabSz="914400">
                <a:lnSpc>
                  <a:spcPct val="90000"/>
                </a:lnSpc>
                <a:spcBef>
                  <a:spcPts val="1000"/>
                </a:spcBef>
              </a:pPr>
              <a:r>
                <a:rPr lang="en-US" sz="2000" dirty="0">
                  <a:solidFill>
                    <a:schemeClr val="bg1"/>
                  </a:solidFill>
                </a:rPr>
                <a:t>Self-reported using ART</a:t>
              </a:r>
            </a:p>
          </p:txBody>
        </p:sp>
        <p:sp>
          <p:nvSpPr>
            <p:cNvPr id="71" name="TextBox 70">
              <a:extLst>
                <a:ext uri="{FF2B5EF4-FFF2-40B4-BE49-F238E27FC236}">
                  <a16:creationId xmlns:a16="http://schemas.microsoft.com/office/drawing/2014/main" id="{A639ABA8-AE50-FA41-854A-EC1916710073}"/>
                </a:ext>
              </a:extLst>
            </p:cNvPr>
            <p:cNvSpPr txBox="1"/>
            <p:nvPr/>
          </p:nvSpPr>
          <p:spPr>
            <a:xfrm>
              <a:off x="2037259" y="3020726"/>
              <a:ext cx="495396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marL="0" indent="0">
                <a:buNone/>
              </a:pPr>
              <a:r>
                <a:rPr lang="en-US" sz="2400" b="1" dirty="0">
                  <a:solidFill>
                    <a:srgbClr val="FEB71B"/>
                  </a:solidFill>
                </a:rPr>
                <a:t>On ART </a:t>
              </a:r>
            </a:p>
          </p:txBody>
        </p:sp>
      </p:grpSp>
      <p:grpSp>
        <p:nvGrpSpPr>
          <p:cNvPr id="75" name="Group 74">
            <a:extLst>
              <a:ext uri="{FF2B5EF4-FFF2-40B4-BE49-F238E27FC236}">
                <a16:creationId xmlns:a16="http://schemas.microsoft.com/office/drawing/2014/main" id="{67D4D60C-F7DB-87F6-0E68-BA52759B6844}"/>
              </a:ext>
            </a:extLst>
          </p:cNvPr>
          <p:cNvGrpSpPr/>
          <p:nvPr/>
        </p:nvGrpSpPr>
        <p:grpSpPr>
          <a:xfrm>
            <a:off x="917918" y="4532359"/>
            <a:ext cx="8613832" cy="1226101"/>
            <a:chOff x="917918" y="4703628"/>
            <a:chExt cx="8613832" cy="1226101"/>
          </a:xfrm>
        </p:grpSpPr>
        <p:sp>
          <p:nvSpPr>
            <p:cNvPr id="63" name="Rounded Rectangle 62">
              <a:extLst>
                <a:ext uri="{FF2B5EF4-FFF2-40B4-BE49-F238E27FC236}">
                  <a16:creationId xmlns:a16="http://schemas.microsoft.com/office/drawing/2014/main" id="{0238008B-0BE8-9A9A-5E74-41CCB373FD21}"/>
                </a:ext>
              </a:extLst>
            </p:cNvPr>
            <p:cNvSpPr/>
            <p:nvPr/>
          </p:nvSpPr>
          <p:spPr>
            <a:xfrm>
              <a:off x="1243046" y="4703628"/>
              <a:ext cx="8288704" cy="1226101"/>
            </a:xfrm>
            <a:prstGeom prst="roundRect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grpSp>
          <p:nvGrpSpPr>
            <p:cNvPr id="72" name="Group 71">
              <a:extLst>
                <a:ext uri="{FF2B5EF4-FFF2-40B4-BE49-F238E27FC236}">
                  <a16:creationId xmlns:a16="http://schemas.microsoft.com/office/drawing/2014/main" id="{B239C36F-847B-BE29-4951-512E90DDC38A}"/>
                </a:ext>
              </a:extLst>
            </p:cNvPr>
            <p:cNvGrpSpPr/>
            <p:nvPr/>
          </p:nvGrpSpPr>
          <p:grpSpPr>
            <a:xfrm>
              <a:off x="917918" y="4763221"/>
              <a:ext cx="1022772" cy="1042772"/>
              <a:chOff x="1137555" y="4763221"/>
              <a:chExt cx="1022772" cy="1042772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18FCE7BF-2C13-E5BC-140E-3AC28E23FDEA}"/>
                  </a:ext>
                </a:extLst>
              </p:cNvPr>
              <p:cNvSpPr/>
              <p:nvPr/>
            </p:nvSpPr>
            <p:spPr>
              <a:xfrm>
                <a:off x="1137555" y="4763221"/>
                <a:ext cx="1022772" cy="1022772"/>
              </a:xfrm>
              <a:prstGeom prst="ellipse">
                <a:avLst/>
              </a:pr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15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44" name="TextBox 43">
                <a:extLst>
                  <a:ext uri="{FF2B5EF4-FFF2-40B4-BE49-F238E27FC236}">
                    <a16:creationId xmlns:a16="http://schemas.microsoft.com/office/drawing/2014/main" id="{5A802C96-CBCC-CED0-61A7-7DBA591A9AE6}"/>
                  </a:ext>
                </a:extLst>
              </p:cNvPr>
              <p:cNvSpPr txBox="1"/>
              <p:nvPr/>
            </p:nvSpPr>
            <p:spPr>
              <a:xfrm>
                <a:off x="1155716" y="5098107"/>
                <a:ext cx="971526" cy="707886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ctr"/>
                <a:r>
                  <a:rPr lang="en-US" sz="2000" b="1" dirty="0"/>
                  <a:t>Third 95 </a:t>
                </a:r>
                <a:endParaRPr lang="en-US" sz="2000" dirty="0"/>
              </a:p>
            </p:txBody>
          </p:sp>
          <p:pic>
            <p:nvPicPr>
              <p:cNvPr id="51" name="Picture 50" descr="A yellow and white person and person&#10;&#10;Description automatically generated">
                <a:extLst>
                  <a:ext uri="{FF2B5EF4-FFF2-40B4-BE49-F238E27FC236}">
                    <a16:creationId xmlns:a16="http://schemas.microsoft.com/office/drawing/2014/main" id="{50B770E0-4E18-D179-C79C-203C8F2C4300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5"/>
              <a:stretch>
                <a:fillRect/>
              </a:stretch>
            </p:blipFill>
            <p:spPr>
              <a:xfrm>
                <a:off x="1314971" y="4858399"/>
                <a:ext cx="657022" cy="290312"/>
              </a:xfrm>
              <a:prstGeom prst="rect">
                <a:avLst/>
              </a:prstGeom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p:spPr>
          </p:pic>
        </p:grpSp>
        <p:sp>
          <p:nvSpPr>
            <p:cNvPr id="62" name="TextBox 61">
              <a:extLst>
                <a:ext uri="{FF2B5EF4-FFF2-40B4-BE49-F238E27FC236}">
                  <a16:creationId xmlns:a16="http://schemas.microsoft.com/office/drawing/2014/main" id="{FD555E6F-F001-27CF-9DC7-4E8AB8070C83}"/>
                </a:ext>
              </a:extLst>
            </p:cNvPr>
            <p:cNvSpPr txBox="1"/>
            <p:nvPr/>
          </p:nvSpPr>
          <p:spPr>
            <a:xfrm>
              <a:off x="2401845" y="5347083"/>
              <a:ext cx="2936509" cy="3447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indent="-285750" defTabSz="914400">
                <a:lnSpc>
                  <a:spcPct val="80000"/>
                </a:lnSpc>
                <a:spcBef>
                  <a:spcPts val="500"/>
                </a:spcBef>
              </a:pPr>
              <a:r>
                <a:rPr lang="en-US" sz="2000" dirty="0">
                  <a:solidFill>
                    <a:schemeClr val="bg1"/>
                  </a:solidFill>
                </a:rPr>
                <a:t>Viral load &lt;1000 copies/ml </a:t>
              </a:r>
            </a:p>
          </p:txBody>
        </p:sp>
        <p:sp>
          <p:nvSpPr>
            <p:cNvPr id="74" name="TextBox 73">
              <a:extLst>
                <a:ext uri="{FF2B5EF4-FFF2-40B4-BE49-F238E27FC236}">
                  <a16:creationId xmlns:a16="http://schemas.microsoft.com/office/drawing/2014/main" id="{C92A83A6-8D3A-45EE-05D3-0CC4FCCFEB7F}"/>
                </a:ext>
              </a:extLst>
            </p:cNvPr>
            <p:cNvSpPr txBox="1"/>
            <p:nvPr/>
          </p:nvSpPr>
          <p:spPr>
            <a:xfrm>
              <a:off x="2037259" y="4841023"/>
              <a:ext cx="4953964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2400" b="1" dirty="0">
                  <a:solidFill>
                    <a:srgbClr val="FEB71B"/>
                  </a:solidFill>
                </a:rPr>
                <a:t>Virally suppressed </a:t>
              </a:r>
            </a:p>
          </p:txBody>
        </p:sp>
      </p:grpSp>
      <p:pic>
        <p:nvPicPr>
          <p:cNvPr id="2" name="Picture 1" descr="A pink and white tube with red liquid and a white and red cross&#10;&#10;Description automatically generated">
            <a:extLst>
              <a:ext uri="{FF2B5EF4-FFF2-40B4-BE49-F238E27FC236}">
                <a16:creationId xmlns:a16="http://schemas.microsoft.com/office/drawing/2014/main" id="{F9089A92-B72E-029E-9C65-4CD80895695C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2175279" y="3326524"/>
            <a:ext cx="178171" cy="347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629868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360346" y="-58687"/>
            <a:ext cx="8590808" cy="144655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2800" b="1" dirty="0">
                <a:solidFill>
                  <a:schemeClr val="bg1"/>
                </a:solidFill>
              </a:rPr>
              <a:t>95-95-95 INDICATORS FOR PEOPLE AGED </a:t>
            </a:r>
            <a:r>
              <a:rPr lang="en-ZA" sz="2800" b="1" dirty="0">
                <a:solidFill>
                  <a:schemeClr val="bg1"/>
                </a:solidFill>
              </a:rPr>
              <a:t>15 YEARS AND OLDER </a:t>
            </a:r>
            <a:r>
              <a:rPr lang="en-US" sz="2800" b="1" dirty="0">
                <a:solidFill>
                  <a:schemeClr val="bg1"/>
                </a:solidFill>
              </a:rPr>
              <a:t>LIVING WITH HIV,  </a:t>
            </a:r>
            <a:r>
              <a:rPr lang="en-ZA" sz="2800" b="1" dirty="0">
                <a:solidFill>
                  <a:srgbClr val="FEB71B"/>
                </a:solidFill>
              </a:rPr>
              <a:t>SOUTH AFRICA, 2022</a:t>
            </a:r>
            <a:endParaRPr lang="en-US" sz="2800" dirty="0"/>
          </a:p>
          <a:p>
            <a:endParaRPr lang="en-US" sz="3200" b="1" dirty="0">
              <a:solidFill>
                <a:schemeClr val="bg1"/>
              </a:solidFill>
            </a:endParaRP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733F6560-EEE1-2813-EE52-E71A551727A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07848856"/>
              </p:ext>
            </p:extLst>
          </p:nvPr>
        </p:nvGraphicFramePr>
        <p:xfrm>
          <a:off x="587830" y="1245325"/>
          <a:ext cx="8730342" cy="452720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sp>
        <p:nvSpPr>
          <p:cNvPr id="3" name="TextBox 2">
            <a:extLst>
              <a:ext uri="{FF2B5EF4-FFF2-40B4-BE49-F238E27FC236}">
                <a16:creationId xmlns:a16="http://schemas.microsoft.com/office/drawing/2014/main" id="{005A5D74-F7AC-CB3B-D25E-CE02A9F4965D}"/>
              </a:ext>
            </a:extLst>
          </p:cNvPr>
          <p:cNvSpPr txBox="1"/>
          <p:nvPr/>
        </p:nvSpPr>
        <p:spPr>
          <a:xfrm>
            <a:off x="9219942" y="4027915"/>
            <a:ext cx="666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dirty="0">
                <a:cs typeface="Times New Roman" panose="02020603050405020304" pitchFamily="18" charset="0"/>
              </a:rPr>
              <a:t>2017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BD267E62-19CC-49D2-6B78-8105523D14E7}"/>
              </a:ext>
            </a:extLst>
          </p:cNvPr>
          <p:cNvCxnSpPr>
            <a:cxnSpLocks/>
          </p:cNvCxnSpPr>
          <p:nvPr/>
        </p:nvCxnSpPr>
        <p:spPr>
          <a:xfrm>
            <a:off x="8982891" y="4156404"/>
            <a:ext cx="252549" cy="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>
            <a:extLst>
              <a:ext uri="{FF2B5EF4-FFF2-40B4-BE49-F238E27FC236}">
                <a16:creationId xmlns:a16="http://schemas.microsoft.com/office/drawing/2014/main" id="{C047C41E-E839-B866-E270-21AFF4643ED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982862" y="2709682"/>
            <a:ext cx="335309" cy="164606"/>
          </a:xfrm>
          <a:prstGeom prst="rect">
            <a:avLst/>
          </a:prstGeom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id="{B2D5A3FD-285E-38E4-32EB-4FA682BE2CDB}"/>
              </a:ext>
            </a:extLst>
          </p:cNvPr>
          <p:cNvSpPr txBox="1"/>
          <p:nvPr/>
        </p:nvSpPr>
        <p:spPr>
          <a:xfrm>
            <a:off x="9219941" y="2659835"/>
            <a:ext cx="666127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ZA" sz="1400" dirty="0">
                <a:cs typeface="Times New Roman" panose="02020603050405020304" pitchFamily="18" charset="0"/>
              </a:rPr>
              <a:t>2022</a:t>
            </a:r>
          </a:p>
        </p:txBody>
      </p:sp>
    </p:spTree>
    <p:extLst>
      <p:ext uri="{BB962C8B-B14F-4D97-AF65-F5344CB8AC3E}">
        <p14:creationId xmlns:p14="http://schemas.microsoft.com/office/powerpoint/2010/main" val="3937228571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4CAD9B-85A8-C395-4F9F-08C394D54108}"/>
              </a:ext>
            </a:extLst>
          </p:cNvPr>
          <p:cNvSpPr txBox="1"/>
          <p:nvPr/>
        </p:nvSpPr>
        <p:spPr>
          <a:xfrm>
            <a:off x="6422719" y="1502142"/>
            <a:ext cx="3033541" cy="58477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32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315192" y="147349"/>
            <a:ext cx="859080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1"/>
                </a:solidFill>
              </a:rPr>
              <a:t>MALE CIRCUMCISION, </a:t>
            </a:r>
            <a:r>
              <a:rPr lang="en-ZA" sz="3600" b="1" dirty="0">
                <a:solidFill>
                  <a:srgbClr val="FEB71B"/>
                </a:solidFill>
              </a:rPr>
              <a:t>SOUTH AFRICA, 2022</a:t>
            </a:r>
            <a:endParaRPr lang="en-US" sz="3200" b="1" dirty="0">
              <a:solidFill>
                <a:schemeClr val="bg1"/>
              </a:solidFill>
            </a:endParaRPr>
          </a:p>
        </p:txBody>
      </p:sp>
      <p:graphicFrame>
        <p:nvGraphicFramePr>
          <p:cNvPr id="2" name="Chart 1">
            <a:extLst>
              <a:ext uri="{FF2B5EF4-FFF2-40B4-BE49-F238E27FC236}">
                <a16:creationId xmlns:a16="http://schemas.microsoft.com/office/drawing/2014/main" id="{804E763C-CA39-4F0E-9832-5D552DC737A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776216406"/>
              </p:ext>
            </p:extLst>
          </p:nvPr>
        </p:nvGraphicFramePr>
        <p:xfrm>
          <a:off x="513806" y="1267029"/>
          <a:ext cx="9013371" cy="43514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424045852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AD4CAD9B-85A8-C395-4F9F-08C394D54108}"/>
              </a:ext>
            </a:extLst>
          </p:cNvPr>
          <p:cNvSpPr txBox="1"/>
          <p:nvPr/>
        </p:nvSpPr>
        <p:spPr>
          <a:xfrm>
            <a:off x="7196144" y="491241"/>
            <a:ext cx="2709855" cy="40011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2000" dirty="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315190" y="61054"/>
            <a:ext cx="8590808" cy="118494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2350" b="1" dirty="0">
                <a:solidFill>
                  <a:schemeClr val="bg1"/>
                </a:solidFill>
              </a:rPr>
              <a:t>CONDOM USE DURING MOST RECENT SEXUAL ENCOUNTER FOR PEOPLE WITH MULTIPLE SEXUAL PARTNERS*, </a:t>
            </a:r>
            <a:r>
              <a:rPr lang="en-ZA" sz="2350" b="1" dirty="0">
                <a:solidFill>
                  <a:srgbClr val="FEB71B"/>
                </a:solidFill>
              </a:rPr>
              <a:t>SOUTH AFRICA, 2022</a:t>
            </a:r>
            <a:endParaRPr lang="en-US" sz="2350" dirty="0"/>
          </a:p>
          <a:p>
            <a:endParaRPr lang="en-US" sz="2400" b="1" dirty="0">
              <a:solidFill>
                <a:schemeClr val="bg1"/>
              </a:solidFill>
            </a:endParaRP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153C7A8B-B477-9909-102E-784F632B3C92}"/>
              </a:ext>
            </a:extLst>
          </p:cNvPr>
          <p:cNvSpPr txBox="1"/>
          <p:nvPr/>
        </p:nvSpPr>
        <p:spPr>
          <a:xfrm>
            <a:off x="495191" y="5653927"/>
            <a:ext cx="463107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/>
              <a:t>* Who reported having 2 or more partners in past 12 months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45613324-3F70-4050-80B8-7C43C2F7F62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3962006"/>
              </p:ext>
            </p:extLst>
          </p:nvPr>
        </p:nvGraphicFramePr>
        <p:xfrm>
          <a:off x="661851" y="1245995"/>
          <a:ext cx="8590808" cy="43317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</p:spTree>
    <p:extLst>
      <p:ext uri="{BB962C8B-B14F-4D97-AF65-F5344CB8AC3E}">
        <p14:creationId xmlns:p14="http://schemas.microsoft.com/office/powerpoint/2010/main" val="1223289168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400235" y="123850"/>
            <a:ext cx="84207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CONCLUSIONS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7123B6-CE78-C4CD-49E0-7C7FDDDCBE4F}"/>
              </a:ext>
            </a:extLst>
          </p:cNvPr>
          <p:cNvSpPr txBox="1"/>
          <p:nvPr/>
        </p:nvSpPr>
        <p:spPr>
          <a:xfrm>
            <a:off x="733425" y="1127053"/>
            <a:ext cx="9087528" cy="48617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950"/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Symbol" panose="05050102010706020507" pitchFamily="18" charset="2"/>
                <a:cs typeface="Calibri" panose="020F0502020204030204" pitchFamily="34" charset="0"/>
              </a:rPr>
              <a:t>Promising </a:t>
            </a:r>
            <a:r>
              <a:rPr lang="en-US" sz="2100" b="1" dirty="0">
                <a:effectLst/>
                <a:latin typeface="Calibri" panose="020F0502020204030204" pitchFamily="34" charset="0"/>
                <a:ea typeface="Symbol" panose="05050102010706020507" pitchFamily="18" charset="2"/>
                <a:cs typeface="Calibri" panose="020F0502020204030204" pitchFamily="34" charset="0"/>
              </a:rPr>
              <a:t>decreases in HIV prevalence</a:t>
            </a:r>
            <a:r>
              <a:rPr lang="en-US" sz="2100" dirty="0">
                <a:effectLst/>
                <a:latin typeface="Calibri" panose="020F0502020204030204" pitchFamily="34" charset="0"/>
                <a:ea typeface="Symbol" panose="05050102010706020507" pitchFamily="18" charset="2"/>
                <a:cs typeface="Calibri" panose="020F0502020204030204" pitchFamily="34" charset="0"/>
              </a:rPr>
              <a:t>, coupled with high community VLS (81%), point to the impact of South Africa’s National HIV Response, with support from the PEPFAR program</a:t>
            </a:r>
          </a:p>
          <a:p>
            <a:pPr marL="342900" marR="321945" lvl="0" indent="-342900">
              <a:lnSpc>
                <a:spcPct val="112000"/>
              </a:lnSpc>
              <a:spcBef>
                <a:spcPts val="450"/>
              </a:spcBef>
              <a:spcAft>
                <a:spcPts val="0"/>
              </a:spcAft>
              <a:buSzPts val="950"/>
              <a:buFont typeface="Symbol" panose="05050102010706020507" pitchFamily="18" charset="2"/>
              <a:buChar char=""/>
              <a:tabLst>
                <a:tab pos="299720" algn="l"/>
              </a:tabLst>
            </a:pPr>
            <a:r>
              <a:rPr lang="en-US" sz="2100" spc="-5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Marked progress</a:t>
            </a:r>
            <a:r>
              <a:rPr lang="en-US" sz="2100" spc="-45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en-US" sz="2100" spc="-5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has</a:t>
            </a:r>
            <a:r>
              <a:rPr lang="en-US" sz="2100" spc="-30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en-US" sz="2100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been made</a:t>
            </a:r>
            <a:r>
              <a:rPr lang="en-US" sz="2100" spc="-35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en-US" sz="2100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towards</a:t>
            </a:r>
            <a:r>
              <a:rPr lang="en-US" sz="2100" spc="-30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en-US" sz="2100" spc="-5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South Africa’s</a:t>
            </a:r>
            <a:r>
              <a:rPr lang="en-US" sz="2100" spc="-30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en-US" sz="2100" spc="-5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95–95–95 adult treatment</a:t>
            </a:r>
            <a:r>
              <a:rPr lang="en-US" sz="2100" spc="-30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  <a:r>
              <a:rPr lang="en-US" sz="2100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targets:</a:t>
            </a:r>
            <a:r>
              <a:rPr lang="en-US" sz="2100" spc="-40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 </a:t>
            </a:r>
          </a:p>
          <a:p>
            <a:pPr marL="800100" marR="321945" lvl="1" indent="-342900">
              <a:lnSpc>
                <a:spcPct val="112000"/>
              </a:lnSpc>
              <a:spcBef>
                <a:spcPts val="450"/>
              </a:spcBef>
              <a:buSzPts val="950"/>
              <a:buFont typeface="Symbol" panose="05050102010706020507" pitchFamily="18" charset="2"/>
              <a:buChar char=""/>
              <a:tabLst>
                <a:tab pos="299720" algn="l"/>
              </a:tabLst>
            </a:pPr>
            <a:r>
              <a:rPr lang="en-US" sz="2100" spc="-40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90</a:t>
            </a:r>
            <a:r>
              <a:rPr lang="en-US" sz="2100" spc="-5" dirty="0">
                <a:latin typeface="Calibri" panose="020F0502020204030204" pitchFamily="34" charset="0"/>
                <a:ea typeface="Symbol" panose="05050102010706020507" pitchFamily="18" charset="2"/>
                <a:cs typeface="Times New Roman" panose="02020603050405020304" pitchFamily="18" charset="0"/>
              </a:rPr>
              <a:t>% of adults knew their status, 91% of those diagnosed were on ART, and 94% of those on ART were virally suppressed </a:t>
            </a:r>
          </a:p>
          <a:p>
            <a:pPr marL="800100" marR="321945" lvl="1" indent="-342900">
              <a:lnSpc>
                <a:spcPct val="112000"/>
              </a:lnSpc>
              <a:spcBef>
                <a:spcPts val="450"/>
              </a:spcBef>
              <a:buSzPts val="950"/>
              <a:buFont typeface="Symbol" panose="05050102010706020507" pitchFamily="18" charset="2"/>
              <a:buChar char=""/>
              <a:tabLst>
                <a:tab pos="299720" algn="l"/>
              </a:tabLst>
            </a:pPr>
            <a:r>
              <a:rPr lang="en-US" sz="2100" spc="-5" dirty="0">
                <a:latin typeface="Calibri" panose="020F0502020204030204" pitchFamily="34" charset="0"/>
                <a:cs typeface="Times New Roman" panose="02020603050405020304" pitchFamily="18" charset="0"/>
              </a:rPr>
              <a:t>Strategies to improve both HIV diagnosis and ART use are urgently needed to achieve the 2025 national goals.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950"/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Symbol" panose="05050102010706020507" pitchFamily="18" charset="2"/>
                <a:cs typeface="Calibri" panose="020F0502020204030204" pitchFamily="34" charset="0"/>
              </a:rPr>
              <a:t> The HIV epidemic</a:t>
            </a:r>
            <a:r>
              <a:rPr lang="en-US" sz="2100" dirty="0">
                <a:effectLst/>
                <a:latin typeface="Calibri" panose="020F0502020204030204" pitchFamily="34" charset="0"/>
                <a:ea typeface="Century Gothic" panose="020B0502020202020204" pitchFamily="34" charset="0"/>
                <a:cs typeface="Calibri" panose="020F0502020204030204" pitchFamily="34" charset="0"/>
              </a:rPr>
              <a:t> continues to disproportionately affect specific geographical regions and demographic groups, especially Black Africans and women</a:t>
            </a:r>
          </a:p>
          <a:p>
            <a:pPr marL="342900" marR="0" lvl="0" indent="-34290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  <a:buSzPts val="950"/>
              <a:buFont typeface="Symbol" panose="05050102010706020507" pitchFamily="18" charset="2"/>
              <a:buChar char=""/>
            </a:pPr>
            <a:r>
              <a:rPr lang="en-US" sz="2100" dirty="0">
                <a:effectLst/>
                <a:latin typeface="Calibri" panose="020F0502020204030204" pitchFamily="34" charset="0"/>
                <a:ea typeface="Symbol" panose="05050102010706020507" pitchFamily="18" charset="2"/>
                <a:cs typeface="Calibri" panose="020F0502020204030204" pitchFamily="34" charset="0"/>
              </a:rPr>
              <a:t>SABBSM VI data will be used to target HIV programming to address the remaining gaps</a:t>
            </a: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06934214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400235" y="123850"/>
            <a:ext cx="84207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NEXT STEPS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17CF0AB-D7DD-77E3-9905-678C7C0E75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ZA" dirty="0"/>
              <a:t>Finalise</a:t>
            </a:r>
            <a:r>
              <a:rPr lang="en-US" dirty="0"/>
              <a:t> the main study report</a:t>
            </a:r>
          </a:p>
          <a:p>
            <a:r>
              <a:rPr lang="en-US" dirty="0"/>
              <a:t>Complete the analysis for new HIV infections</a:t>
            </a:r>
          </a:p>
          <a:p>
            <a:r>
              <a:rPr lang="en-US" dirty="0"/>
              <a:t>Produce summary sheets for provinces and selected districts</a:t>
            </a:r>
          </a:p>
          <a:p>
            <a:endParaRPr lang="en-ZA" dirty="0"/>
          </a:p>
        </p:txBody>
      </p:sp>
    </p:spTree>
    <p:extLst>
      <p:ext uri="{BB962C8B-B14F-4D97-AF65-F5344CB8AC3E}">
        <p14:creationId xmlns:p14="http://schemas.microsoft.com/office/powerpoint/2010/main" val="149242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>
            <a:extLst>
              <a:ext uri="{FF2B5EF4-FFF2-40B4-BE49-F238E27FC236}">
                <a16:creationId xmlns:a16="http://schemas.microsoft.com/office/drawing/2014/main" id="{EA0EFC2F-FC31-4173-FAA6-0E8F9BFE14C0}"/>
              </a:ext>
            </a:extLst>
          </p:cNvPr>
          <p:cNvSpPr/>
          <p:nvPr/>
        </p:nvSpPr>
        <p:spPr>
          <a:xfrm>
            <a:off x="3291928" y="1326278"/>
            <a:ext cx="5778464" cy="2349930"/>
          </a:xfrm>
          <a:prstGeom prst="roundRect">
            <a:avLst/>
          </a:prstGeom>
          <a:solidFill>
            <a:srgbClr val="00865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8" name="Picture 27" descr="A group of people in a circle&#10;&#10;Description automatically generated">
            <a:extLst>
              <a:ext uri="{FF2B5EF4-FFF2-40B4-BE49-F238E27FC236}">
                <a16:creationId xmlns:a16="http://schemas.microsoft.com/office/drawing/2014/main" id="{499C5833-5744-8510-EBB5-CC7B78EE33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814636" y="1400150"/>
            <a:ext cx="2160538" cy="2160538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2" y="123850"/>
            <a:ext cx="51694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  <a:latin typeface="+mn-lt"/>
              </a:rPr>
              <a:t>WAY BACK IN 2002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4" name="Content Placeholder 5" descr="A group of people posing for a photo&#10;&#10;Description automatically generated">
            <a:extLst>
              <a:ext uri="{FF2B5EF4-FFF2-40B4-BE49-F238E27FC236}">
                <a16:creationId xmlns:a16="http://schemas.microsoft.com/office/drawing/2014/main" id="{1DA2C296-3F72-23AC-9A25-AC2E22C64BD0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915792" y="1326278"/>
            <a:ext cx="3341023" cy="2505768"/>
          </a:xfrm>
          <a:prstGeom prst="rect">
            <a:avLst/>
          </a:prstGeom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perspectiveContrastingLeftFacing">
              <a:rot lat="300000" lon="19800000" rev="0"/>
            </a:camera>
            <a:lightRig rig="threePt" dir="t">
              <a:rot lat="0" lon="0" rev="2700000"/>
            </a:lightRig>
          </a:scene3d>
          <a:sp3d>
            <a:bevelT w="63500" h="50800"/>
          </a:sp3d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67160C88-1DF1-6BB4-CE1C-756BD03F3A90}"/>
              </a:ext>
            </a:extLst>
          </p:cNvPr>
          <p:cNvSpPr txBox="1"/>
          <p:nvPr/>
        </p:nvSpPr>
        <p:spPr>
          <a:xfrm>
            <a:off x="915792" y="4443242"/>
            <a:ext cx="436944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/>
            <a:r>
              <a:rPr lang="en-ZA" sz="1800" dirty="0"/>
              <a:t>Major source of information for measuring the progress of the implementation of the South African National Strategic Plan (NSP) for HIV, STIs and TB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AC00A53-67E9-624B-F189-D5374588DADE}"/>
              </a:ext>
            </a:extLst>
          </p:cNvPr>
          <p:cNvSpPr txBox="1"/>
          <p:nvPr/>
        </p:nvSpPr>
        <p:spPr>
          <a:xfrm>
            <a:off x="4084338" y="1357035"/>
            <a:ext cx="2611100" cy="224676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Expanded scope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Larger sample size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Increased biomarkers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Take all approach</a:t>
            </a:r>
          </a:p>
          <a:p>
            <a:endParaRPr lang="en-US" sz="1200" dirty="0">
              <a:solidFill>
                <a:schemeClr val="bg1"/>
              </a:solidFill>
            </a:endParaRPr>
          </a:p>
          <a:p>
            <a:r>
              <a:rPr lang="en-US" dirty="0">
                <a:solidFill>
                  <a:schemeClr val="bg1"/>
                </a:solidFill>
              </a:rPr>
              <a:t>Electronic data collection</a:t>
            </a:r>
            <a:endParaRPr lang="en-ZA" dirty="0">
              <a:solidFill>
                <a:schemeClr val="bg1"/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082F5F69-C9ED-C42C-7F25-A3DE9712CF65}"/>
              </a:ext>
            </a:extLst>
          </p:cNvPr>
          <p:cNvSpPr txBox="1"/>
          <p:nvPr/>
        </p:nvSpPr>
        <p:spPr>
          <a:xfrm>
            <a:off x="5591749" y="4302200"/>
            <a:ext cx="4073964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b="1" dirty="0">
                <a:solidFill>
                  <a:srgbClr val="008651"/>
                </a:solidFill>
              </a:rPr>
              <a:t>Survey year</a:t>
            </a:r>
          </a:p>
        </p:txBody>
      </p:sp>
      <p:pic>
        <p:nvPicPr>
          <p:cNvPr id="16" name="Picture 15" descr="A infographic with circles and arrows&#10;&#10;Description automatically generated">
            <a:extLst>
              <a:ext uri="{FF2B5EF4-FFF2-40B4-BE49-F238E27FC236}">
                <a16:creationId xmlns:a16="http://schemas.microsoft.com/office/drawing/2014/main" id="{E07B7DB9-481C-7838-100E-7B28C9A4A641}"/>
              </a:ext>
            </a:extLst>
          </p:cNvPr>
          <p:cNvPicPr>
            <a:picLocks noChangeAspect="1"/>
          </p:cNvPicPr>
          <p:nvPr/>
        </p:nvPicPr>
        <p:blipFill rotWithShape="1">
          <a:blip r:embed="rId13"/>
          <a:srcRect l="7001" t="30867" r="6677" b="33043"/>
          <a:stretch/>
        </p:blipFill>
        <p:spPr>
          <a:xfrm>
            <a:off x="5389888" y="4679332"/>
            <a:ext cx="4476633" cy="10527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55108277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400235" y="123850"/>
            <a:ext cx="84207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CONSORTIUM  AND PARTNERS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7123B6-CE78-C4CD-49E0-7C7FDDDCBE4F}"/>
              </a:ext>
            </a:extLst>
          </p:cNvPr>
          <p:cNvSpPr txBox="1"/>
          <p:nvPr/>
        </p:nvSpPr>
        <p:spPr>
          <a:xfrm>
            <a:off x="1230144" y="1085114"/>
            <a:ext cx="8590809" cy="549227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U.S. </a:t>
            </a:r>
            <a:r>
              <a:rPr lang="en-ZA" sz="2400" dirty="0" err="1"/>
              <a:t>Centers</a:t>
            </a:r>
            <a:r>
              <a:rPr lang="en-ZA" sz="2400" dirty="0"/>
              <a:t> for Disease Control and Prevention (CDC)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South African Medical Research Council (SAMRC)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National Institute for Communicable Diseases (NICD)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University of Cape Town (UCT)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National Department of Health (NDoH)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South African National AIDS Council (SANAC)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United Nations Children’s Fund (UNICEF)</a:t>
            </a:r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US" sz="2400" dirty="0"/>
              <a:t>United States Agency for International Development (USAID)</a:t>
            </a:r>
            <a:endParaRPr lang="en-ZA" sz="2400" dirty="0"/>
          </a:p>
          <a:p>
            <a:pPr marL="342900" lvl="0" indent="-342900">
              <a:lnSpc>
                <a:spcPct val="150000"/>
              </a:lnSpc>
              <a:buFont typeface="Arial" panose="020B0604020202020204" pitchFamily="34" charset="0"/>
              <a:buChar char="•"/>
            </a:pPr>
            <a:r>
              <a:rPr lang="en-ZA" sz="2400" dirty="0"/>
              <a:t>Joint United Nations Programme on HIV/AIDS (UNAIDS)</a:t>
            </a:r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sz="2000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85758034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400235" y="123850"/>
            <a:ext cx="84207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FUNDING SOURCE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787123B6-CE78-C4CD-49E0-7C7FDDDCBE4F}"/>
              </a:ext>
            </a:extLst>
          </p:cNvPr>
          <p:cNvSpPr txBox="1"/>
          <p:nvPr/>
        </p:nvSpPr>
        <p:spPr>
          <a:xfrm>
            <a:off x="1230144" y="1244556"/>
            <a:ext cx="6859981" cy="17989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ZA" sz="2800" dirty="0"/>
              <a:t>President’s Emergency Plan for AIDS Relief (PEPFAR) through the </a:t>
            </a:r>
            <a:r>
              <a:rPr lang="en-ZA" sz="2800" dirty="0" err="1"/>
              <a:t>Centers</a:t>
            </a:r>
            <a:r>
              <a:rPr lang="en-ZA" sz="2800" dirty="0"/>
              <a:t> for Disease Control and Prevention (CDC).</a:t>
            </a:r>
            <a:endParaRPr lang="en-US" sz="2800" dirty="0"/>
          </a:p>
          <a:p>
            <a:pPr marL="342900" indent="-342900" algn="just">
              <a:lnSpc>
                <a:spcPct val="150000"/>
              </a:lnSpc>
              <a:buFont typeface="Arial" panose="020B0604020202020204" pitchFamily="34" charset="0"/>
              <a:buChar char="•"/>
            </a:pPr>
            <a:endParaRPr lang="en-US" dirty="0">
              <a:effectLst/>
              <a:latin typeface="Calibri" panose="020F0502020204030204" pitchFamily="34" charset="0"/>
              <a:ea typeface="Calibri" panose="020F0502020204030204" pitchFamily="34" charset="0"/>
              <a:cs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80918901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4"/>
          <a:srcRect/>
          <a:stretch/>
        </p:blipFill>
        <p:spPr>
          <a:xfrm>
            <a:off x="157737" y="92472"/>
            <a:ext cx="2283982" cy="2007971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2441719" y="0"/>
            <a:ext cx="7376766" cy="1439333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2441720" y="42485"/>
            <a:ext cx="7306543" cy="132343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ZA" sz="8000" b="1" dirty="0">
                <a:solidFill>
                  <a:schemeClr val="bg1"/>
                </a:solidFill>
              </a:rPr>
              <a:t>THANK YOU</a:t>
            </a:r>
            <a:endParaRPr lang="en-US" sz="8000" b="1" dirty="0">
              <a:solidFill>
                <a:schemeClr val="bg1"/>
              </a:solidFill>
            </a:endParaRPr>
          </a:p>
        </p:txBody>
      </p:sp>
      <p:pic>
        <p:nvPicPr>
          <p:cNvPr id="2" name="Picture 1" descr="A group of people in a circle&#10;&#10;Description automatically generated">
            <a:extLst>
              <a:ext uri="{FF2B5EF4-FFF2-40B4-BE49-F238E27FC236}">
                <a16:creationId xmlns:a16="http://schemas.microsoft.com/office/drawing/2014/main" id="{57DF8D6D-2A1F-6F68-6F1C-360EF0BAA480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461137" y="2486148"/>
            <a:ext cx="2459559" cy="2459559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pic>
        <p:nvPicPr>
          <p:cNvPr id="4" name="IMG_0817">
            <a:hlinkClick r:id="" action="ppaction://media"/>
            <a:extLst>
              <a:ext uri="{FF2B5EF4-FFF2-40B4-BE49-F238E27FC236}">
                <a16:creationId xmlns:a16="http://schemas.microsoft.com/office/drawing/2014/main" id="{8A53368B-4ED8-D7D2-BE0C-CEA5ADF751B6}"/>
              </a:ext>
            </a:extLst>
          </p:cNvPr>
          <p:cNvPicPr>
            <a:picLocks noChangeAspect="1"/>
          </p:cNvPicPr>
          <p:nvPr>
            <a:videoFile r:link="rId2"/>
            <p:extLst>
              <p:ext uri="{DAA4B4D4-6D71-4841-9C94-3DE7FCFB9230}">
                <p14:media xmlns:p14="http://schemas.microsoft.com/office/powerpoint/2010/main" r:embed="rId1"/>
              </p:ext>
            </p:extLst>
          </p:nvPr>
        </p:nvPicPr>
        <p:blipFill>
          <a:blip r:embed="rId14"/>
          <a:stretch>
            <a:fillRect/>
          </a:stretch>
        </p:blipFill>
        <p:spPr>
          <a:xfrm>
            <a:off x="3556137" y="1855481"/>
            <a:ext cx="5085525" cy="2886035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</p:spTree>
    <p:extLst>
      <p:ext uri="{BB962C8B-B14F-4D97-AF65-F5344CB8AC3E}">
        <p14:creationId xmlns:p14="http://schemas.microsoft.com/office/powerpoint/2010/main" val="12692605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7603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1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 vol="80000">
                <p:cTn id="12" fill="hold" display="0">
                  <p:stCondLst>
                    <p:cond delay="indefinite"/>
                  </p:st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69FD9EF-1ED2-6A1E-A9EC-7DB905FA8EF8}"/>
              </a:ext>
            </a:extLst>
          </p:cNvPr>
          <p:cNvSpPr txBox="1"/>
          <p:nvPr/>
        </p:nvSpPr>
        <p:spPr>
          <a:xfrm>
            <a:off x="1400235" y="123850"/>
            <a:ext cx="842071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1"/>
                </a:solidFill>
              </a:rPr>
              <a:t>LIST OF CONTRIBUTORS</a:t>
            </a:r>
          </a:p>
        </p:txBody>
      </p:sp>
      <p:graphicFrame>
        <p:nvGraphicFramePr>
          <p:cNvPr id="2" name="Table 1">
            <a:extLst>
              <a:ext uri="{FF2B5EF4-FFF2-40B4-BE49-F238E27FC236}">
                <a16:creationId xmlns:a16="http://schemas.microsoft.com/office/drawing/2014/main" id="{E150DACD-136F-143C-108E-BD39E08A5473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95140632"/>
              </p:ext>
            </p:extLst>
          </p:nvPr>
        </p:nvGraphicFramePr>
        <p:xfrm>
          <a:off x="157737" y="1062015"/>
          <a:ext cx="4688583" cy="51658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76498">
                  <a:extLst>
                    <a:ext uri="{9D8B030D-6E8A-4147-A177-3AD203B41FA5}">
                      <a16:colId xmlns:a16="http://schemas.microsoft.com/office/drawing/2014/main" val="1155961350"/>
                    </a:ext>
                  </a:extLst>
                </a:gridCol>
                <a:gridCol w="2712085">
                  <a:extLst>
                    <a:ext uri="{9D8B030D-6E8A-4147-A177-3AD203B41FA5}">
                      <a16:colId xmlns:a16="http://schemas.microsoft.com/office/drawing/2014/main" val="1119437393"/>
                    </a:ext>
                  </a:extLst>
                </a:gridCol>
              </a:tblGrid>
              <a:tr h="220891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Human Sciences Research Council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073748417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Name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Role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2423114644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Prof  Khangelani Zuma 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Overall Principal 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3372044896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Prof Leickness Simbayi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Principal Investigator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1422269832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Nompumelelo Zungu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Principal Investigator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295415959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Prof Sizulu Moyo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Principal Investigator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782292356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Edmore Marinda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Co-Principal 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319793819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 Sean Jooste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Co-Principal 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866637870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Shandir Ramlagan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Project Director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1515367731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Musawenkosi Mabaso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Project Director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225010814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Lehlogonolo Makola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Overall Project Manager 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149746726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Mr Johan Van Zyl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Project Manager: Quality Control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242576035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 Vuyelwa Mehlomakulu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Project Manager: HIV Testing Services 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3063585996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 Rindidzani Magobo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Project Manager: Laboratory Testing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3164868111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Yolande Shean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Communications Manager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4028173140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Mr Phaleng Maribe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Data Manager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4031293344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Goitseone Maseko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Statistician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1018674101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Ronel Sewpaul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Statistician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3695201831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Inbarani Naidoo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Co-Investigator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2813674868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Jeremiah Chikovore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Co-Investigator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336353740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Mr Adlai Davids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Co-Investigator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3674793869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Mafanato Maluleke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Co-Investigator/Coordinator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3981905037"/>
                  </a:ext>
                </a:extLst>
              </a:tr>
              <a:tr h="220891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Mr Lesiba Ofentse Molopa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Co-Investigator/Coordinator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8146" marR="48146" marT="0" marB="0" anchor="b"/>
                </a:tc>
                <a:extLst>
                  <a:ext uri="{0D108BD9-81ED-4DB2-BD59-A6C34878D82A}">
                    <a16:rowId xmlns:a16="http://schemas.microsoft.com/office/drawing/2014/main" val="2583022182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5285D8B4-E360-C6D5-FE46-9A555DCD1E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417095"/>
              </p:ext>
            </p:extLst>
          </p:nvPr>
        </p:nvGraphicFramePr>
        <p:xfrm>
          <a:off x="4907279" y="1062015"/>
          <a:ext cx="4688583" cy="4492000"/>
        </p:xfrm>
        <a:graphic>
          <a:graphicData uri="http://schemas.openxmlformats.org/drawingml/2006/table">
            <a:tbl>
              <a:tblPr firstRow="1" firstCol="1" bandRow="1">
                <a:tableStyleId>{073A0DAA-6AF3-43AB-8588-CEC1D06C72B9}</a:tableStyleId>
              </a:tblPr>
              <a:tblGrid>
                <a:gridCol w="1976498">
                  <a:extLst>
                    <a:ext uri="{9D8B030D-6E8A-4147-A177-3AD203B41FA5}">
                      <a16:colId xmlns:a16="http://schemas.microsoft.com/office/drawing/2014/main" val="948408626"/>
                    </a:ext>
                  </a:extLst>
                </a:gridCol>
                <a:gridCol w="2712085">
                  <a:extLst>
                    <a:ext uri="{9D8B030D-6E8A-4147-A177-3AD203B41FA5}">
                      <a16:colId xmlns:a16="http://schemas.microsoft.com/office/drawing/2014/main" val="792508438"/>
                    </a:ext>
                  </a:extLst>
                </a:gridCol>
              </a:tblGrid>
              <a:tr h="217567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U.S. </a:t>
                      </a:r>
                      <a:r>
                        <a:rPr lang="en-ZA" sz="1100" dirty="0" err="1">
                          <a:effectLst/>
                        </a:rPr>
                        <a:t>Centers</a:t>
                      </a:r>
                      <a:r>
                        <a:rPr lang="en-ZA" sz="1100" dirty="0">
                          <a:effectLst/>
                        </a:rPr>
                        <a:t> for Disease Control and Prevention (CDC)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53349004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Name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Role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3293694082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Rachael Joseph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3550100903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Pelagia Murangandi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3438589792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Nuha Naqvi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3451678312"/>
                  </a:ext>
                </a:extLst>
              </a:tr>
              <a:tr h="217567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South African Medical Research Council (SAMRC)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960825086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Name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Role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296930455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Tarylee Reddy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Statistician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/>
                </a:tc>
                <a:extLst>
                  <a:ext uri="{0D108BD9-81ED-4DB2-BD59-A6C34878D82A}">
                    <a16:rowId xmlns:a16="http://schemas.microsoft.com/office/drawing/2014/main" val="3118570148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Dr Nonhlanhla Yende-Zuma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Statistician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/>
                </a:tc>
                <a:extLst>
                  <a:ext uri="{0D108BD9-81ED-4DB2-BD59-A6C34878D82A}">
                    <a16:rowId xmlns:a16="http://schemas.microsoft.com/office/drawing/2014/main" val="2170299437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Mikateko Mazinu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Statistician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/>
                </a:tc>
                <a:extLst>
                  <a:ext uri="{0D108BD9-81ED-4DB2-BD59-A6C34878D82A}">
                    <a16:rowId xmlns:a16="http://schemas.microsoft.com/office/drawing/2014/main" val="3545325371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Yusentha Balakrishna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Statistician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/>
                </a:tc>
                <a:extLst>
                  <a:ext uri="{0D108BD9-81ED-4DB2-BD59-A6C34878D82A}">
                    <a16:rowId xmlns:a16="http://schemas.microsoft.com/office/drawing/2014/main" val="3963114479"/>
                  </a:ext>
                </a:extLst>
              </a:tr>
              <a:tr h="217567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National Institute for Communicable Diseases (NICD)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214925373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Name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Role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1622707436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Prof. Adrian Puren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4066560461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Ms. Beverly Singh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545030118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Ewalde Cutler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3589169639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Zinhle Brukwe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584008099"/>
                  </a:ext>
                </a:extLst>
              </a:tr>
              <a:tr h="217567">
                <a:tc gridSpan="2">
                  <a:txBody>
                    <a:bodyPr/>
                    <a:lstStyle/>
                    <a:p>
                      <a:pPr algn="ctr"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University of Cape Town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 hMerge="1">
                  <a:txBody>
                    <a:bodyPr/>
                    <a:lstStyle/>
                    <a:p>
                      <a:endParaRPr lang="en-ZA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80124080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Prof Gary Maartens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Co-Investigator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2187898382"/>
                  </a:ext>
                </a:extLst>
              </a:tr>
              <a:tr h="217567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>
                          <a:effectLst/>
                        </a:rPr>
                        <a:t>Ms Sandra Castel </a:t>
                      </a:r>
                      <a:endParaRPr lang="en-ZA" sz="110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  <a:spcBef>
                          <a:spcPts val="1000"/>
                        </a:spcBef>
                        <a:spcAft>
                          <a:spcPts val="600"/>
                        </a:spcAft>
                      </a:pPr>
                      <a:r>
                        <a:rPr lang="en-ZA" sz="1100" dirty="0">
                          <a:effectLst/>
                        </a:rPr>
                        <a:t>Co-Investigator</a:t>
                      </a:r>
                      <a:endParaRPr lang="en-ZA" sz="1100" dirty="0">
                        <a:effectLst/>
                        <a:latin typeface="Times New Roman" panose="02020603050405020304" pitchFamily="18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7405" marR="67405" marT="0" marB="0" anchor="b"/>
                </a:tc>
                <a:extLst>
                  <a:ext uri="{0D108BD9-81ED-4DB2-BD59-A6C34878D82A}">
                    <a16:rowId xmlns:a16="http://schemas.microsoft.com/office/drawing/2014/main" val="3868728087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55143211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2" y="123850"/>
            <a:ext cx="51694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  <a:latin typeface="+mn-lt"/>
              </a:rPr>
              <a:t>MAIN OBJECTIVES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67160C88-1DF1-6BB4-CE1C-756BD03F3A90}"/>
              </a:ext>
            </a:extLst>
          </p:cNvPr>
          <p:cNvSpPr txBox="1"/>
          <p:nvPr/>
        </p:nvSpPr>
        <p:spPr>
          <a:xfrm>
            <a:off x="489248" y="1395275"/>
            <a:ext cx="8706435" cy="341632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US" sz="2400" dirty="0"/>
              <a:t>To estimate at national, provincial and district levels (PEPFAR and NDoH priority):</a:t>
            </a:r>
            <a:endParaRPr lang="en-ZA" sz="24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HIV prevalence (adults and children)</a:t>
            </a:r>
            <a:endParaRPr lang="en-ZA" sz="24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Exposure to ART </a:t>
            </a:r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Viral load suppression in HIV-infected individuals</a:t>
            </a:r>
          </a:p>
          <a:p>
            <a:pPr lvl="1" algn="just"/>
            <a:endParaRPr lang="en-US" sz="2400" dirty="0"/>
          </a:p>
          <a:p>
            <a:r>
              <a:rPr lang="en-US" sz="2400" dirty="0"/>
              <a:t>To estimate at  national level:</a:t>
            </a:r>
            <a:endParaRPr lang="en-ZA" sz="2400" dirty="0"/>
          </a:p>
          <a:p>
            <a:pPr marL="800100" lvl="1" indent="-342900" algn="just">
              <a:buFont typeface="Arial" panose="020B0604020202020204" pitchFamily="34" charset="0"/>
              <a:buChar char="•"/>
            </a:pPr>
            <a:r>
              <a:rPr lang="en-US" sz="2400" dirty="0"/>
              <a:t> HIV incidence (annualized rate </a:t>
            </a:r>
          </a:p>
          <a:p>
            <a:pPr lvl="1" algn="just"/>
            <a:r>
              <a:rPr lang="en-US" sz="2400" dirty="0"/>
              <a:t>       of new HIV infections)</a:t>
            </a:r>
            <a:endParaRPr lang="en-ZA" sz="2400" dirty="0"/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7A6F8DC-AD3E-4FE9-1E57-B84F0D10B3F0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5467958" y="2703443"/>
            <a:ext cx="4065295" cy="353712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885106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1" y="183425"/>
            <a:ext cx="8491058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</a:rPr>
              <a:t>STUDY METHODS</a:t>
            </a:r>
            <a:endParaRPr lang="en-US" sz="3600" b="1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C9F17175-A394-E5B2-91E0-8798D614EA53}"/>
              </a:ext>
            </a:extLst>
          </p:cNvPr>
          <p:cNvSpPr txBox="1"/>
          <p:nvPr/>
        </p:nvSpPr>
        <p:spPr>
          <a:xfrm>
            <a:off x="1094463" y="994965"/>
            <a:ext cx="8436973" cy="51859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FontTx/>
              <a:buNone/>
              <a:defRPr/>
            </a:pPr>
            <a:r>
              <a:rPr lang="en-ZA" sz="2200" b="1" dirty="0"/>
              <a:t>Geographic scope</a:t>
            </a:r>
            <a:endParaRPr lang="en-ZA" sz="2200" dirty="0"/>
          </a:p>
          <a:p>
            <a:pPr marL="342900" indent="-342900" algn="just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ZA" sz="2200" dirty="0"/>
              <a:t>National level: 9 provinces</a:t>
            </a:r>
          </a:p>
          <a:p>
            <a:pPr marL="342900" indent="-342900" algn="just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ZA" sz="2200" dirty="0"/>
              <a:t>District level: 27 PEPFAR and 6 National Department of Health priority districts</a:t>
            </a:r>
          </a:p>
          <a:p>
            <a:pPr marL="0" indent="0" algn="just">
              <a:buFontTx/>
              <a:buNone/>
              <a:defRPr/>
            </a:pPr>
            <a:r>
              <a:rPr lang="en-US" sz="2200" b="1" dirty="0"/>
              <a:t>Study design and population</a:t>
            </a:r>
            <a:endParaRPr lang="en-ZA" sz="2200" b="1" dirty="0"/>
          </a:p>
          <a:p>
            <a:pPr marL="3429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 cross-sectional, population-based household survey, using multi-stage stratified cluster random sampling</a:t>
            </a:r>
            <a:endParaRPr lang="en-ZA" sz="2200" dirty="0"/>
          </a:p>
          <a:p>
            <a:pPr marL="3429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The study design and methods are validated in the five previous surveys</a:t>
            </a:r>
          </a:p>
          <a:p>
            <a:pPr marL="0" indent="0" algn="just">
              <a:buFontTx/>
              <a:buNone/>
              <a:defRPr/>
            </a:pPr>
            <a:r>
              <a:rPr lang="en-ZA" sz="2200" b="1" dirty="0"/>
              <a:t>Survey population  </a:t>
            </a:r>
          </a:p>
          <a:p>
            <a:pPr marL="3429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Persons of all ages living in South Africa at the time of the survey </a:t>
            </a:r>
          </a:p>
          <a:p>
            <a:pPr marL="3429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All members of the selected households were invited to participate</a:t>
            </a:r>
          </a:p>
          <a:p>
            <a:pPr marL="342900" lvl="1" indent="-342900" algn="just">
              <a:lnSpc>
                <a:spcPct val="110000"/>
              </a:lnSpc>
              <a:buFont typeface="Arial" panose="020B0604020202020204" pitchFamily="34" charset="0"/>
              <a:buChar char="•"/>
              <a:defRPr/>
            </a:pPr>
            <a:r>
              <a:rPr lang="en-US" sz="2200" dirty="0"/>
              <a:t>Data collection occurred over 15 months, from January 2022 to April 2023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8570EAB-599C-E503-00DE-D3BBF3851A6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332347" y="884012"/>
            <a:ext cx="638212" cy="555295"/>
          </a:xfrm>
          <a:prstGeom prst="rect">
            <a:avLst/>
          </a:prstGeom>
        </p:spPr>
      </p:pic>
      <p:pic>
        <p:nvPicPr>
          <p:cNvPr id="6" name="Picture 5" descr="A group of icons on a black background&#10;&#10;Description automatically generated">
            <a:extLst>
              <a:ext uri="{FF2B5EF4-FFF2-40B4-BE49-F238E27FC236}">
                <a16:creationId xmlns:a16="http://schemas.microsoft.com/office/drawing/2014/main" id="{B817496E-4E85-9069-CD6D-E128D6400375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76615" t="38544" r="8986" b="38633"/>
          <a:stretch/>
        </p:blipFill>
        <p:spPr>
          <a:xfrm>
            <a:off x="3332347" y="4240931"/>
            <a:ext cx="480165" cy="428112"/>
          </a:xfrm>
          <a:prstGeom prst="rect">
            <a:avLst/>
          </a:prstGeom>
        </p:spPr>
      </p:pic>
      <p:pic>
        <p:nvPicPr>
          <p:cNvPr id="8" name="Picture 7" descr="A group of icons on a black background&#10;&#10;Description automatically generated">
            <a:extLst>
              <a:ext uri="{FF2B5EF4-FFF2-40B4-BE49-F238E27FC236}">
                <a16:creationId xmlns:a16="http://schemas.microsoft.com/office/drawing/2014/main" id="{1B20EAAB-0765-5EB3-F440-D6EE5952E955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39769" t="36748" r="52072" b="36274"/>
          <a:stretch/>
        </p:blipFill>
        <p:spPr>
          <a:xfrm>
            <a:off x="4530527" y="2454494"/>
            <a:ext cx="217145" cy="403867"/>
          </a:xfrm>
          <a:prstGeom prst="rect">
            <a:avLst/>
          </a:prstGeom>
        </p:spPr>
      </p:pic>
      <p:pic>
        <p:nvPicPr>
          <p:cNvPr id="10" name="Picture 9" descr="A group of icons on a black background&#10;&#10;Description automatically generated">
            <a:extLst>
              <a:ext uri="{FF2B5EF4-FFF2-40B4-BE49-F238E27FC236}">
                <a16:creationId xmlns:a16="http://schemas.microsoft.com/office/drawing/2014/main" id="{D5C56F9E-25ED-37C6-0F3B-ED135B2F2211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47758" t="36748" r="42141" b="36274"/>
          <a:stretch/>
        </p:blipFill>
        <p:spPr>
          <a:xfrm>
            <a:off x="4713305" y="2468994"/>
            <a:ext cx="268812" cy="403867"/>
          </a:xfrm>
          <a:prstGeom prst="rect">
            <a:avLst/>
          </a:prstGeom>
        </p:spPr>
      </p:pic>
      <p:pic>
        <p:nvPicPr>
          <p:cNvPr id="12" name="Picture 11" descr="A group of icons on a black background&#10;&#10;Description automatically generated">
            <a:extLst>
              <a:ext uri="{FF2B5EF4-FFF2-40B4-BE49-F238E27FC236}">
                <a16:creationId xmlns:a16="http://schemas.microsoft.com/office/drawing/2014/main" id="{63D0320C-436A-0CC3-3AC9-ACB2D2E68B67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58844" t="36748" r="32997" b="36274"/>
          <a:stretch/>
        </p:blipFill>
        <p:spPr>
          <a:xfrm>
            <a:off x="4947750" y="2454493"/>
            <a:ext cx="217145" cy="403867"/>
          </a:xfrm>
          <a:prstGeom prst="rect">
            <a:avLst/>
          </a:prstGeom>
        </p:spPr>
      </p:pic>
      <p:pic>
        <p:nvPicPr>
          <p:cNvPr id="14" name="Picture 13" descr="A group of icons on a black background&#10;&#10;Description automatically generated">
            <a:extLst>
              <a:ext uri="{FF2B5EF4-FFF2-40B4-BE49-F238E27FC236}">
                <a16:creationId xmlns:a16="http://schemas.microsoft.com/office/drawing/2014/main" id="{28BC8930-9B39-AB8E-C663-BB91B6FA6B4A}"/>
              </a:ext>
            </a:extLst>
          </p:cNvPr>
          <p:cNvPicPr>
            <a:picLocks noChangeAspect="1"/>
          </p:cNvPicPr>
          <p:nvPr/>
        </p:nvPicPr>
        <p:blipFill rotWithShape="1">
          <a:blip r:embed="rId12"/>
          <a:srcRect l="68420" t="36748" r="23421" b="36274"/>
          <a:stretch/>
        </p:blipFill>
        <p:spPr>
          <a:xfrm>
            <a:off x="5164895" y="2442370"/>
            <a:ext cx="230180" cy="4281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49993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0B6E744E-5663-6752-139F-7F59788DDC73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0" y="0"/>
            <a:ext cx="9906000" cy="6858000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5271AFCE-F102-E8C1-0ADA-46450974DCA2}"/>
              </a:ext>
            </a:extLst>
          </p:cNvPr>
          <p:cNvSpPr txBox="1"/>
          <p:nvPr/>
        </p:nvSpPr>
        <p:spPr>
          <a:xfrm>
            <a:off x="2613581" y="5687736"/>
            <a:ext cx="1223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Western Cape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50DC938D-16F0-FC13-C377-9CA7C4F089F0}"/>
              </a:ext>
            </a:extLst>
          </p:cNvPr>
          <p:cNvSpPr txBox="1"/>
          <p:nvPr/>
        </p:nvSpPr>
        <p:spPr>
          <a:xfrm>
            <a:off x="2671920" y="3749879"/>
            <a:ext cx="129863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Northern Cape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28F1F96-04FA-1503-39F8-D1C5647A76D3}"/>
              </a:ext>
            </a:extLst>
          </p:cNvPr>
          <p:cNvSpPr txBox="1"/>
          <p:nvPr/>
        </p:nvSpPr>
        <p:spPr>
          <a:xfrm>
            <a:off x="4370664" y="5268286"/>
            <a:ext cx="1223522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Eastern Cape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7316AF7-B58E-7A04-07C9-B4DF1340DB5B}"/>
              </a:ext>
            </a:extLst>
          </p:cNvPr>
          <p:cNvSpPr txBox="1"/>
          <p:nvPr/>
        </p:nvSpPr>
        <p:spPr>
          <a:xfrm>
            <a:off x="5478011" y="3124627"/>
            <a:ext cx="9731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Free State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67BC565-EF5D-B15B-1082-45C2F055F20D}"/>
              </a:ext>
            </a:extLst>
          </p:cNvPr>
          <p:cNvSpPr txBox="1"/>
          <p:nvPr/>
        </p:nvSpPr>
        <p:spPr>
          <a:xfrm>
            <a:off x="7556367" y="3275111"/>
            <a:ext cx="53375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KZN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8CA8F60-2D35-8972-03D1-24C7E0ECF299}"/>
              </a:ext>
            </a:extLst>
          </p:cNvPr>
          <p:cNvSpPr txBox="1"/>
          <p:nvPr/>
        </p:nvSpPr>
        <p:spPr>
          <a:xfrm>
            <a:off x="6862756" y="2090717"/>
            <a:ext cx="117198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Mpumalanga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48F669D8-1DFF-29DB-575C-03F17B97D329}"/>
              </a:ext>
            </a:extLst>
          </p:cNvPr>
          <p:cNvSpPr txBox="1"/>
          <p:nvPr/>
        </p:nvSpPr>
        <p:spPr>
          <a:xfrm>
            <a:off x="6037293" y="1157785"/>
            <a:ext cx="88084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Limpopo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A3E33FD1-2311-F56D-B650-9A63052A8109}"/>
              </a:ext>
            </a:extLst>
          </p:cNvPr>
          <p:cNvSpPr txBox="1"/>
          <p:nvPr/>
        </p:nvSpPr>
        <p:spPr>
          <a:xfrm>
            <a:off x="4520395" y="2244606"/>
            <a:ext cx="107379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North West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82F679F-A2A0-7FC9-E34D-787D8407A23F}"/>
              </a:ext>
            </a:extLst>
          </p:cNvPr>
          <p:cNvSpPr txBox="1"/>
          <p:nvPr/>
        </p:nvSpPr>
        <p:spPr>
          <a:xfrm>
            <a:off x="6309326" y="2116641"/>
            <a:ext cx="42428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/>
                <a:ea typeface="+mn-ea"/>
                <a:cs typeface="+mn-cs"/>
              </a:rPr>
              <a:t>GP</a:t>
            </a:r>
          </a:p>
        </p:txBody>
      </p:sp>
    </p:spTree>
    <p:extLst>
      <p:ext uri="{BB962C8B-B14F-4D97-AF65-F5344CB8AC3E}">
        <p14:creationId xmlns:p14="http://schemas.microsoft.com/office/powerpoint/2010/main" val="1613120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2" y="123850"/>
            <a:ext cx="5169444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  <a:latin typeface="+mn-lt"/>
              </a:rPr>
              <a:t>QUESTIONNAIRES</a:t>
            </a:r>
            <a:endParaRPr lang="en-US" sz="3600" dirty="0">
              <a:solidFill>
                <a:schemeClr val="bg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5DDE5F-CAEA-65AF-76A5-7FF3FB4A0948}"/>
              </a:ext>
            </a:extLst>
          </p:cNvPr>
          <p:cNvSpPr txBox="1"/>
          <p:nvPr/>
        </p:nvSpPr>
        <p:spPr>
          <a:xfrm>
            <a:off x="1315189" y="1227131"/>
            <a:ext cx="8096599" cy="37856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US" sz="2400" b="1" dirty="0"/>
              <a:t>Household Questionnaire</a:t>
            </a:r>
            <a:endParaRPr lang="en-ZA" sz="2400" b="1" dirty="0"/>
          </a:p>
          <a:p>
            <a:pPr marL="285750" lvl="0" indent="-285750" algn="just">
              <a:buFont typeface="Arial" panose="020B0604020202020204" pitchFamily="34" charset="0"/>
              <a:buChar char="•"/>
            </a:pPr>
            <a:r>
              <a:rPr lang="en-US" sz="2400" dirty="0"/>
              <a:t>This questionnaire was used to record a household listing of members and other household-level information </a:t>
            </a:r>
            <a:endParaRPr lang="en-ZA" sz="2400" dirty="0"/>
          </a:p>
          <a:p>
            <a:pPr algn="just"/>
            <a:endParaRPr lang="en-ZA" sz="2400" dirty="0"/>
          </a:p>
          <a:p>
            <a:pPr algn="just"/>
            <a:endParaRPr lang="en-ZA" sz="2400" dirty="0"/>
          </a:p>
          <a:p>
            <a:pPr marL="0" indent="0" algn="just">
              <a:buNone/>
            </a:pPr>
            <a:r>
              <a:rPr lang="en-US" sz="2400" b="1" dirty="0"/>
              <a:t>Individual questionnaires</a:t>
            </a:r>
            <a:endParaRPr lang="en-ZA" sz="2400" b="1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/>
              <a:t>Questionnaire for parent/guardian of children aged 0 to 11 years </a:t>
            </a:r>
            <a:endParaRPr lang="en-ZA" sz="2400" dirty="0"/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/>
              <a:t>Questionnaire for children aged 12 to 14 years </a:t>
            </a:r>
          </a:p>
          <a:p>
            <a:pPr marL="285750" indent="-285750" algn="just">
              <a:buFont typeface="Arial" panose="020B0604020202020204" pitchFamily="34" charset="0"/>
              <a:buChar char="•"/>
            </a:pPr>
            <a:r>
              <a:rPr lang="en-US" sz="2400" dirty="0"/>
              <a:t>Questionnaire for persons aged 15 years and older </a:t>
            </a:r>
            <a:endParaRPr lang="en-ZA" sz="2400" dirty="0"/>
          </a:p>
        </p:txBody>
      </p:sp>
      <p:pic>
        <p:nvPicPr>
          <p:cNvPr id="2" name="Picture 1" descr="A group of icons on a black background&#10;&#10;Description automatically generated">
            <a:extLst>
              <a:ext uri="{FF2B5EF4-FFF2-40B4-BE49-F238E27FC236}">
                <a16:creationId xmlns:a16="http://schemas.microsoft.com/office/drawing/2014/main" id="{5F3D3E9F-5BB9-1206-A37E-7E4EF2F3C42B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180" t="70601" r="87065" b="10993"/>
          <a:stretch/>
        </p:blipFill>
        <p:spPr>
          <a:xfrm>
            <a:off x="4591633" y="965574"/>
            <a:ext cx="835863" cy="804695"/>
          </a:xfrm>
          <a:prstGeom prst="rect">
            <a:avLst/>
          </a:prstGeom>
        </p:spPr>
      </p:pic>
      <p:pic>
        <p:nvPicPr>
          <p:cNvPr id="6" name="Picture 5" descr="A group of icons on a black background&#10;&#10;Description automatically generated">
            <a:extLst>
              <a:ext uri="{FF2B5EF4-FFF2-40B4-BE49-F238E27FC236}">
                <a16:creationId xmlns:a16="http://schemas.microsoft.com/office/drawing/2014/main" id="{05B945D4-0F5C-9DF3-BADE-BFE560D28659}"/>
              </a:ext>
            </a:extLst>
          </p:cNvPr>
          <p:cNvPicPr>
            <a:picLocks noChangeAspect="1"/>
          </p:cNvPicPr>
          <p:nvPr/>
        </p:nvPicPr>
        <p:blipFill rotWithShape="1">
          <a:blip r:embed="rId11"/>
          <a:srcRect l="2261" t="36645" r="79734" b="32824"/>
          <a:stretch/>
        </p:blipFill>
        <p:spPr>
          <a:xfrm>
            <a:off x="4591633" y="2665720"/>
            <a:ext cx="900377" cy="8588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494435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34267" y="6240569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1" y="123850"/>
            <a:ext cx="65468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  <a:latin typeface="+mn-lt"/>
              </a:rPr>
              <a:t>SPECIMEN </a:t>
            </a:r>
            <a:r>
              <a:rPr lang="en-ZA" sz="3600" b="1" dirty="0">
                <a:solidFill>
                  <a:schemeClr val="bg1"/>
                </a:solidFill>
              </a:rPr>
              <a:t>COLLECTION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28" name="Picture 27" descr="A group of people in a circle&#10;&#10;Description automatically generated">
            <a:extLst>
              <a:ext uri="{FF2B5EF4-FFF2-40B4-BE49-F238E27FC236}">
                <a16:creationId xmlns:a16="http://schemas.microsoft.com/office/drawing/2014/main" id="{499C5833-5744-8510-EBB5-CC7B78EE33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290386" y="4853421"/>
            <a:ext cx="1305476" cy="13054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058BFC6-538C-E49E-8BC1-747827C10F05}"/>
              </a:ext>
            </a:extLst>
          </p:cNvPr>
          <p:cNvSpPr txBox="1"/>
          <p:nvPr/>
        </p:nvSpPr>
        <p:spPr>
          <a:xfrm>
            <a:off x="5871754" y="2066367"/>
            <a:ext cx="3724108" cy="190821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indent="0" algn="just">
              <a:buNone/>
            </a:pPr>
            <a:r>
              <a:rPr lang="en-ZA" sz="2000" dirty="0"/>
              <a:t>Dried blood spot (DBS) specimens</a:t>
            </a:r>
          </a:p>
          <a:p>
            <a:pPr marL="0" indent="0" algn="just">
              <a:buNone/>
            </a:pPr>
            <a:r>
              <a:rPr lang="en-ZA" sz="2000" dirty="0"/>
              <a:t> collected by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ZA" sz="2000" dirty="0"/>
              <a:t> finger-prick </a:t>
            </a:r>
          </a:p>
          <a:p>
            <a:pPr marL="342900" indent="-342900" algn="just">
              <a:buFont typeface="Arial" panose="020B0604020202020204" pitchFamily="34" charset="0"/>
              <a:buChar char="•"/>
            </a:pPr>
            <a:r>
              <a:rPr lang="en-ZA" sz="2000" dirty="0"/>
              <a:t> heel-prick in infants &lt; 24 months</a:t>
            </a:r>
          </a:p>
          <a:p>
            <a:pPr lvl="1" algn="just"/>
            <a:endParaRPr lang="en-ZA" dirty="0"/>
          </a:p>
        </p:txBody>
      </p:sp>
      <p:pic>
        <p:nvPicPr>
          <p:cNvPr id="10" name="Picture 2" descr="C:\Users\smoyo\Documents\SABSSM V\Blood collection\Photos\IMG_1274.JPG">
            <a:extLst>
              <a:ext uri="{FF2B5EF4-FFF2-40B4-BE49-F238E27FC236}">
                <a16:creationId xmlns:a16="http://schemas.microsoft.com/office/drawing/2014/main" id="{AFB9020E-5D4D-E6ED-D323-6D1C657611CB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084" t="-3312" r="8202" b="15518"/>
          <a:stretch/>
        </p:blipFill>
        <p:spPr bwMode="auto">
          <a:xfrm rot="5400000">
            <a:off x="3056143" y="2078552"/>
            <a:ext cx="3006110" cy="228263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2" descr="C:\Users\smoyo\Documents\SABSSM V\Blood collection\Photos\IMG_1272.JPG">
            <a:extLst>
              <a:ext uri="{FF2B5EF4-FFF2-40B4-BE49-F238E27FC236}">
                <a16:creationId xmlns:a16="http://schemas.microsoft.com/office/drawing/2014/main" id="{AF64DA04-E94C-03FB-9638-A91483EB70C8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902" r="-554" b="22521"/>
          <a:stretch/>
        </p:blipFill>
        <p:spPr bwMode="auto">
          <a:xfrm rot="5400000">
            <a:off x="720290" y="2155951"/>
            <a:ext cx="3006108" cy="211350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2542367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Alternative Process 54">
            <a:extLst>
              <a:ext uri="{FF2B5EF4-FFF2-40B4-BE49-F238E27FC236}">
                <a16:creationId xmlns:a16="http://schemas.microsoft.com/office/drawing/2014/main" id="{792FE480-4F48-1ADB-BB43-007F9A9A6491}"/>
              </a:ext>
            </a:extLst>
          </p:cNvPr>
          <p:cNvSpPr/>
          <p:nvPr/>
        </p:nvSpPr>
        <p:spPr>
          <a:xfrm>
            <a:off x="7138046" y="4580940"/>
            <a:ext cx="1761107" cy="1128695"/>
          </a:xfrm>
          <a:prstGeom prst="flowChartAlternateProcess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3" name="Alternative Process 52">
            <a:extLst>
              <a:ext uri="{FF2B5EF4-FFF2-40B4-BE49-F238E27FC236}">
                <a16:creationId xmlns:a16="http://schemas.microsoft.com/office/drawing/2014/main" id="{2DA1A94B-E217-DA37-B72A-F8E1F60F5EF8}"/>
              </a:ext>
            </a:extLst>
          </p:cNvPr>
          <p:cNvSpPr/>
          <p:nvPr/>
        </p:nvSpPr>
        <p:spPr>
          <a:xfrm>
            <a:off x="4943738" y="4547987"/>
            <a:ext cx="1761107" cy="1128695"/>
          </a:xfrm>
          <a:prstGeom prst="flowChartAlternateProcess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0" name="Alternative Process 49">
            <a:extLst>
              <a:ext uri="{FF2B5EF4-FFF2-40B4-BE49-F238E27FC236}">
                <a16:creationId xmlns:a16="http://schemas.microsoft.com/office/drawing/2014/main" id="{FB08259B-7639-ED8B-386F-8270729B1803}"/>
              </a:ext>
            </a:extLst>
          </p:cNvPr>
          <p:cNvSpPr/>
          <p:nvPr/>
        </p:nvSpPr>
        <p:spPr>
          <a:xfrm>
            <a:off x="2881772" y="4547987"/>
            <a:ext cx="1761107" cy="1128695"/>
          </a:xfrm>
          <a:prstGeom prst="flowChartAlternateProcess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5" name="Alternative Process 44">
            <a:extLst>
              <a:ext uri="{FF2B5EF4-FFF2-40B4-BE49-F238E27FC236}">
                <a16:creationId xmlns:a16="http://schemas.microsoft.com/office/drawing/2014/main" id="{2F224681-5466-9999-8923-8F3742E6A31A}"/>
              </a:ext>
            </a:extLst>
          </p:cNvPr>
          <p:cNvSpPr/>
          <p:nvPr/>
        </p:nvSpPr>
        <p:spPr>
          <a:xfrm>
            <a:off x="702397" y="4547987"/>
            <a:ext cx="1761107" cy="1128695"/>
          </a:xfrm>
          <a:prstGeom prst="flowChartAlternateProcess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Alternative Process 41">
            <a:extLst>
              <a:ext uri="{FF2B5EF4-FFF2-40B4-BE49-F238E27FC236}">
                <a16:creationId xmlns:a16="http://schemas.microsoft.com/office/drawing/2014/main" id="{DD2050A5-0842-A9E0-D998-BD5C2BF7BAA5}"/>
              </a:ext>
            </a:extLst>
          </p:cNvPr>
          <p:cNvSpPr/>
          <p:nvPr/>
        </p:nvSpPr>
        <p:spPr>
          <a:xfrm>
            <a:off x="3762326" y="1852606"/>
            <a:ext cx="2962932" cy="1128695"/>
          </a:xfrm>
          <a:prstGeom prst="flowChartAlternateProcess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655AFCE6-D24D-5419-80CA-E184B8FC3821}"/>
              </a:ext>
            </a:extLst>
          </p:cNvPr>
          <p:cNvCxnSpPr>
            <a:cxnSpLocks/>
          </p:cNvCxnSpPr>
          <p:nvPr/>
        </p:nvCxnSpPr>
        <p:spPr>
          <a:xfrm>
            <a:off x="5228248" y="1287341"/>
            <a:ext cx="0" cy="3005114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1" name="Alternative Process 40">
            <a:extLst>
              <a:ext uri="{FF2B5EF4-FFF2-40B4-BE49-F238E27FC236}">
                <a16:creationId xmlns:a16="http://schemas.microsoft.com/office/drawing/2014/main" id="{4BA30AA5-C179-B1B1-5623-D68F2291E25D}"/>
              </a:ext>
            </a:extLst>
          </p:cNvPr>
          <p:cNvSpPr/>
          <p:nvPr/>
        </p:nvSpPr>
        <p:spPr>
          <a:xfrm>
            <a:off x="4330778" y="1005848"/>
            <a:ext cx="1740223" cy="637828"/>
          </a:xfrm>
          <a:prstGeom prst="flowChartAlternateProcess">
            <a:avLst/>
          </a:prstGeom>
          <a:solidFill>
            <a:schemeClr val="tx1"/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1CA4C4D-C9A8-1B43-569F-4409C9665901}"/>
              </a:ext>
            </a:extLst>
          </p:cNvPr>
          <p:cNvPicPr>
            <a:picLocks noChangeAspect="1"/>
          </p:cNvPicPr>
          <p:nvPr/>
        </p:nvPicPr>
        <p:blipFill>
          <a:blip r:embed="rId2"/>
          <a:srcRect/>
          <a:stretch/>
        </p:blipFill>
        <p:spPr>
          <a:xfrm>
            <a:off x="157737" y="92472"/>
            <a:ext cx="1157453" cy="1017579"/>
          </a:xfrm>
          <a:prstGeom prst="rect">
            <a:avLst/>
          </a:prstGeom>
        </p:spPr>
      </p:pic>
      <p:pic>
        <p:nvPicPr>
          <p:cNvPr id="7" name="Picture 6" descr="A black background with orange text&#10;&#10;Description automatically generated">
            <a:extLst>
              <a:ext uri="{FF2B5EF4-FFF2-40B4-BE49-F238E27FC236}">
                <a16:creationId xmlns:a16="http://schemas.microsoft.com/office/drawing/2014/main" id="{C36104C9-223A-10FD-687C-A42A4320229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32184" y="6351776"/>
            <a:ext cx="1083006" cy="322422"/>
          </a:xfrm>
          <a:prstGeom prst="rect">
            <a:avLst/>
          </a:prstGeom>
        </p:spPr>
      </p:pic>
      <p:pic>
        <p:nvPicPr>
          <p:cNvPr id="9" name="Picture 8" descr="A blue and black logo&#10;&#10;Description automatically generated">
            <a:extLst>
              <a:ext uri="{FF2B5EF4-FFF2-40B4-BE49-F238E27FC236}">
                <a16:creationId xmlns:a16="http://schemas.microsoft.com/office/drawing/2014/main" id="{07ED42C6-09FD-8361-AAAC-44576DD9CA6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671920" y="6357001"/>
            <a:ext cx="964888" cy="336843"/>
          </a:xfrm>
          <a:prstGeom prst="rect">
            <a:avLst/>
          </a:prstGeom>
        </p:spPr>
      </p:pic>
      <p:pic>
        <p:nvPicPr>
          <p:cNvPr id="11" name="Picture 10" descr="A logo of the emergency plan for aid&#10;&#10;Description automatically generated">
            <a:extLst>
              <a:ext uri="{FF2B5EF4-FFF2-40B4-BE49-F238E27FC236}">
                <a16:creationId xmlns:a16="http://schemas.microsoft.com/office/drawing/2014/main" id="{E73BE6BA-A45A-A256-0E18-C593D7149E54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648941" y="6291825"/>
            <a:ext cx="689228" cy="442325"/>
          </a:xfrm>
          <a:prstGeom prst="rect">
            <a:avLst/>
          </a:prstGeom>
        </p:spPr>
      </p:pic>
      <p:pic>
        <p:nvPicPr>
          <p:cNvPr id="13" name="Picture 12" descr="A blue and white sign with white letters&#10;&#10;Description automatically generated">
            <a:extLst>
              <a:ext uri="{FF2B5EF4-FFF2-40B4-BE49-F238E27FC236}">
                <a16:creationId xmlns:a16="http://schemas.microsoft.com/office/drawing/2014/main" id="{8C38A3C6-8B11-C019-C5FA-38FAE2AC06E0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970559" y="6328884"/>
            <a:ext cx="621074" cy="442325"/>
          </a:xfrm>
          <a:prstGeom prst="rect">
            <a:avLst/>
          </a:prstGeom>
        </p:spPr>
      </p:pic>
      <p:pic>
        <p:nvPicPr>
          <p:cNvPr id="15" name="Picture 14" descr="A blue and white logo&#10;&#10;Description automatically generated">
            <a:extLst>
              <a:ext uri="{FF2B5EF4-FFF2-40B4-BE49-F238E27FC236}">
                <a16:creationId xmlns:a16="http://schemas.microsoft.com/office/drawing/2014/main" id="{5651215E-13E2-928E-390E-0FFF76AE8B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925384" y="6345715"/>
            <a:ext cx="775132" cy="351393"/>
          </a:xfrm>
          <a:prstGeom prst="rect">
            <a:avLst/>
          </a:prstGeom>
        </p:spPr>
      </p:pic>
      <p:pic>
        <p:nvPicPr>
          <p:cNvPr id="17" name="Picture 16" descr="A green sign with white text&#10;&#10;Description automatically generated">
            <a:extLst>
              <a:ext uri="{FF2B5EF4-FFF2-40B4-BE49-F238E27FC236}">
                <a16:creationId xmlns:a16="http://schemas.microsoft.com/office/drawing/2014/main" id="{5CF17BC7-2C3D-4C1A-2A41-1AC6206B0F9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918137" y="6358102"/>
            <a:ext cx="1171988" cy="323307"/>
          </a:xfrm>
          <a:prstGeom prst="rect">
            <a:avLst/>
          </a:prstGeom>
        </p:spPr>
      </p:pic>
      <p:pic>
        <p:nvPicPr>
          <p:cNvPr id="19" name="Picture 18" descr="A logo with a anchor and a boat on it&#10;&#10;Description automatically generated">
            <a:extLst>
              <a:ext uri="{FF2B5EF4-FFF2-40B4-BE49-F238E27FC236}">
                <a16:creationId xmlns:a16="http://schemas.microsoft.com/office/drawing/2014/main" id="{4C8829E1-36E8-53DC-87FF-364800E61FB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6071001" y="6233801"/>
            <a:ext cx="550119" cy="558371"/>
          </a:xfrm>
          <a:prstGeom prst="rect">
            <a:avLst/>
          </a:prstGeom>
        </p:spPr>
      </p:pic>
      <p:pic>
        <p:nvPicPr>
          <p:cNvPr id="21" name="Picture 20" descr="A red letter on a black background&#10;&#10;Description automatically generated">
            <a:extLst>
              <a:ext uri="{FF2B5EF4-FFF2-40B4-BE49-F238E27FC236}">
                <a16:creationId xmlns:a16="http://schemas.microsoft.com/office/drawing/2014/main" id="{19DD24DA-541C-5CEC-E443-77FD376AA9CB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8423874" y="6382716"/>
            <a:ext cx="1171988" cy="174058"/>
          </a:xfrm>
          <a:prstGeom prst="rect">
            <a:avLst/>
          </a:prstGeom>
        </p:spPr>
      </p:pic>
      <p:sp>
        <p:nvSpPr>
          <p:cNvPr id="26" name="Rounded Rectangle 25">
            <a:extLst>
              <a:ext uri="{FF2B5EF4-FFF2-40B4-BE49-F238E27FC236}">
                <a16:creationId xmlns:a16="http://schemas.microsoft.com/office/drawing/2014/main" id="{39B072B2-D634-93F2-5384-A8C84CF5C7EC}"/>
              </a:ext>
            </a:extLst>
          </p:cNvPr>
          <p:cNvSpPr/>
          <p:nvPr/>
        </p:nvSpPr>
        <p:spPr>
          <a:xfrm>
            <a:off x="1315190" y="59060"/>
            <a:ext cx="8590809" cy="841724"/>
          </a:xfrm>
          <a:prstGeom prst="round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BC48F8C-19C1-F31B-0663-099A51F9F4FD}"/>
              </a:ext>
            </a:extLst>
          </p:cNvPr>
          <p:cNvSpPr txBox="1"/>
          <p:nvPr/>
        </p:nvSpPr>
        <p:spPr>
          <a:xfrm>
            <a:off x="1414941" y="123850"/>
            <a:ext cx="654686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ZA" sz="3600" b="1" dirty="0">
                <a:solidFill>
                  <a:schemeClr val="bg1"/>
                </a:solidFill>
                <a:latin typeface="+mn-lt"/>
              </a:rPr>
              <a:t>SPECIMEN </a:t>
            </a:r>
            <a:r>
              <a:rPr lang="en-ZA" sz="3600" b="1" dirty="0">
                <a:solidFill>
                  <a:schemeClr val="bg1"/>
                </a:solidFill>
              </a:rPr>
              <a:t>TESTING</a:t>
            </a:r>
            <a:endParaRPr lang="en-US" sz="3600" dirty="0">
              <a:solidFill>
                <a:schemeClr val="bg1"/>
              </a:solidFill>
            </a:endParaRPr>
          </a:p>
        </p:txBody>
      </p:sp>
      <p:pic>
        <p:nvPicPr>
          <p:cNvPr id="28" name="Picture 27" descr="A group of people in a circle&#10;&#10;Description automatically generated">
            <a:extLst>
              <a:ext uri="{FF2B5EF4-FFF2-40B4-BE49-F238E27FC236}">
                <a16:creationId xmlns:a16="http://schemas.microsoft.com/office/drawing/2014/main" id="{499C5833-5744-8510-EBB5-CC7B78EE332C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8313661" y="59060"/>
            <a:ext cx="1305476" cy="1305476"/>
          </a:xfrm>
          <a:prstGeom prst="rect">
            <a:avLst/>
          </a:prstGeo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35E1CED-86F5-6ADE-1115-A557F35EDB14}"/>
              </a:ext>
            </a:extLst>
          </p:cNvPr>
          <p:cNvSpPr txBox="1"/>
          <p:nvPr/>
        </p:nvSpPr>
        <p:spPr>
          <a:xfrm>
            <a:off x="4530618" y="1012545"/>
            <a:ext cx="134054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Dried Blood Spot</a:t>
            </a: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18F8CEE1-0486-5F9C-3CF8-DF150F3941D8}"/>
              </a:ext>
            </a:extLst>
          </p:cNvPr>
          <p:cNvSpPr/>
          <p:nvPr/>
        </p:nvSpPr>
        <p:spPr>
          <a:xfrm>
            <a:off x="3810204" y="1850483"/>
            <a:ext cx="2893753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HIV Ab testing</a:t>
            </a:r>
          </a:p>
          <a:p>
            <a:pPr algn="ctr"/>
            <a:r>
              <a:rPr lang="en-ZA" sz="1200" dirty="0">
                <a:solidFill>
                  <a:schemeClr val="bg1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T</a:t>
            </a:r>
            <a:r>
              <a:rPr lang="en-ZA" sz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wo 4</a:t>
            </a:r>
            <a:r>
              <a:rPr lang="en-ZA" sz="1200" baseline="300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th</a:t>
            </a:r>
            <a:r>
              <a:rPr lang="en-ZA" sz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 Generation EIA plus </a:t>
            </a:r>
          </a:p>
          <a:p>
            <a:pPr algn="ctr"/>
            <a:r>
              <a:rPr lang="en-ZA" sz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confirmatory testing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Nucleic Acid </a:t>
            </a:r>
            <a:r>
              <a:rPr lang="en-GB" sz="1200" dirty="0">
                <a:solidFill>
                  <a:schemeClr val="bg1"/>
                </a:solidFill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A</a:t>
            </a:r>
            <a:r>
              <a:rPr lang="en-GB" sz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mplification </a:t>
            </a:r>
          </a:p>
          <a:p>
            <a:pPr algn="ctr"/>
            <a:r>
              <a:rPr lang="en-GB" sz="12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test &lt; 24 months</a:t>
            </a:r>
            <a:endParaRPr lang="en-US" sz="12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endParaRPr lang="en-US" sz="12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6103B68-CC13-9982-F82F-62A82B788B33}"/>
              </a:ext>
            </a:extLst>
          </p:cNvPr>
          <p:cNvSpPr/>
          <p:nvPr/>
        </p:nvSpPr>
        <p:spPr>
          <a:xfrm>
            <a:off x="4471233" y="3115326"/>
            <a:ext cx="1512168" cy="1008112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16ECC05-A6D8-E13B-8C25-FF14D2DC7BED}"/>
              </a:ext>
            </a:extLst>
          </p:cNvPr>
          <p:cNvSpPr/>
          <p:nvPr/>
        </p:nvSpPr>
        <p:spPr>
          <a:xfrm>
            <a:off x="4990090" y="3285492"/>
            <a:ext cx="53766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HIV Pos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A376C44-D448-0C53-0CDF-2E86D165B3C0}"/>
              </a:ext>
            </a:extLst>
          </p:cNvPr>
          <p:cNvSpPr/>
          <p:nvPr/>
        </p:nvSpPr>
        <p:spPr>
          <a:xfrm>
            <a:off x="824452" y="4677024"/>
            <a:ext cx="1648977" cy="80021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*HIV Incidence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(&gt; 2 years)</a:t>
            </a:r>
          </a:p>
          <a:p>
            <a:pPr algn="ctr"/>
            <a:r>
              <a:rPr lang="en-US" sz="1400" dirty="0" err="1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LAg</a:t>
            </a:r>
            <a:r>
              <a:rPr lang="en-US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 assay/ RITA plus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C40D7ED2-84E7-9CBB-FDA4-8B594B35AF09}"/>
              </a:ext>
            </a:extLst>
          </p:cNvPr>
          <p:cNvSpPr/>
          <p:nvPr/>
        </p:nvSpPr>
        <p:spPr>
          <a:xfrm>
            <a:off x="2782138" y="4630493"/>
            <a:ext cx="193564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ARVs</a:t>
            </a:r>
          </a:p>
          <a:p>
            <a:pPr algn="ctr"/>
            <a:r>
              <a:rPr lang="en-ZA" sz="14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Times New Roman" panose="02020603050405020304" pitchFamily="18" charset="0"/>
                <a:cs typeface="Calibri Light" panose="020F0302020204030204" pitchFamily="34" charset="0"/>
              </a:rPr>
              <a:t>HPLC coupled with Tandem Mass Spectrometry</a:t>
            </a:r>
            <a:endParaRPr lang="en-US" sz="14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6A4EB964-ED66-BBDC-61E9-961F1D2E437E}"/>
              </a:ext>
            </a:extLst>
          </p:cNvPr>
          <p:cNvSpPr/>
          <p:nvPr/>
        </p:nvSpPr>
        <p:spPr>
          <a:xfrm>
            <a:off x="4971435" y="4631763"/>
            <a:ext cx="1722253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Viral Load</a:t>
            </a:r>
          </a:p>
          <a:p>
            <a:pPr algn="ctr"/>
            <a:r>
              <a:rPr lang="en-ZA" sz="1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HIV-1 RNA on </a:t>
            </a:r>
            <a:endParaRPr lang="en-US" sz="14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  <a:p>
            <a:pPr algn="ctr"/>
            <a:r>
              <a:rPr lang="en-ZA" sz="1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Abbott m2000 HIV </a:t>
            </a:r>
          </a:p>
          <a:p>
            <a:pPr algn="ctr"/>
            <a:r>
              <a:rPr lang="en-ZA" sz="1400" kern="100" dirty="0">
                <a:solidFill>
                  <a:schemeClr val="bg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</a:rPr>
              <a:t>Real-Time System</a:t>
            </a:r>
            <a:endParaRPr lang="en-US" sz="1400" b="1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1D2E31A-CA17-2B7A-522F-61BCD1CDEC81}"/>
              </a:ext>
            </a:extLst>
          </p:cNvPr>
          <p:cNvSpPr/>
          <p:nvPr/>
        </p:nvSpPr>
        <p:spPr>
          <a:xfrm>
            <a:off x="7116613" y="4580393"/>
            <a:ext cx="1782540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*HIV </a:t>
            </a:r>
          </a:p>
          <a:p>
            <a:pPr algn="ctr"/>
            <a:r>
              <a:rPr lang="en-US" sz="1400" b="1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Drug Resistance</a:t>
            </a:r>
          </a:p>
          <a:p>
            <a:pPr algn="ctr"/>
            <a:r>
              <a:rPr lang="en-US" sz="1400" dirty="0">
                <a:solidFill>
                  <a:schemeClr val="bg1"/>
                </a:solidFill>
                <a:latin typeface="Calibri Light" panose="020F0302020204030204" pitchFamily="34" charset="0"/>
                <a:cs typeface="Calibri Light" panose="020F0302020204030204" pitchFamily="34" charset="0"/>
              </a:rPr>
              <a:t>(VL&gt;1000cl/ml)</a:t>
            </a:r>
          </a:p>
          <a:p>
            <a:pPr algn="ctr"/>
            <a:r>
              <a:rPr lang="en-ZA" sz="1400" kern="100" dirty="0">
                <a:solidFill>
                  <a:schemeClr val="bg1"/>
                </a:solidFill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N</a:t>
            </a:r>
            <a:r>
              <a:rPr lang="en-ZA" sz="1400" kern="100" dirty="0">
                <a:solidFill>
                  <a:schemeClr val="bg1"/>
                </a:solidFill>
                <a:effectLst/>
                <a:latin typeface="Calibri Light" panose="020F0302020204030204" pitchFamily="34" charset="0"/>
                <a:ea typeface="Calibri" panose="020F0502020204030204" pitchFamily="34" charset="0"/>
                <a:cs typeface="Calibri Light" panose="020F0302020204030204" pitchFamily="34" charset="0"/>
              </a:rPr>
              <a:t>ext-generation sequencing</a:t>
            </a:r>
            <a:endParaRPr lang="en-US" sz="1400" dirty="0">
              <a:solidFill>
                <a:schemeClr val="bg1"/>
              </a:solidFill>
              <a:latin typeface="Calibri Light" panose="020F0302020204030204" pitchFamily="34" charset="0"/>
              <a:cs typeface="Calibri Light" panose="020F0302020204030204" pitchFamily="34" charset="0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58113EF4-00D7-35F5-4B61-2D5C07895940}"/>
              </a:ext>
            </a:extLst>
          </p:cNvPr>
          <p:cNvSpPr txBox="1"/>
          <p:nvPr/>
        </p:nvSpPr>
        <p:spPr>
          <a:xfrm>
            <a:off x="5527759" y="5811839"/>
            <a:ext cx="3111466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/>
              <a:t>* Not reported in this presentation</a:t>
            </a:r>
            <a:endParaRPr lang="en-ZA" sz="1400" dirty="0"/>
          </a:p>
        </p:txBody>
      </p:sp>
      <p:cxnSp>
        <p:nvCxnSpPr>
          <p:cNvPr id="4" name="Straight Connector 3">
            <a:extLst>
              <a:ext uri="{FF2B5EF4-FFF2-40B4-BE49-F238E27FC236}">
                <a16:creationId xmlns:a16="http://schemas.microsoft.com/office/drawing/2014/main" id="{BEF44678-47A8-1E63-76C9-4E54825E2954}"/>
              </a:ext>
            </a:extLst>
          </p:cNvPr>
          <p:cNvCxnSpPr/>
          <p:nvPr/>
        </p:nvCxnSpPr>
        <p:spPr>
          <a:xfrm>
            <a:off x="1587590" y="4292456"/>
            <a:ext cx="7128792" cy="0"/>
          </a:xfrm>
          <a:prstGeom prst="line">
            <a:avLst/>
          </a:prstGeom>
          <a:ln>
            <a:solidFill>
              <a:srgbClr val="21409B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Line 8">
            <a:extLst>
              <a:ext uri="{FF2B5EF4-FFF2-40B4-BE49-F238E27FC236}">
                <a16:creationId xmlns:a16="http://schemas.microsoft.com/office/drawing/2014/main" id="{719A6A02-1628-0BEA-B221-B665B92B9827}"/>
              </a:ext>
            </a:extLst>
          </p:cNvPr>
          <p:cNvSpPr>
            <a:spLocks noChangeShapeType="1"/>
          </p:cNvSpPr>
          <p:nvPr/>
        </p:nvSpPr>
        <p:spPr bwMode="auto">
          <a:xfrm>
            <a:off x="1587590" y="4292456"/>
            <a:ext cx="0" cy="230438"/>
          </a:xfrm>
          <a:prstGeom prst="line">
            <a:avLst/>
          </a:prstGeom>
          <a:noFill/>
          <a:ln w="9525">
            <a:solidFill>
              <a:srgbClr val="21409B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ZA"/>
          </a:p>
        </p:txBody>
      </p:sp>
      <p:sp>
        <p:nvSpPr>
          <p:cNvPr id="12" name="Line 8">
            <a:extLst>
              <a:ext uri="{FF2B5EF4-FFF2-40B4-BE49-F238E27FC236}">
                <a16:creationId xmlns:a16="http://schemas.microsoft.com/office/drawing/2014/main" id="{C9B60DEE-CBF4-BE19-C4E1-E1A68788A918}"/>
              </a:ext>
            </a:extLst>
          </p:cNvPr>
          <p:cNvSpPr>
            <a:spLocks noChangeShapeType="1"/>
          </p:cNvSpPr>
          <p:nvPr/>
        </p:nvSpPr>
        <p:spPr bwMode="auto">
          <a:xfrm>
            <a:off x="3777053" y="4292455"/>
            <a:ext cx="0" cy="230438"/>
          </a:xfrm>
          <a:prstGeom prst="line">
            <a:avLst/>
          </a:prstGeom>
          <a:noFill/>
          <a:ln w="9525">
            <a:solidFill>
              <a:srgbClr val="21409B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ZA"/>
          </a:p>
        </p:txBody>
      </p:sp>
      <p:sp>
        <p:nvSpPr>
          <p:cNvPr id="14" name="Line 8">
            <a:extLst>
              <a:ext uri="{FF2B5EF4-FFF2-40B4-BE49-F238E27FC236}">
                <a16:creationId xmlns:a16="http://schemas.microsoft.com/office/drawing/2014/main" id="{EA60589D-D38D-E451-A78F-5C03B81D0ACA}"/>
              </a:ext>
            </a:extLst>
          </p:cNvPr>
          <p:cNvSpPr>
            <a:spLocks noChangeShapeType="1"/>
          </p:cNvSpPr>
          <p:nvPr/>
        </p:nvSpPr>
        <p:spPr bwMode="auto">
          <a:xfrm>
            <a:off x="8710256" y="4290369"/>
            <a:ext cx="0" cy="230438"/>
          </a:xfrm>
          <a:prstGeom prst="line">
            <a:avLst/>
          </a:prstGeom>
          <a:noFill/>
          <a:ln w="9525">
            <a:solidFill>
              <a:srgbClr val="21409B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ZA"/>
          </a:p>
        </p:txBody>
      </p:sp>
      <p:sp>
        <p:nvSpPr>
          <p:cNvPr id="2" name="Line 8">
            <a:extLst>
              <a:ext uri="{FF2B5EF4-FFF2-40B4-BE49-F238E27FC236}">
                <a16:creationId xmlns:a16="http://schemas.microsoft.com/office/drawing/2014/main" id="{23329A5B-F691-B367-1FE0-8A4CFD58FEA4}"/>
              </a:ext>
            </a:extLst>
          </p:cNvPr>
          <p:cNvSpPr>
            <a:spLocks noChangeShapeType="1"/>
          </p:cNvSpPr>
          <p:nvPr/>
        </p:nvSpPr>
        <p:spPr bwMode="auto">
          <a:xfrm>
            <a:off x="5817892" y="4284887"/>
            <a:ext cx="0" cy="275186"/>
          </a:xfrm>
          <a:prstGeom prst="line">
            <a:avLst/>
          </a:prstGeom>
          <a:noFill/>
          <a:ln w="9525">
            <a:solidFill>
              <a:srgbClr val="21409B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/>
          <a:lstStyle/>
          <a:p>
            <a:endParaRPr lang="en-ZA"/>
          </a:p>
        </p:txBody>
      </p:sp>
    </p:spTree>
    <p:extLst>
      <p:ext uri="{BB962C8B-B14F-4D97-AF65-F5344CB8AC3E}">
        <p14:creationId xmlns:p14="http://schemas.microsoft.com/office/powerpoint/2010/main" val="22350423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1f5e1568-24ce-4018-9068-a2cd3b78b717">
      <Terms xmlns="http://schemas.microsoft.com/office/infopath/2007/PartnerControls"/>
    </lcf76f155ced4ddcb4097134ff3c332f>
    <TaxCatchAll xmlns="899be18f-5e39-4c80-9319-e5ae9e91c871" xsi:nil="true"/>
    <_Flow_SignoffStatus xmlns="1f5e1568-24ce-4018-9068-a2cd3b78b717" xsi:nil="true"/>
    <_ModernAudienceTargetUserField xmlns="1f5e1568-24ce-4018-9068-a2cd3b78b717">
      <UserInfo>
        <DisplayName/>
        <AccountId xsi:nil="true"/>
        <AccountType/>
      </UserInfo>
    </_ModernAudienceTargetUserField>
  </documentManagement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8F89132206CB184EB9517EB5CB753D14" ma:contentTypeVersion="17" ma:contentTypeDescription="Create a new document." ma:contentTypeScope="" ma:versionID="8445f53e0995e2ce692742b66b8e47dc">
  <xsd:schema xmlns:xsd="http://www.w3.org/2001/XMLSchema" xmlns:xs="http://www.w3.org/2001/XMLSchema" xmlns:p="http://schemas.microsoft.com/office/2006/metadata/properties" xmlns:ns2="1f5e1568-24ce-4018-9068-a2cd3b78b717" xmlns:ns3="899be18f-5e39-4c80-9319-e5ae9e91c871" targetNamespace="http://schemas.microsoft.com/office/2006/metadata/properties" ma:root="true" ma:fieldsID="f57586f7ce01387f70e88b48a770b99e" ns2:_="" ns3:_="">
    <xsd:import namespace="1f5e1568-24ce-4018-9068-a2cd3b78b717"/>
    <xsd:import namespace="899be18f-5e39-4c80-9319-e5ae9e91c871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_Flow_SignoffStatus" minOccurs="0"/>
                <xsd:element ref="ns2:lcf76f155ced4ddcb4097134ff3c332f" minOccurs="0"/>
                <xsd:element ref="ns3:TaxCatchAll" minOccurs="0"/>
                <xsd:element ref="ns2:MediaServiceDateTaken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_ModernAudienceTargetUserField" minOccurs="0"/>
                <xsd:element ref="ns2:_ModernAudienceAadObjectIds" minOccurs="0"/>
                <xsd:element ref="ns3:SharedWithUsers" minOccurs="0"/>
                <xsd:element ref="ns3:SharedWithDetails" minOccurs="0"/>
                <xsd:element ref="ns2:MediaServiceSearchProperties" minOccurs="0"/>
                <xsd:element ref="ns2:MediaLengthInSecond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f5e1568-24ce-4018-9068-a2cd3b78b71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0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_Flow_SignoffStatus" ma:index="11" nillable="true" ma:displayName="Sign-off status" ma:internalName="Sign_x002d_off_x0020_status">
      <xsd:simpleType>
        <xsd:restriction base="dms:Text"/>
      </xsd:simpleType>
    </xsd:element>
    <xsd:element name="lcf76f155ced4ddcb4097134ff3c332f" ma:index="13" nillable="true" ma:taxonomy="true" ma:internalName="lcf76f155ced4ddcb4097134ff3c332f" ma:taxonomyFieldName="MediaServiceImageTags" ma:displayName="Image Tags" ma:readOnly="false" ma:fieldId="{5cf76f15-5ced-4ddc-b409-7134ff3c332f}" ma:taxonomyMulti="true" ma:sspId="9a39a6f7-3414-405c-a41a-14b749708da1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DateTaken" ma:index="15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GenerationTime" ma:index="16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8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_ModernAudienceTargetUserField" ma:index="19" nillable="true" ma:displayName="Audience" ma:list="UserInfo" ma:SharePointGroup="0" ma:internalName="_ModernAudienceTargetUserField" ma:showField="ImnNam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_ModernAudienceAadObjectIds" ma:index="20" nillable="true" ma:displayName="AudienceIds" ma:list="{2196b7ff-8586-44c0-ac19-c0a4a2ee8eeb}" ma:internalName="_ModernAudienceAadObjectIds" ma:readOnly="true" ma:showField="_AadObjectIdForUser" ma:web="899be18f-5e39-4c80-9319-e5ae9e91c8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LengthInSeconds" ma:index="24" nillable="true" ma:displayName="MediaLengthInSeconds" ma:hidden="true" ma:internalName="MediaLengthInSeconds" ma:readOnly="true">
      <xsd:simpleType>
        <xsd:restriction base="dms:Unknow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899be18f-5e39-4c80-9319-e5ae9e91c871" elementFormDefault="qualified">
    <xsd:import namespace="http://schemas.microsoft.com/office/2006/documentManagement/types"/>
    <xsd:import namespace="http://schemas.microsoft.com/office/infopath/2007/PartnerControls"/>
    <xsd:element name="TaxCatchAll" ma:index="14" nillable="true" ma:displayName="Taxonomy Catch All Column" ma:hidden="true" ma:list="{235b34bb-0896-4484-beba-f25a8479b508}" ma:internalName="TaxCatchAll" ma:showField="CatchAllData" ma:web="899be18f-5e39-4c80-9319-e5ae9e91c871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1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2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DEC3D149-D16F-4B12-A0AC-72B85A23D70B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F523ADD2-605B-4117-A6C2-81A4A3ADC9B6}">
  <ds:schemaRefs>
    <ds:schemaRef ds:uri="bbc90a5e-b629-458b-80e0-0c460e97b4c0"/>
    <ds:schemaRef ds:uri="http://purl.org/dc/dcmitype/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  <ds:schemaRef ds:uri="http://schemas.openxmlformats.org/package/2006/metadata/core-properties"/>
    <ds:schemaRef ds:uri="87f20189-24c5-4d9c-95a1-8860a4e941c6"/>
    <ds:schemaRef ds:uri="http://schemas.microsoft.com/office/2006/metadata/properties"/>
    <ds:schemaRef ds:uri="http://purl.org/dc/terms/"/>
  </ds:schemaRefs>
</ds:datastoreItem>
</file>

<file path=customXml/itemProps3.xml><?xml version="1.0" encoding="utf-8"?>
<ds:datastoreItem xmlns:ds="http://schemas.openxmlformats.org/officeDocument/2006/customXml" ds:itemID="{002E9094-501A-40A7-8F40-0A32A195E7A0}"/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18</TotalTime>
  <Words>1833</Words>
  <Application>Microsoft Office PowerPoint</Application>
  <PresentationFormat>A4 Paper (210x297 mm)</PresentationFormat>
  <Paragraphs>385</Paragraphs>
  <Slides>33</Slides>
  <Notes>1</Notes>
  <HiddenSlides>0</HiddenSlides>
  <MMClips>1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0" baseType="lpstr">
      <vt:lpstr>Arial</vt:lpstr>
      <vt:lpstr>Calibri</vt:lpstr>
      <vt:lpstr>Calibri Light</vt:lpstr>
      <vt:lpstr>Century Gothic</vt:lpstr>
      <vt:lpstr>Symbol</vt:lpstr>
      <vt:lpstr>Times New Roman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Ilze Visagie</dc:creator>
  <cp:lastModifiedBy>Lethabo Letsoalo</cp:lastModifiedBy>
  <cp:revision>103</cp:revision>
  <dcterms:created xsi:type="dcterms:W3CDTF">2023-10-02T10:25:41Z</dcterms:created>
  <dcterms:modified xsi:type="dcterms:W3CDTF">2023-12-12T17:28:40Z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7b94a7b8-f06c-4dfe-bdcc-9b548fd58c31_Enabled">
    <vt:lpwstr>true</vt:lpwstr>
  </property>
  <property fmtid="{D5CDD505-2E9C-101B-9397-08002B2CF9AE}" pid="3" name="MSIP_Label_7b94a7b8-f06c-4dfe-bdcc-9b548fd58c31_SetDate">
    <vt:lpwstr>2023-11-08T06:48:50Z</vt:lpwstr>
  </property>
  <property fmtid="{D5CDD505-2E9C-101B-9397-08002B2CF9AE}" pid="4" name="MSIP_Label_7b94a7b8-f06c-4dfe-bdcc-9b548fd58c31_Method">
    <vt:lpwstr>Privileged</vt:lpwstr>
  </property>
  <property fmtid="{D5CDD505-2E9C-101B-9397-08002B2CF9AE}" pid="5" name="MSIP_Label_7b94a7b8-f06c-4dfe-bdcc-9b548fd58c31_Name">
    <vt:lpwstr>7b94a7b8-f06c-4dfe-bdcc-9b548fd58c31</vt:lpwstr>
  </property>
  <property fmtid="{D5CDD505-2E9C-101B-9397-08002B2CF9AE}" pid="6" name="MSIP_Label_7b94a7b8-f06c-4dfe-bdcc-9b548fd58c31_SiteId">
    <vt:lpwstr>9ce70869-60db-44fd-abe8-d2767077fc8f</vt:lpwstr>
  </property>
  <property fmtid="{D5CDD505-2E9C-101B-9397-08002B2CF9AE}" pid="7" name="MSIP_Label_7b94a7b8-f06c-4dfe-bdcc-9b548fd58c31_ActionId">
    <vt:lpwstr>f0064cc3-7e59-44db-a889-8298695f161c</vt:lpwstr>
  </property>
  <property fmtid="{D5CDD505-2E9C-101B-9397-08002B2CF9AE}" pid="8" name="MSIP_Label_7b94a7b8-f06c-4dfe-bdcc-9b548fd58c31_ContentBits">
    <vt:lpwstr>0</vt:lpwstr>
  </property>
  <property fmtid="{D5CDD505-2E9C-101B-9397-08002B2CF9AE}" pid="9" name="ContentTypeId">
    <vt:lpwstr>0x01010012E14700F7AABB4E8068A6FF79FF9B22</vt:lpwstr>
  </property>
</Properties>
</file>