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drawings/drawing1.xml" ContentType="application/vnd.openxmlformats-officedocument.drawingml.chartshapes+xml"/>
  <Override PartName="/ppt/drawings/drawing2.xml" ContentType="application/vnd.openxmlformats-officedocument.drawingml.chartshapes+xml"/>
  <Override PartName="/ppt/presentation.xml" ContentType="application/vnd.openxmlformats-officedocument.presentationml.presentation.main+xml"/>
  <Override PartName="/ppt/slides/slide21.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22.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29.xml" ContentType="application/vnd.openxmlformats-officedocument.presentationml.slide+xml"/>
  <Override PartName="/ppt/slides/slide27.xml" ContentType="application/vnd.openxmlformats-officedocument.presentationml.slide+xml"/>
  <Override PartName="/ppt/slides/slide1.xml" ContentType="application/vnd.openxmlformats-officedocument.presentationml.slide+xml"/>
  <Override PartName="/ppt/slides/slide28.xml" ContentType="application/vnd.openxmlformats-officedocument.presentationml.slide+xml"/>
  <Override PartName="/ppt/slides/slide23.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4.xml" ContentType="application/vnd.openxmlformats-officedocument.presentationml.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notesSlides/notesSlide2.xml" ContentType="application/vnd.openxmlformats-officedocument.presentationml.notesSlide+xml"/>
  <Override PartName="/ppt/slideLayouts/slideLayout6.xml" ContentType="application/vnd.openxmlformats-officedocument.presentationml.slideLayout+xml"/>
  <Override PartName="/ppt/notesSlides/notesSlide1.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charts/chart2.xml" ContentType="application/vnd.openxmlformats-officedocument.drawingml.chart+xml"/>
  <Override PartName="/ppt/charts/style3.xml" ContentType="application/vnd.ms-office.chartstyle+xml"/>
  <Override PartName="/ppt/charts/colors3.xml" ContentType="application/vnd.ms-office.chartcolorstyle+xml"/>
  <Override PartName="/ppt/charts/chart3.xml" ContentType="application/vnd.openxmlformats-officedocument.drawingml.chart+xml"/>
  <Override PartName="/ppt/charts/colors2.xml" ContentType="application/vnd.ms-office.chartcolorstyle+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hart1.xml" ContentType="application/vnd.openxmlformats-officedocument.drawingml.chart+xml"/>
  <Override PartName="/ppt/charts/chart4.xml" ContentType="application/vnd.openxmlformats-officedocument.drawingml.chart+xml"/>
  <Override PartName="/ppt/notesMasters/notesMaster1.xml" ContentType="application/vnd.openxmlformats-officedocument.presentationml.notesMaster+xml"/>
  <Override PartName="/ppt/charts/colors4.xml" ContentType="application/vnd.ms-office.chartcolorstyle+xml"/>
  <Override PartName="/ppt/charts/style4.xml" ContentType="application/vnd.ms-office.chartstyle+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7"/>
  </p:notesMasterIdLst>
  <p:sldIdLst>
    <p:sldId id="336" r:id="rId2"/>
    <p:sldId id="318" r:id="rId3"/>
    <p:sldId id="339" r:id="rId4"/>
    <p:sldId id="419" r:id="rId5"/>
    <p:sldId id="346" r:id="rId6"/>
    <p:sldId id="392" r:id="rId7"/>
    <p:sldId id="398" r:id="rId8"/>
    <p:sldId id="414" r:id="rId9"/>
    <p:sldId id="390" r:id="rId10"/>
    <p:sldId id="401" r:id="rId11"/>
    <p:sldId id="399" r:id="rId12"/>
    <p:sldId id="391" r:id="rId13"/>
    <p:sldId id="389" r:id="rId14"/>
    <p:sldId id="393" r:id="rId15"/>
    <p:sldId id="394" r:id="rId16"/>
    <p:sldId id="395" r:id="rId17"/>
    <p:sldId id="396" r:id="rId18"/>
    <p:sldId id="397" r:id="rId19"/>
    <p:sldId id="358" r:id="rId20"/>
    <p:sldId id="416" r:id="rId21"/>
    <p:sldId id="375" r:id="rId22"/>
    <p:sldId id="410" r:id="rId23"/>
    <p:sldId id="424" r:id="rId24"/>
    <p:sldId id="418" r:id="rId25"/>
    <p:sldId id="413" r:id="rId26"/>
    <p:sldId id="405" r:id="rId27"/>
    <p:sldId id="308" r:id="rId28"/>
    <p:sldId id="332" r:id="rId29"/>
    <p:sldId id="362" r:id="rId30"/>
    <p:sldId id="334" r:id="rId31"/>
    <p:sldId id="368" r:id="rId32"/>
    <p:sldId id="403" r:id="rId33"/>
    <p:sldId id="359" r:id="rId34"/>
    <p:sldId id="400" r:id="rId35"/>
    <p:sldId id="306"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6DDD7B-E943-4E86-F45E-B403BEA2C39D}" name="Yolande Lisette Y L. Shean" initials="YLYLS" userId="S::YShean@hsrc.ac.za::b7dc422b-5cdd-4b3f-9e94-b43107f1785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7" d="100"/>
          <a:sy n="67" d="100"/>
        </p:scale>
        <p:origin x="126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45"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jooste\Desktop\Book1%20(version%20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jooste\Desktop\Book1%20(version%20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Sheet1!$B$3</c:f>
              <c:strCache>
                <c:ptCount val="1"/>
                <c:pt idx="0">
                  <c:v>CHW (n=622)</c:v>
                </c:pt>
              </c:strCache>
            </c:strRef>
          </c:tx>
          <c:spPr>
            <a:solidFill>
              <a:srgbClr val="386546"/>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Sheet1!$A$4:$A$7</c:f>
              <c:strCache>
                <c:ptCount val="4"/>
                <c:pt idx="0">
                  <c:v>23-34</c:v>
                </c:pt>
                <c:pt idx="1">
                  <c:v>35-44</c:v>
                </c:pt>
                <c:pt idx="2">
                  <c:v>45-54</c:v>
                </c:pt>
                <c:pt idx="3">
                  <c:v>55+</c:v>
                </c:pt>
              </c:strCache>
            </c:strRef>
          </c:cat>
          <c:val>
            <c:numRef>
              <c:f>Sheet1!$B$4:$B$7</c:f>
              <c:numCache>
                <c:formatCode>General</c:formatCode>
                <c:ptCount val="4"/>
                <c:pt idx="0">
                  <c:v>12.2</c:v>
                </c:pt>
                <c:pt idx="1">
                  <c:v>32</c:v>
                </c:pt>
                <c:pt idx="2">
                  <c:v>34.700000000000003</c:v>
                </c:pt>
                <c:pt idx="3">
                  <c:v>21.1</c:v>
                </c:pt>
              </c:numCache>
            </c:numRef>
          </c:val>
          <c:extLst>
            <c:ext xmlns:c16="http://schemas.microsoft.com/office/drawing/2014/chart" uri="{C3380CC4-5D6E-409C-BE32-E72D297353CC}">
              <c16:uniqueId val="{00000000-9EBA-4D3E-BA62-1D68D5EA06FA}"/>
            </c:ext>
          </c:extLst>
        </c:ser>
        <c:ser>
          <c:idx val="1"/>
          <c:order val="1"/>
          <c:tx>
            <c:strRef>
              <c:f>Sheet1!$C$3</c:f>
              <c:strCache>
                <c:ptCount val="1"/>
                <c:pt idx="0">
                  <c:v>OTL (n=110)</c:v>
                </c:pt>
              </c:strCache>
            </c:strRef>
          </c:tx>
          <c:spPr>
            <a:solidFill>
              <a:srgbClr val="54C09D"/>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Sheet1!$A$4:$A$7</c:f>
              <c:strCache>
                <c:ptCount val="4"/>
                <c:pt idx="0">
                  <c:v>23-34</c:v>
                </c:pt>
                <c:pt idx="1">
                  <c:v>35-44</c:v>
                </c:pt>
                <c:pt idx="2">
                  <c:v>45-54</c:v>
                </c:pt>
                <c:pt idx="3">
                  <c:v>55+</c:v>
                </c:pt>
              </c:strCache>
            </c:strRef>
          </c:cat>
          <c:val>
            <c:numRef>
              <c:f>Sheet1!$C$4:$C$7</c:f>
              <c:numCache>
                <c:formatCode>0.0</c:formatCode>
                <c:ptCount val="4"/>
                <c:pt idx="0">
                  <c:v>7.3</c:v>
                </c:pt>
                <c:pt idx="1">
                  <c:v>36.4</c:v>
                </c:pt>
                <c:pt idx="2">
                  <c:v>40</c:v>
                </c:pt>
                <c:pt idx="3">
                  <c:v>16.399999999999999</c:v>
                </c:pt>
              </c:numCache>
            </c:numRef>
          </c:val>
          <c:extLst>
            <c:ext xmlns:c16="http://schemas.microsoft.com/office/drawing/2014/chart" uri="{C3380CC4-5D6E-409C-BE32-E72D297353CC}">
              <c16:uniqueId val="{00000001-9EBA-4D3E-BA62-1D68D5EA06FA}"/>
            </c:ext>
          </c:extLst>
        </c:ser>
        <c:dLbls>
          <c:dLblPos val="outEnd"/>
          <c:showLegendKey val="0"/>
          <c:showVal val="1"/>
          <c:showCatName val="0"/>
          <c:showSerName val="0"/>
          <c:showPercent val="0"/>
          <c:showBubbleSize val="0"/>
        </c:dLbls>
        <c:gapWidth val="219"/>
        <c:overlap val="-27"/>
        <c:axId val="287256511"/>
        <c:axId val="2020960271"/>
      </c:barChart>
      <c:catAx>
        <c:axId val="287256511"/>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ZA" sz="800" dirty="0"/>
                  <a:t>Age groups</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020960271"/>
        <c:crosses val="autoZero"/>
        <c:auto val="1"/>
        <c:lblAlgn val="ctr"/>
        <c:lblOffset val="100"/>
        <c:noMultiLvlLbl val="0"/>
      </c:catAx>
      <c:valAx>
        <c:axId val="2020960271"/>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ZA" sz="800" dirty="0"/>
                  <a:t>Percent (%)</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87256511"/>
        <c:crosses val="autoZero"/>
        <c:crossBetween val="between"/>
        <c:majorUnit val="10"/>
      </c:valAx>
      <c:spPr>
        <a:noFill/>
        <a:ln>
          <a:noFill/>
        </a:ln>
        <a:effectLst/>
      </c:spPr>
    </c:plotArea>
    <c:legend>
      <c:legendPos val="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2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Sheet2!$B$3</c:f>
              <c:strCache>
                <c:ptCount val="1"/>
                <c:pt idx="0">
                  <c:v>CHWs</c:v>
                </c:pt>
              </c:strCache>
            </c:strRef>
          </c:tx>
          <c:spPr>
            <a:solidFill>
              <a:srgbClr val="386546"/>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Sheet2!$A$4:$A$8</c:f>
              <c:strCache>
                <c:ptCount val="5"/>
                <c:pt idx="0">
                  <c:v>No schooling</c:v>
                </c:pt>
                <c:pt idx="1">
                  <c:v>Grade R to Grade 7</c:v>
                </c:pt>
                <c:pt idx="2">
                  <c:v> Grade 8-11</c:v>
                </c:pt>
                <c:pt idx="3">
                  <c:v>Matric</c:v>
                </c:pt>
                <c:pt idx="4">
                  <c:v>Tertiary</c:v>
                </c:pt>
              </c:strCache>
            </c:strRef>
          </c:cat>
          <c:val>
            <c:numRef>
              <c:f>Sheet2!$B$4:$B$8</c:f>
              <c:numCache>
                <c:formatCode>0.0</c:formatCode>
                <c:ptCount val="5"/>
                <c:pt idx="0">
                  <c:v>0</c:v>
                </c:pt>
                <c:pt idx="1">
                  <c:v>3.3</c:v>
                </c:pt>
                <c:pt idx="2">
                  <c:v>37.5</c:v>
                </c:pt>
                <c:pt idx="3">
                  <c:v>49.9</c:v>
                </c:pt>
                <c:pt idx="4">
                  <c:v>9</c:v>
                </c:pt>
              </c:numCache>
            </c:numRef>
          </c:val>
          <c:extLst>
            <c:ext xmlns:c16="http://schemas.microsoft.com/office/drawing/2014/chart" uri="{C3380CC4-5D6E-409C-BE32-E72D297353CC}">
              <c16:uniqueId val="{00000000-B88D-4711-B02D-ED6F91D81434}"/>
            </c:ext>
          </c:extLst>
        </c:ser>
        <c:ser>
          <c:idx val="1"/>
          <c:order val="1"/>
          <c:tx>
            <c:strRef>
              <c:f>Sheet2!$C$3</c:f>
              <c:strCache>
                <c:ptCount val="1"/>
                <c:pt idx="0">
                  <c:v>OTLs</c:v>
                </c:pt>
              </c:strCache>
            </c:strRef>
          </c:tx>
          <c:spPr>
            <a:solidFill>
              <a:srgbClr val="54C09D"/>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Sheet2!$A$4:$A$8</c:f>
              <c:strCache>
                <c:ptCount val="5"/>
                <c:pt idx="0">
                  <c:v>No schooling</c:v>
                </c:pt>
                <c:pt idx="1">
                  <c:v>Grade R to Grade 7</c:v>
                </c:pt>
                <c:pt idx="2">
                  <c:v> Grade 8-11</c:v>
                </c:pt>
                <c:pt idx="3">
                  <c:v>Matric</c:v>
                </c:pt>
                <c:pt idx="4">
                  <c:v>Tertiary</c:v>
                </c:pt>
              </c:strCache>
            </c:strRef>
          </c:cat>
          <c:val>
            <c:numRef>
              <c:f>Sheet2!$C$4:$C$8</c:f>
              <c:numCache>
                <c:formatCode>0.0</c:formatCode>
                <c:ptCount val="5"/>
                <c:pt idx="0">
                  <c:v>0.9</c:v>
                </c:pt>
                <c:pt idx="1">
                  <c:v>0</c:v>
                </c:pt>
                <c:pt idx="2">
                  <c:v>2.8</c:v>
                </c:pt>
                <c:pt idx="3">
                  <c:v>34.9</c:v>
                </c:pt>
                <c:pt idx="4">
                  <c:v>61.5</c:v>
                </c:pt>
              </c:numCache>
            </c:numRef>
          </c:val>
          <c:extLst>
            <c:ext xmlns:c16="http://schemas.microsoft.com/office/drawing/2014/chart" uri="{C3380CC4-5D6E-409C-BE32-E72D297353CC}">
              <c16:uniqueId val="{00000001-B88D-4711-B02D-ED6F91D81434}"/>
            </c:ext>
          </c:extLst>
        </c:ser>
        <c:dLbls>
          <c:dLblPos val="outEnd"/>
          <c:showLegendKey val="0"/>
          <c:showVal val="1"/>
          <c:showCatName val="0"/>
          <c:showSerName val="0"/>
          <c:showPercent val="0"/>
          <c:showBubbleSize val="0"/>
        </c:dLbls>
        <c:gapWidth val="204"/>
        <c:overlap val="-20"/>
        <c:axId val="288246431"/>
        <c:axId val="18276511"/>
      </c:barChart>
      <c:catAx>
        <c:axId val="288246431"/>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dirty="0"/>
                  <a:t>Education level</a:t>
                </a:r>
                <a:endParaRPr lang="en-ZA" dirty="0"/>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0" i="0" u="none" strike="noStrike" kern="1200" baseline="0">
                <a:solidFill>
                  <a:schemeClr val="tx1">
                    <a:lumMod val="65000"/>
                    <a:lumOff val="35000"/>
                  </a:schemeClr>
                </a:solidFill>
                <a:latin typeface="+mn-lt"/>
                <a:ea typeface="+mn-ea"/>
                <a:cs typeface="+mn-cs"/>
              </a:defRPr>
            </a:pPr>
            <a:endParaRPr lang="en-US"/>
          </a:p>
        </c:txPr>
        <c:crossAx val="18276511"/>
        <c:crosses val="autoZero"/>
        <c:auto val="1"/>
        <c:lblAlgn val="ctr"/>
        <c:lblOffset val="100"/>
        <c:noMultiLvlLbl val="0"/>
      </c:catAx>
      <c:valAx>
        <c:axId val="18276511"/>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ZA" sz="800" dirty="0"/>
                  <a:t>Percent (%)</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88246431"/>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45286526684164"/>
          <c:y val="3.0559481168998735E-2"/>
          <c:w val="0.86088046806649166"/>
          <c:h val="0.53046765509893135"/>
        </c:manualLayout>
      </c:layout>
      <c:barChart>
        <c:barDir val="col"/>
        <c:grouping val="clustered"/>
        <c:varyColors val="0"/>
        <c:ser>
          <c:idx val="0"/>
          <c:order val="0"/>
          <c:tx>
            <c:strRef>
              <c:f>CHW_prov_age!$B$1</c:f>
              <c:strCache>
                <c:ptCount val="1"/>
                <c:pt idx="0">
                  <c:v>23-34 years</c:v>
                </c:pt>
              </c:strCache>
            </c:strRef>
          </c:tx>
          <c:spPr>
            <a:solidFill>
              <a:srgbClr val="386546"/>
            </a:solidFill>
            <a:ln>
              <a:noFill/>
            </a:ln>
            <a:effectLst/>
          </c:spPr>
          <c:invertIfNegative val="0"/>
          <c:cat>
            <c:strRef>
              <c:f>CHW_prov_age!$A$2:$A$10</c:f>
              <c:strCache>
                <c:ptCount val="9"/>
                <c:pt idx="0">
                  <c:v>EC (n=169)</c:v>
                </c:pt>
                <c:pt idx="1">
                  <c:v>FS (n=59)</c:v>
                </c:pt>
                <c:pt idx="2">
                  <c:v>GP (n=49)</c:v>
                </c:pt>
                <c:pt idx="3">
                  <c:v>KZN (n=132)</c:v>
                </c:pt>
                <c:pt idx="4">
                  <c:v>LP (n=74)</c:v>
                </c:pt>
                <c:pt idx="5">
                  <c:v>MP (n=53)</c:v>
                </c:pt>
                <c:pt idx="6">
                  <c:v>NC (n=23)</c:v>
                </c:pt>
                <c:pt idx="7">
                  <c:v>NW (n=43)</c:v>
                </c:pt>
                <c:pt idx="8">
                  <c:v>WC (n=19)</c:v>
                </c:pt>
              </c:strCache>
            </c:strRef>
          </c:cat>
          <c:val>
            <c:numRef>
              <c:f>CHW_prov_age!$B$2:$B$10</c:f>
              <c:numCache>
                <c:formatCode>0.0</c:formatCode>
                <c:ptCount val="9"/>
                <c:pt idx="0">
                  <c:v>7.1</c:v>
                </c:pt>
                <c:pt idx="1">
                  <c:v>30.5</c:v>
                </c:pt>
                <c:pt idx="2">
                  <c:v>20.399999999999999</c:v>
                </c:pt>
                <c:pt idx="3">
                  <c:v>13.6</c:v>
                </c:pt>
                <c:pt idx="4">
                  <c:v>4.0999999999999996</c:v>
                </c:pt>
                <c:pt idx="5">
                  <c:v>15.1</c:v>
                </c:pt>
                <c:pt idx="6">
                  <c:v>8.6999999999999993</c:v>
                </c:pt>
                <c:pt idx="7">
                  <c:v>7</c:v>
                </c:pt>
                <c:pt idx="8">
                  <c:v>10.5</c:v>
                </c:pt>
              </c:numCache>
            </c:numRef>
          </c:val>
          <c:extLst>
            <c:ext xmlns:c16="http://schemas.microsoft.com/office/drawing/2014/chart" uri="{C3380CC4-5D6E-409C-BE32-E72D297353CC}">
              <c16:uniqueId val="{00000000-230E-4F19-98E5-E91880BD922C}"/>
            </c:ext>
          </c:extLst>
        </c:ser>
        <c:ser>
          <c:idx val="1"/>
          <c:order val="1"/>
          <c:tx>
            <c:strRef>
              <c:f>CHW_prov_age!$C$1</c:f>
              <c:strCache>
                <c:ptCount val="1"/>
                <c:pt idx="0">
                  <c:v>35-44 years</c:v>
                </c:pt>
              </c:strCache>
            </c:strRef>
          </c:tx>
          <c:spPr>
            <a:solidFill>
              <a:srgbClr val="54C09D"/>
            </a:solidFill>
            <a:ln>
              <a:noFill/>
            </a:ln>
            <a:effectLst/>
          </c:spPr>
          <c:invertIfNegative val="0"/>
          <c:cat>
            <c:strRef>
              <c:f>CHW_prov_age!$A$2:$A$10</c:f>
              <c:strCache>
                <c:ptCount val="9"/>
                <c:pt idx="0">
                  <c:v>EC (n=169)</c:v>
                </c:pt>
                <c:pt idx="1">
                  <c:v>FS (n=59)</c:v>
                </c:pt>
                <c:pt idx="2">
                  <c:v>GP (n=49)</c:v>
                </c:pt>
                <c:pt idx="3">
                  <c:v>KZN (n=132)</c:v>
                </c:pt>
                <c:pt idx="4">
                  <c:v>LP (n=74)</c:v>
                </c:pt>
                <c:pt idx="5">
                  <c:v>MP (n=53)</c:v>
                </c:pt>
                <c:pt idx="6">
                  <c:v>NC (n=23)</c:v>
                </c:pt>
                <c:pt idx="7">
                  <c:v>NW (n=43)</c:v>
                </c:pt>
                <c:pt idx="8">
                  <c:v>WC (n=19)</c:v>
                </c:pt>
              </c:strCache>
            </c:strRef>
          </c:cat>
          <c:val>
            <c:numRef>
              <c:f>CHW_prov_age!$C$2:$C$10</c:f>
              <c:numCache>
                <c:formatCode>0.0</c:formatCode>
                <c:ptCount val="9"/>
                <c:pt idx="0">
                  <c:v>25.4</c:v>
                </c:pt>
                <c:pt idx="1">
                  <c:v>42.4</c:v>
                </c:pt>
                <c:pt idx="2">
                  <c:v>42.9</c:v>
                </c:pt>
                <c:pt idx="3">
                  <c:v>38.6</c:v>
                </c:pt>
                <c:pt idx="4">
                  <c:v>24.3</c:v>
                </c:pt>
                <c:pt idx="5">
                  <c:v>37.700000000000003</c:v>
                </c:pt>
                <c:pt idx="6">
                  <c:v>26.1</c:v>
                </c:pt>
                <c:pt idx="7">
                  <c:v>20.9</c:v>
                </c:pt>
                <c:pt idx="8">
                  <c:v>26.3</c:v>
                </c:pt>
              </c:numCache>
            </c:numRef>
          </c:val>
          <c:extLst>
            <c:ext xmlns:c16="http://schemas.microsoft.com/office/drawing/2014/chart" uri="{C3380CC4-5D6E-409C-BE32-E72D297353CC}">
              <c16:uniqueId val="{00000001-230E-4F19-98E5-E91880BD922C}"/>
            </c:ext>
          </c:extLst>
        </c:ser>
        <c:ser>
          <c:idx val="2"/>
          <c:order val="2"/>
          <c:tx>
            <c:strRef>
              <c:f>CHW_prov_age!$D$1</c:f>
              <c:strCache>
                <c:ptCount val="1"/>
                <c:pt idx="0">
                  <c:v>45-54 years</c:v>
                </c:pt>
              </c:strCache>
            </c:strRef>
          </c:tx>
          <c:spPr>
            <a:solidFill>
              <a:schemeClr val="accent3"/>
            </a:solidFill>
            <a:ln>
              <a:noFill/>
            </a:ln>
            <a:effectLst/>
          </c:spPr>
          <c:invertIfNegative val="0"/>
          <c:cat>
            <c:strRef>
              <c:f>CHW_prov_age!$A$2:$A$10</c:f>
              <c:strCache>
                <c:ptCount val="9"/>
                <c:pt idx="0">
                  <c:v>EC (n=169)</c:v>
                </c:pt>
                <c:pt idx="1">
                  <c:v>FS (n=59)</c:v>
                </c:pt>
                <c:pt idx="2">
                  <c:v>GP (n=49)</c:v>
                </c:pt>
                <c:pt idx="3">
                  <c:v>KZN (n=132)</c:v>
                </c:pt>
                <c:pt idx="4">
                  <c:v>LP (n=74)</c:v>
                </c:pt>
                <c:pt idx="5">
                  <c:v>MP (n=53)</c:v>
                </c:pt>
                <c:pt idx="6">
                  <c:v>NC (n=23)</c:v>
                </c:pt>
                <c:pt idx="7">
                  <c:v>NW (n=43)</c:v>
                </c:pt>
                <c:pt idx="8">
                  <c:v>WC (n=19)</c:v>
                </c:pt>
              </c:strCache>
            </c:strRef>
          </c:cat>
          <c:val>
            <c:numRef>
              <c:f>CHW_prov_age!$D$2:$D$10</c:f>
              <c:numCache>
                <c:formatCode>0.0</c:formatCode>
                <c:ptCount val="9"/>
                <c:pt idx="0">
                  <c:v>37.299999999999997</c:v>
                </c:pt>
                <c:pt idx="1">
                  <c:v>18.600000000000001</c:v>
                </c:pt>
                <c:pt idx="2">
                  <c:v>20.399999999999999</c:v>
                </c:pt>
                <c:pt idx="3">
                  <c:v>31.1</c:v>
                </c:pt>
                <c:pt idx="4">
                  <c:v>50</c:v>
                </c:pt>
                <c:pt idx="5">
                  <c:v>28.3</c:v>
                </c:pt>
                <c:pt idx="6">
                  <c:v>39.1</c:v>
                </c:pt>
                <c:pt idx="7">
                  <c:v>46.5</c:v>
                </c:pt>
                <c:pt idx="8">
                  <c:v>52.6</c:v>
                </c:pt>
              </c:numCache>
            </c:numRef>
          </c:val>
          <c:extLst>
            <c:ext xmlns:c16="http://schemas.microsoft.com/office/drawing/2014/chart" uri="{C3380CC4-5D6E-409C-BE32-E72D297353CC}">
              <c16:uniqueId val="{00000002-230E-4F19-98E5-E91880BD922C}"/>
            </c:ext>
          </c:extLst>
        </c:ser>
        <c:ser>
          <c:idx val="3"/>
          <c:order val="3"/>
          <c:tx>
            <c:strRef>
              <c:f>CHW_prov_age!$E$1</c:f>
              <c:strCache>
                <c:ptCount val="1"/>
                <c:pt idx="0">
                  <c:v>55+ years</c:v>
                </c:pt>
              </c:strCache>
            </c:strRef>
          </c:tx>
          <c:spPr>
            <a:solidFill>
              <a:srgbClr val="D2BDAA"/>
            </a:solidFill>
            <a:ln>
              <a:noFill/>
            </a:ln>
            <a:effectLst/>
          </c:spPr>
          <c:invertIfNegative val="0"/>
          <c:cat>
            <c:strRef>
              <c:f>CHW_prov_age!$A$2:$A$10</c:f>
              <c:strCache>
                <c:ptCount val="9"/>
                <c:pt idx="0">
                  <c:v>EC (n=169)</c:v>
                </c:pt>
                <c:pt idx="1">
                  <c:v>FS (n=59)</c:v>
                </c:pt>
                <c:pt idx="2">
                  <c:v>GP (n=49)</c:v>
                </c:pt>
                <c:pt idx="3">
                  <c:v>KZN (n=132)</c:v>
                </c:pt>
                <c:pt idx="4">
                  <c:v>LP (n=74)</c:v>
                </c:pt>
                <c:pt idx="5">
                  <c:v>MP (n=53)</c:v>
                </c:pt>
                <c:pt idx="6">
                  <c:v>NC (n=23)</c:v>
                </c:pt>
                <c:pt idx="7">
                  <c:v>NW (n=43)</c:v>
                </c:pt>
                <c:pt idx="8">
                  <c:v>WC (n=19)</c:v>
                </c:pt>
              </c:strCache>
            </c:strRef>
          </c:cat>
          <c:val>
            <c:numRef>
              <c:f>CHW_prov_age!$E$2:$E$10</c:f>
              <c:numCache>
                <c:formatCode>0.0</c:formatCode>
                <c:ptCount val="9"/>
                <c:pt idx="0">
                  <c:v>30.2</c:v>
                </c:pt>
                <c:pt idx="1">
                  <c:v>8.5</c:v>
                </c:pt>
                <c:pt idx="2">
                  <c:v>16.3</c:v>
                </c:pt>
                <c:pt idx="3">
                  <c:v>16.7</c:v>
                </c:pt>
                <c:pt idx="4">
                  <c:v>21.6</c:v>
                </c:pt>
                <c:pt idx="5">
                  <c:v>18.899999999999999</c:v>
                </c:pt>
                <c:pt idx="6">
                  <c:v>26.1</c:v>
                </c:pt>
                <c:pt idx="7">
                  <c:v>25.6</c:v>
                </c:pt>
                <c:pt idx="8">
                  <c:v>10.5</c:v>
                </c:pt>
              </c:numCache>
            </c:numRef>
          </c:val>
          <c:extLst>
            <c:ext xmlns:c16="http://schemas.microsoft.com/office/drawing/2014/chart" uri="{C3380CC4-5D6E-409C-BE32-E72D297353CC}">
              <c16:uniqueId val="{00000003-230E-4F19-98E5-E91880BD922C}"/>
            </c:ext>
          </c:extLst>
        </c:ser>
        <c:dLbls>
          <c:showLegendKey val="0"/>
          <c:showVal val="0"/>
          <c:showCatName val="0"/>
          <c:showSerName val="0"/>
          <c:showPercent val="0"/>
          <c:showBubbleSize val="0"/>
        </c:dLbls>
        <c:gapWidth val="150"/>
        <c:axId val="1305739791"/>
        <c:axId val="1304475279"/>
      </c:barChart>
      <c:catAx>
        <c:axId val="13057397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04475279"/>
        <c:crosses val="autoZero"/>
        <c:auto val="1"/>
        <c:lblAlgn val="ctr"/>
        <c:lblOffset val="100"/>
        <c:noMultiLvlLbl val="0"/>
      </c:catAx>
      <c:valAx>
        <c:axId val="1304475279"/>
        <c:scaling>
          <c:orientation val="minMax"/>
        </c:scaling>
        <c:delete val="0"/>
        <c:axPos val="l"/>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ZA" dirty="0"/>
                  <a:t>CHW Percent (%) </a:t>
                </a:r>
              </a:p>
            </c:rich>
          </c:tx>
          <c:layout>
            <c:manualLayout>
              <c:xMode val="edge"/>
              <c:yMode val="edge"/>
              <c:x val="9.7222222222222224E-3"/>
              <c:y val="8.8402465246084069E-2"/>
            </c:manualLayout>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05739791"/>
        <c:crosses val="autoZero"/>
        <c:crossBetween val="between"/>
        <c:majorUnit val="20"/>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100"/>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otlprov_age2!$B$1</c:f>
              <c:strCache>
                <c:ptCount val="1"/>
                <c:pt idx="0">
                  <c:v>23-34 years</c:v>
                </c:pt>
              </c:strCache>
            </c:strRef>
          </c:tx>
          <c:spPr>
            <a:solidFill>
              <a:srgbClr val="386546"/>
            </a:solidFill>
            <a:ln>
              <a:noFill/>
            </a:ln>
            <a:effectLst/>
          </c:spPr>
          <c:invertIfNegative val="0"/>
          <c:cat>
            <c:strRef>
              <c:f>otlprov_age2!$A$2:$A$10</c:f>
              <c:strCache>
                <c:ptCount val="9"/>
                <c:pt idx="0">
                  <c:v>EC (n=26)</c:v>
                </c:pt>
                <c:pt idx="1">
                  <c:v>FS (n=12)</c:v>
                </c:pt>
                <c:pt idx="2">
                  <c:v>GP (n=12)</c:v>
                </c:pt>
                <c:pt idx="3">
                  <c:v>KZN (n=20)</c:v>
                </c:pt>
                <c:pt idx="4">
                  <c:v>LP (n=16)</c:v>
                </c:pt>
                <c:pt idx="5">
                  <c:v>MP (n=12)</c:v>
                </c:pt>
                <c:pt idx="6">
                  <c:v>NC (n=1)</c:v>
                </c:pt>
                <c:pt idx="7">
                  <c:v>NW (n=8)</c:v>
                </c:pt>
                <c:pt idx="8">
                  <c:v>WC (n=3)</c:v>
                </c:pt>
              </c:strCache>
            </c:strRef>
          </c:cat>
          <c:val>
            <c:numRef>
              <c:f>otlprov_age2!$B$2:$B$10</c:f>
              <c:numCache>
                <c:formatCode>General</c:formatCode>
                <c:ptCount val="9"/>
                <c:pt idx="0">
                  <c:v>7.7</c:v>
                </c:pt>
                <c:pt idx="1">
                  <c:v>8.3000000000000007</c:v>
                </c:pt>
                <c:pt idx="2">
                  <c:v>8.3000000000000007</c:v>
                </c:pt>
                <c:pt idx="3" formatCode="0.0">
                  <c:v>10</c:v>
                </c:pt>
                <c:pt idx="4">
                  <c:v>12.5</c:v>
                </c:pt>
                <c:pt idx="5">
                  <c:v>0</c:v>
                </c:pt>
                <c:pt idx="6">
                  <c:v>0</c:v>
                </c:pt>
                <c:pt idx="7">
                  <c:v>0</c:v>
                </c:pt>
                <c:pt idx="8">
                  <c:v>0</c:v>
                </c:pt>
              </c:numCache>
            </c:numRef>
          </c:val>
          <c:extLst>
            <c:ext xmlns:c16="http://schemas.microsoft.com/office/drawing/2014/chart" uri="{C3380CC4-5D6E-409C-BE32-E72D297353CC}">
              <c16:uniqueId val="{00000000-09D3-4067-A9EA-1CD6ADC10DFF}"/>
            </c:ext>
          </c:extLst>
        </c:ser>
        <c:ser>
          <c:idx val="1"/>
          <c:order val="1"/>
          <c:tx>
            <c:strRef>
              <c:f>otlprov_age2!$C$1</c:f>
              <c:strCache>
                <c:ptCount val="1"/>
                <c:pt idx="0">
                  <c:v>35-44 years</c:v>
                </c:pt>
              </c:strCache>
            </c:strRef>
          </c:tx>
          <c:spPr>
            <a:solidFill>
              <a:srgbClr val="54C09D"/>
            </a:solidFill>
            <a:ln>
              <a:noFill/>
            </a:ln>
            <a:effectLst/>
          </c:spPr>
          <c:invertIfNegative val="0"/>
          <c:cat>
            <c:strRef>
              <c:f>otlprov_age2!$A$2:$A$10</c:f>
              <c:strCache>
                <c:ptCount val="9"/>
                <c:pt idx="0">
                  <c:v>EC (n=26)</c:v>
                </c:pt>
                <c:pt idx="1">
                  <c:v>FS (n=12)</c:v>
                </c:pt>
                <c:pt idx="2">
                  <c:v>GP (n=12)</c:v>
                </c:pt>
                <c:pt idx="3">
                  <c:v>KZN (n=20)</c:v>
                </c:pt>
                <c:pt idx="4">
                  <c:v>LP (n=16)</c:v>
                </c:pt>
                <c:pt idx="5">
                  <c:v>MP (n=12)</c:v>
                </c:pt>
                <c:pt idx="6">
                  <c:v>NC (n=1)</c:v>
                </c:pt>
                <c:pt idx="7">
                  <c:v>NW (n=8)</c:v>
                </c:pt>
                <c:pt idx="8">
                  <c:v>WC (n=3)</c:v>
                </c:pt>
              </c:strCache>
            </c:strRef>
          </c:cat>
          <c:val>
            <c:numRef>
              <c:f>otlprov_age2!$C$2:$C$10</c:f>
              <c:numCache>
                <c:formatCode>General</c:formatCode>
                <c:ptCount val="9"/>
                <c:pt idx="0">
                  <c:v>34.6</c:v>
                </c:pt>
                <c:pt idx="1">
                  <c:v>41.7</c:v>
                </c:pt>
                <c:pt idx="2">
                  <c:v>41.7</c:v>
                </c:pt>
                <c:pt idx="3" formatCode="0.0">
                  <c:v>45</c:v>
                </c:pt>
                <c:pt idx="4">
                  <c:v>43.8</c:v>
                </c:pt>
                <c:pt idx="5">
                  <c:v>41.7</c:v>
                </c:pt>
                <c:pt idx="6">
                  <c:v>0</c:v>
                </c:pt>
                <c:pt idx="7">
                  <c:v>0</c:v>
                </c:pt>
                <c:pt idx="8">
                  <c:v>0</c:v>
                </c:pt>
              </c:numCache>
            </c:numRef>
          </c:val>
          <c:extLst>
            <c:ext xmlns:c16="http://schemas.microsoft.com/office/drawing/2014/chart" uri="{C3380CC4-5D6E-409C-BE32-E72D297353CC}">
              <c16:uniqueId val="{00000001-09D3-4067-A9EA-1CD6ADC10DFF}"/>
            </c:ext>
          </c:extLst>
        </c:ser>
        <c:ser>
          <c:idx val="2"/>
          <c:order val="2"/>
          <c:tx>
            <c:strRef>
              <c:f>otlprov_age2!$D$1</c:f>
              <c:strCache>
                <c:ptCount val="1"/>
                <c:pt idx="0">
                  <c:v>45-54 years</c:v>
                </c:pt>
              </c:strCache>
            </c:strRef>
          </c:tx>
          <c:spPr>
            <a:solidFill>
              <a:schemeClr val="accent3"/>
            </a:solidFill>
            <a:ln>
              <a:noFill/>
            </a:ln>
            <a:effectLst/>
          </c:spPr>
          <c:invertIfNegative val="0"/>
          <c:cat>
            <c:strRef>
              <c:f>otlprov_age2!$A$2:$A$10</c:f>
              <c:strCache>
                <c:ptCount val="9"/>
                <c:pt idx="0">
                  <c:v>EC (n=26)</c:v>
                </c:pt>
                <c:pt idx="1">
                  <c:v>FS (n=12)</c:v>
                </c:pt>
                <c:pt idx="2">
                  <c:v>GP (n=12)</c:v>
                </c:pt>
                <c:pt idx="3">
                  <c:v>KZN (n=20)</c:v>
                </c:pt>
                <c:pt idx="4">
                  <c:v>LP (n=16)</c:v>
                </c:pt>
                <c:pt idx="5">
                  <c:v>MP (n=12)</c:v>
                </c:pt>
                <c:pt idx="6">
                  <c:v>NC (n=1)</c:v>
                </c:pt>
                <c:pt idx="7">
                  <c:v>NW (n=8)</c:v>
                </c:pt>
                <c:pt idx="8">
                  <c:v>WC (n=3)</c:v>
                </c:pt>
              </c:strCache>
            </c:strRef>
          </c:cat>
          <c:val>
            <c:numRef>
              <c:f>otlprov_age2!$D$2:$D$10</c:f>
              <c:numCache>
                <c:formatCode>General</c:formatCode>
                <c:ptCount val="9"/>
                <c:pt idx="0">
                  <c:v>46.2</c:v>
                </c:pt>
                <c:pt idx="1">
                  <c:v>41.7</c:v>
                </c:pt>
                <c:pt idx="2">
                  <c:v>41.7</c:v>
                </c:pt>
                <c:pt idx="3" formatCode="0.0">
                  <c:v>30</c:v>
                </c:pt>
                <c:pt idx="4">
                  <c:v>37.5</c:v>
                </c:pt>
                <c:pt idx="5" formatCode="0.0">
                  <c:v>50</c:v>
                </c:pt>
                <c:pt idx="6">
                  <c:v>0</c:v>
                </c:pt>
                <c:pt idx="7">
                  <c:v>37.5</c:v>
                </c:pt>
                <c:pt idx="8">
                  <c:v>33.299999999999997</c:v>
                </c:pt>
              </c:numCache>
            </c:numRef>
          </c:val>
          <c:extLst>
            <c:ext xmlns:c16="http://schemas.microsoft.com/office/drawing/2014/chart" uri="{C3380CC4-5D6E-409C-BE32-E72D297353CC}">
              <c16:uniqueId val="{00000002-09D3-4067-A9EA-1CD6ADC10DFF}"/>
            </c:ext>
          </c:extLst>
        </c:ser>
        <c:ser>
          <c:idx val="3"/>
          <c:order val="3"/>
          <c:tx>
            <c:strRef>
              <c:f>otlprov_age2!$E$1</c:f>
              <c:strCache>
                <c:ptCount val="1"/>
                <c:pt idx="0">
                  <c:v>55+ years</c:v>
                </c:pt>
              </c:strCache>
            </c:strRef>
          </c:tx>
          <c:spPr>
            <a:solidFill>
              <a:srgbClr val="D2BDAA"/>
            </a:solidFill>
            <a:ln>
              <a:noFill/>
            </a:ln>
            <a:effectLst/>
          </c:spPr>
          <c:invertIfNegative val="0"/>
          <c:cat>
            <c:strRef>
              <c:f>otlprov_age2!$A$2:$A$10</c:f>
              <c:strCache>
                <c:ptCount val="9"/>
                <c:pt idx="0">
                  <c:v>EC (n=26)</c:v>
                </c:pt>
                <c:pt idx="1">
                  <c:v>FS (n=12)</c:v>
                </c:pt>
                <c:pt idx="2">
                  <c:v>GP (n=12)</c:v>
                </c:pt>
                <c:pt idx="3">
                  <c:v>KZN (n=20)</c:v>
                </c:pt>
                <c:pt idx="4">
                  <c:v>LP (n=16)</c:v>
                </c:pt>
                <c:pt idx="5">
                  <c:v>MP (n=12)</c:v>
                </c:pt>
                <c:pt idx="6">
                  <c:v>NC (n=1)</c:v>
                </c:pt>
                <c:pt idx="7">
                  <c:v>NW (n=8)</c:v>
                </c:pt>
                <c:pt idx="8">
                  <c:v>WC (n=3)</c:v>
                </c:pt>
              </c:strCache>
            </c:strRef>
          </c:cat>
          <c:val>
            <c:numRef>
              <c:f>otlprov_age2!$E$2:$E$10</c:f>
              <c:numCache>
                <c:formatCode>General</c:formatCode>
                <c:ptCount val="9"/>
                <c:pt idx="0">
                  <c:v>11.5</c:v>
                </c:pt>
                <c:pt idx="1">
                  <c:v>8.3000000000000007</c:v>
                </c:pt>
                <c:pt idx="2">
                  <c:v>8.3000000000000007</c:v>
                </c:pt>
                <c:pt idx="3" formatCode="0.0">
                  <c:v>15</c:v>
                </c:pt>
                <c:pt idx="4">
                  <c:v>6.3</c:v>
                </c:pt>
                <c:pt idx="5">
                  <c:v>8.3000000000000007</c:v>
                </c:pt>
                <c:pt idx="6">
                  <c:v>100</c:v>
                </c:pt>
                <c:pt idx="7">
                  <c:v>62.5</c:v>
                </c:pt>
                <c:pt idx="8">
                  <c:v>66.7</c:v>
                </c:pt>
              </c:numCache>
            </c:numRef>
          </c:val>
          <c:extLst>
            <c:ext xmlns:c16="http://schemas.microsoft.com/office/drawing/2014/chart" uri="{C3380CC4-5D6E-409C-BE32-E72D297353CC}">
              <c16:uniqueId val="{00000003-09D3-4067-A9EA-1CD6ADC10DFF}"/>
            </c:ext>
          </c:extLst>
        </c:ser>
        <c:dLbls>
          <c:showLegendKey val="0"/>
          <c:showVal val="0"/>
          <c:showCatName val="0"/>
          <c:showSerName val="0"/>
          <c:showPercent val="0"/>
          <c:showBubbleSize val="0"/>
        </c:dLbls>
        <c:gapWidth val="150"/>
        <c:axId val="1305739791"/>
        <c:axId val="1304475279"/>
      </c:barChart>
      <c:catAx>
        <c:axId val="13057397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04475279"/>
        <c:crosses val="autoZero"/>
        <c:auto val="1"/>
        <c:lblAlgn val="ctr"/>
        <c:lblOffset val="100"/>
        <c:noMultiLvlLbl val="0"/>
      </c:catAx>
      <c:valAx>
        <c:axId val="1304475279"/>
        <c:scaling>
          <c:orientation val="minMax"/>
          <c:max val="100"/>
        </c:scaling>
        <c:delete val="0"/>
        <c:axPos val="l"/>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dirty="0"/>
                  <a:t>OTL Percent (%)</a:t>
                </a:r>
                <a:endParaRPr lang="en-ZA" dirty="0"/>
              </a:p>
            </c:rich>
          </c:tx>
          <c:layout>
            <c:manualLayout>
              <c:xMode val="edge"/>
              <c:yMode val="edge"/>
              <c:x val="1.3888888888888888E-2"/>
              <c:y val="0.16859821397537444"/>
            </c:manualLayout>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05739791"/>
        <c:crosses val="autoZero"/>
        <c:crossBetween val="between"/>
        <c:majorUnit val="20"/>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100"/>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0.25017</cdr:x>
      <cdr:y>0.61714</cdr:y>
    </cdr:from>
    <cdr:to>
      <cdr:x>0.28955</cdr:x>
      <cdr:y>0.68485</cdr:y>
    </cdr:to>
    <cdr:sp macro="" textlink="">
      <cdr:nvSpPr>
        <cdr:cNvPr id="3" name="Oval 2">
          <a:extLst xmlns:a="http://schemas.openxmlformats.org/drawingml/2006/main">
            <a:ext uri="{FF2B5EF4-FFF2-40B4-BE49-F238E27FC236}">
              <a16:creationId xmlns:a16="http://schemas.microsoft.com/office/drawing/2014/main" id="{8C5FF75A-85E2-B86F-4AFF-4D53E1C3D60B}"/>
            </a:ext>
          </a:extLst>
        </cdr:cNvPr>
        <cdr:cNvSpPr/>
      </cdr:nvSpPr>
      <cdr:spPr>
        <a:xfrm xmlns:a="http://schemas.openxmlformats.org/drawingml/2006/main">
          <a:off x="1936830" y="1334373"/>
          <a:ext cx="304878" cy="146401"/>
        </a:xfrm>
        <a:prstGeom xmlns:a="http://schemas.openxmlformats.org/drawingml/2006/main" prst="ellipse">
          <a:avLst/>
        </a:prstGeom>
        <a:noFill xmlns:a="http://schemas.openxmlformats.org/drawingml/2006/main"/>
        <a:ln xmlns:a="http://schemas.openxmlformats.org/drawingml/2006/main">
          <a:solidFill>
            <a:srgbClr val="386546"/>
          </a:solidFill>
        </a:ln>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s-E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xmlns:a="http://schemas.openxmlformats.org/drawingml/2006/main">
          <a:pPr algn="ctr"/>
          <a:endParaRPr lang="en-ZA" dirty="0">
            <a:ln>
              <a:solidFill>
                <a:srgbClr val="FF0000"/>
              </a:solidFill>
            </a:ln>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0.44655</cdr:x>
      <cdr:y>0.89715</cdr:y>
    </cdr:from>
    <cdr:to>
      <cdr:x>0.48593</cdr:x>
      <cdr:y>0.97281</cdr:y>
    </cdr:to>
    <cdr:sp macro="" textlink="">
      <cdr:nvSpPr>
        <cdr:cNvPr id="2" name="Oval 1">
          <a:extLst xmlns:a="http://schemas.openxmlformats.org/drawingml/2006/main">
            <a:ext uri="{FF2B5EF4-FFF2-40B4-BE49-F238E27FC236}">
              <a16:creationId xmlns:a16="http://schemas.microsoft.com/office/drawing/2014/main" id="{8C5FF75A-85E2-B86F-4AFF-4D53E1C3D60B}"/>
            </a:ext>
          </a:extLst>
        </cdr:cNvPr>
        <cdr:cNvSpPr/>
      </cdr:nvSpPr>
      <cdr:spPr>
        <a:xfrm xmlns:a="http://schemas.openxmlformats.org/drawingml/2006/main">
          <a:off x="3460735" y="2253216"/>
          <a:ext cx="305190" cy="190023"/>
        </a:xfrm>
        <a:prstGeom xmlns:a="http://schemas.openxmlformats.org/drawingml/2006/main" prst="ellipse">
          <a:avLst/>
        </a:prstGeom>
        <a:noFill xmlns:a="http://schemas.openxmlformats.org/drawingml/2006/main"/>
        <a:ln xmlns:a="http://schemas.openxmlformats.org/drawingml/2006/main">
          <a:solidFill>
            <a:srgbClr val="386546"/>
          </a:solidFill>
        </a:ln>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s-E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xmlns:a="http://schemas.openxmlformats.org/drawingml/2006/main">
          <a:pPr algn="ctr"/>
          <a:endParaRPr lang="en-ZA" dirty="0">
            <a:ln>
              <a:solidFill>
                <a:srgbClr val="FF0000"/>
              </a:solidFill>
            </a:ln>
          </a:endParaRPr>
        </a:p>
      </cdr:txBody>
    </cdr:sp>
  </cdr:relSizeAnchor>
  <cdr:relSizeAnchor xmlns:cdr="http://schemas.openxmlformats.org/drawingml/2006/chartDrawing">
    <cdr:from>
      <cdr:x>0.53678</cdr:x>
      <cdr:y>0.64355</cdr:y>
    </cdr:from>
    <cdr:to>
      <cdr:x>0.58442</cdr:x>
      <cdr:y>0.70944</cdr:y>
    </cdr:to>
    <cdr:sp macro="" textlink="">
      <cdr:nvSpPr>
        <cdr:cNvPr id="3" name="Oval 2">
          <a:extLst xmlns:a="http://schemas.openxmlformats.org/drawingml/2006/main">
            <a:ext uri="{FF2B5EF4-FFF2-40B4-BE49-F238E27FC236}">
              <a16:creationId xmlns:a16="http://schemas.microsoft.com/office/drawing/2014/main" id="{F64F79A8-51AD-DC9B-C912-703EFD9AEAA4}"/>
            </a:ext>
          </a:extLst>
        </cdr:cNvPr>
        <cdr:cNvSpPr/>
      </cdr:nvSpPr>
      <cdr:spPr>
        <a:xfrm xmlns:a="http://schemas.openxmlformats.org/drawingml/2006/main">
          <a:off x="4159970" y="1616300"/>
          <a:ext cx="369203" cy="165485"/>
        </a:xfrm>
        <a:prstGeom xmlns:a="http://schemas.openxmlformats.org/drawingml/2006/main" prst="ellipse">
          <a:avLst/>
        </a:prstGeom>
        <a:noFill xmlns:a="http://schemas.openxmlformats.org/drawingml/2006/main"/>
        <a:ln xmlns:a="http://schemas.openxmlformats.org/drawingml/2006/main">
          <a:solidFill>
            <a:srgbClr val="386546"/>
          </a:solidFill>
        </a:ln>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n-ZA" dirty="0">
            <a:ln>
              <a:solidFill>
                <a:srgbClr val="FF0000"/>
              </a:solidFill>
            </a:ln>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FF40E-D398-B04F-B570-5E3C2629C7EB}" type="datetimeFigureOut">
              <a:rPr lang="en-US" smtClean="0"/>
              <a:t>2/29/2024</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B40581-05D4-EC4F-8C6F-4784D8C571D8}" type="slidenum">
              <a:rPr lang="en-US" smtClean="0"/>
              <a:t>‹#›</a:t>
            </a:fld>
            <a:endParaRPr lang="en-US" dirty="0"/>
          </a:p>
        </p:txBody>
      </p:sp>
    </p:spTree>
    <p:extLst>
      <p:ext uri="{BB962C8B-B14F-4D97-AF65-F5344CB8AC3E}">
        <p14:creationId xmlns:p14="http://schemas.microsoft.com/office/powerpoint/2010/main" val="1630938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ZA" dirty="0"/>
              <a:t>Development of Questionnaires included:</a:t>
            </a:r>
          </a:p>
          <a:p>
            <a:pPr marL="171450" indent="-171450">
              <a:buFont typeface="Arial" panose="020B0604020202020204" pitchFamily="34" charset="0"/>
              <a:buChar char="•"/>
            </a:pPr>
            <a:r>
              <a:rPr lang="en-ZA" dirty="0"/>
              <a:t>Followed skills audit template – DPSA</a:t>
            </a:r>
          </a:p>
          <a:p>
            <a:pPr marL="171450" indent="-171450">
              <a:buFont typeface="Arial" panose="020B0604020202020204" pitchFamily="34" charset="0"/>
              <a:buChar char="•"/>
            </a:pPr>
            <a:r>
              <a:rPr lang="en-ZA" dirty="0"/>
              <a:t>Reviewed job scopes of CHWs and OTLs</a:t>
            </a:r>
          </a:p>
          <a:p>
            <a:pPr marL="171450" indent="-171450">
              <a:buFont typeface="Arial" panose="020B0604020202020204" pitchFamily="34" charset="0"/>
              <a:buChar char="•"/>
            </a:pPr>
            <a:r>
              <a:rPr lang="en-ZA" dirty="0"/>
              <a:t>Shared with TTT for input and approval</a:t>
            </a:r>
          </a:p>
        </p:txBody>
      </p:sp>
      <p:sp>
        <p:nvSpPr>
          <p:cNvPr id="4" name="Slide Number Placeholder 3"/>
          <p:cNvSpPr>
            <a:spLocks noGrp="1"/>
          </p:cNvSpPr>
          <p:nvPr>
            <p:ph type="sldNum" sz="quarter" idx="5"/>
          </p:nvPr>
        </p:nvSpPr>
        <p:spPr/>
        <p:txBody>
          <a:bodyPr/>
          <a:lstStyle/>
          <a:p>
            <a:pPr>
              <a:defRPr/>
            </a:pPr>
            <a:fld id="{EC40C5F9-0BE8-4D8F-A7B4-D0DF733D9AC1}" type="slidenum">
              <a:rPr lang="en-US" altLang="en-US" smtClean="0"/>
              <a:pPr>
                <a:defRPr/>
              </a:pPr>
              <a:t>3</a:t>
            </a:fld>
            <a:endParaRPr lang="en-US" altLang="en-US" dirty="0"/>
          </a:p>
        </p:txBody>
      </p:sp>
    </p:spTree>
    <p:extLst>
      <p:ext uri="{BB962C8B-B14F-4D97-AF65-F5344CB8AC3E}">
        <p14:creationId xmlns:p14="http://schemas.microsoft.com/office/powerpoint/2010/main" val="3948559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Database used for sampling:</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ZA" dirty="0"/>
              <a:t>Ideal Clinic Database (ICD) was shared with the team in February 2023</a:t>
            </a:r>
          </a:p>
          <a:p>
            <a:pPr marL="171450" indent="-171450">
              <a:buFont typeface="Arial" panose="020B0604020202020204" pitchFamily="34" charset="0"/>
              <a:buChar char="•"/>
            </a:pPr>
            <a:r>
              <a:rPr lang="en-US" dirty="0"/>
              <a:t>The Ideal Clinic database (ICD) and WBPHCOT DHIS database were received. The ICD was used for sampling because it included a larger number of clinics than the DHIS data. The DHIS database included the names and numbers of WBOT teams whereas the ICD was more comprehensive because it included the numbers of CHW positions per clinic, which was used for sampling</a:t>
            </a:r>
          </a:p>
          <a:p>
            <a:pPr marL="171450" indent="-171450">
              <a:buFont typeface="Arial" panose="020B0604020202020204" pitchFamily="34" charset="0"/>
              <a:buChar char="•"/>
            </a:pPr>
            <a:r>
              <a:rPr lang="en-ZA" dirty="0"/>
              <a:t>Information on the number of CHWs and OTLs per facility from provinces did not come in time hence we used the ICD database</a:t>
            </a:r>
          </a:p>
          <a:p>
            <a:pPr marL="171450" indent="-171450">
              <a:buFont typeface="Arial" panose="020B0604020202020204" pitchFamily="34" charset="0"/>
              <a:buChar char="•"/>
            </a:pPr>
            <a:r>
              <a:rPr lang="en-ZA" dirty="0"/>
              <a:t>There was a variation between the database and information on the ground – discussed in the rapid appraisal report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C40C5F9-0BE8-4D8F-A7B4-D0DF733D9AC1}"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8564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C40C5F9-0BE8-4D8F-A7B4-D0DF733D9AC1}" type="slidenum">
              <a:rPr lang="en-US" altLang="en-US" smtClean="0"/>
              <a:pPr>
                <a:defRPr/>
              </a:pPr>
              <a:t>20</a:t>
            </a:fld>
            <a:endParaRPr lang="en-US" altLang="en-US" dirty="0"/>
          </a:p>
        </p:txBody>
      </p:sp>
    </p:spTree>
    <p:extLst>
      <p:ext uri="{BB962C8B-B14F-4D97-AF65-F5344CB8AC3E}">
        <p14:creationId xmlns:p14="http://schemas.microsoft.com/office/powerpoint/2010/main" val="28764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ZA" dirty="0"/>
              <a:t>LP – 1 (other potential participants were not available)</a:t>
            </a:r>
          </a:p>
          <a:p>
            <a:r>
              <a:rPr lang="en-ZA" dirty="0"/>
              <a:t>WC – 0 (not available)</a:t>
            </a:r>
          </a:p>
        </p:txBody>
      </p:sp>
      <p:sp>
        <p:nvSpPr>
          <p:cNvPr id="4" name="Slide Number Placeholder 3"/>
          <p:cNvSpPr>
            <a:spLocks noGrp="1"/>
          </p:cNvSpPr>
          <p:nvPr>
            <p:ph type="sldNum" sz="quarter" idx="5"/>
          </p:nvPr>
        </p:nvSpPr>
        <p:spPr/>
        <p:txBody>
          <a:bodyPr/>
          <a:lstStyle/>
          <a:p>
            <a:pPr>
              <a:defRPr/>
            </a:pPr>
            <a:fld id="{EC40C5F9-0BE8-4D8F-A7B4-D0DF733D9AC1}" type="slidenum">
              <a:rPr lang="en-US" altLang="en-US" smtClean="0"/>
              <a:pPr>
                <a:defRPr/>
              </a:pPr>
              <a:t>27</a:t>
            </a:fld>
            <a:endParaRPr lang="en-US" altLang="en-US" dirty="0"/>
          </a:p>
        </p:txBody>
      </p:sp>
    </p:spTree>
    <p:extLst>
      <p:ext uri="{BB962C8B-B14F-4D97-AF65-F5344CB8AC3E}">
        <p14:creationId xmlns:p14="http://schemas.microsoft.com/office/powerpoint/2010/main" val="2768209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734909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2835266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3979131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914966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549296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1632837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3671800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3561581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1215280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4150175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BD2FFC9-7787-1C4D-A288-27D4FCD52365}" type="datetimeFigureOut">
              <a:rPr lang="en-US" smtClean="0"/>
              <a:t>2/29/2024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1F7EEC-D59A-1A44-99B2-FDDC0C47CD23}" type="slidenum">
              <a:rPr lang="en-US" smtClean="0"/>
              <a:t>‹#›</a:t>
            </a:fld>
            <a:endParaRPr lang="en-US" dirty="0"/>
          </a:p>
        </p:txBody>
      </p:sp>
    </p:spTree>
    <p:extLst>
      <p:ext uri="{BB962C8B-B14F-4D97-AF65-F5344CB8AC3E}">
        <p14:creationId xmlns:p14="http://schemas.microsoft.com/office/powerpoint/2010/main" val="2520369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D2FFC9-7787-1C4D-A288-27D4FCD52365}" type="datetimeFigureOut">
              <a:rPr lang="en-US" smtClean="0"/>
              <a:t>2/29/2024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F7EEC-D59A-1A44-99B2-FDDC0C47CD23}" type="slidenum">
              <a:rPr lang="en-US" smtClean="0"/>
              <a:t>‹#›</a:t>
            </a:fld>
            <a:endParaRPr lang="en-US" dirty="0"/>
          </a:p>
        </p:txBody>
      </p:sp>
    </p:spTree>
    <p:extLst>
      <p:ext uri="{BB962C8B-B14F-4D97-AF65-F5344CB8AC3E}">
        <p14:creationId xmlns:p14="http://schemas.microsoft.com/office/powerpoint/2010/main" val="36925233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4.png"/><Relationship Id="rId10" Type="http://schemas.openxmlformats.org/officeDocument/2006/relationships/image" Target="../media/image20.png"/><Relationship Id="rId4" Type="http://schemas.openxmlformats.org/officeDocument/2006/relationships/image" Target="../media/image3.png"/><Relationship Id="rId9"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png"/><Relationship Id="rId7"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4.png"/><Relationship Id="rId9" Type="http://schemas.openxmlformats.org/officeDocument/2006/relationships/image" Target="../media/image25.png"/></Relationships>
</file>

<file path=ppt/slides/_rels/slide2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3.png"/><Relationship Id="rId7"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4.png"/><Relationship Id="rId9" Type="http://schemas.openxmlformats.org/officeDocument/2006/relationships/image" Target="../media/image31.png"/></Relationships>
</file>

<file path=ppt/slides/_rels/slide2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4.png"/><Relationship Id="rId9" Type="http://schemas.openxmlformats.org/officeDocument/2006/relationships/image" Target="../media/image37.png"/></Relationships>
</file>

<file path=ppt/slides/_rels/slide25.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png"/><Relationship Id="rId7" Type="http://schemas.openxmlformats.org/officeDocument/2006/relationships/image" Target="../media/image4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png"/><Relationship Id="rId9" Type="http://schemas.openxmlformats.org/officeDocument/2006/relationships/image" Target="../media/image45.png"/></Relationships>
</file>

<file path=ppt/slides/_rels/slide2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3.png"/><Relationship Id="rId7" Type="http://schemas.openxmlformats.org/officeDocument/2006/relationships/image" Target="../media/image50.em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png"/><Relationship Id="rId9"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3.png"/><Relationship Id="rId7" Type="http://schemas.openxmlformats.org/officeDocument/2006/relationships/image" Target="../media/image58.png"/><Relationship Id="rId12" Type="http://schemas.openxmlformats.org/officeDocument/2006/relationships/image" Target="../media/image63.sv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7.svg"/><Relationship Id="rId11" Type="http://schemas.openxmlformats.org/officeDocument/2006/relationships/image" Target="../media/image62.png"/><Relationship Id="rId5" Type="http://schemas.openxmlformats.org/officeDocument/2006/relationships/image" Target="../media/image56.png"/><Relationship Id="rId10" Type="http://schemas.openxmlformats.org/officeDocument/2006/relationships/image" Target="../media/image61.svg"/><Relationship Id="rId4" Type="http://schemas.openxmlformats.org/officeDocument/2006/relationships/image" Target="../media/image4.png"/><Relationship Id="rId9" Type="http://schemas.openxmlformats.org/officeDocument/2006/relationships/image" Target="../media/image60.png"/></Relationships>
</file>

<file path=ppt/slides/_rels/slide29.xml.rels><?xml version="1.0" encoding="UTF-8" standalone="yes"?>
<Relationships xmlns="http://schemas.openxmlformats.org/package/2006/relationships"><Relationship Id="rId8" Type="http://schemas.openxmlformats.org/officeDocument/2006/relationships/image" Target="../media/image65.svg"/><Relationship Id="rId13" Type="http://schemas.openxmlformats.org/officeDocument/2006/relationships/image" Target="../media/image70.png"/><Relationship Id="rId3" Type="http://schemas.openxmlformats.org/officeDocument/2006/relationships/image" Target="../media/image3.png"/><Relationship Id="rId7" Type="http://schemas.openxmlformats.org/officeDocument/2006/relationships/image" Target="../media/image64.png"/><Relationship Id="rId12" Type="http://schemas.openxmlformats.org/officeDocument/2006/relationships/image" Target="../media/image69.sv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3.svg"/><Relationship Id="rId11" Type="http://schemas.openxmlformats.org/officeDocument/2006/relationships/image" Target="../media/image68.png"/><Relationship Id="rId5" Type="http://schemas.openxmlformats.org/officeDocument/2006/relationships/image" Target="../media/image62.png"/><Relationship Id="rId10" Type="http://schemas.openxmlformats.org/officeDocument/2006/relationships/image" Target="../media/image67.svg"/><Relationship Id="rId4" Type="http://schemas.openxmlformats.org/officeDocument/2006/relationships/image" Target="../media/image4.png"/><Relationship Id="rId9" Type="http://schemas.openxmlformats.org/officeDocument/2006/relationships/image" Target="../media/image66.png"/><Relationship Id="rId14" Type="http://schemas.openxmlformats.org/officeDocument/2006/relationships/image" Target="../media/image71.sv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8" Type="http://schemas.openxmlformats.org/officeDocument/2006/relationships/image" Target="../media/image71.svg"/><Relationship Id="rId13" Type="http://schemas.openxmlformats.org/officeDocument/2006/relationships/image" Target="../media/image76.png"/><Relationship Id="rId3" Type="http://schemas.openxmlformats.org/officeDocument/2006/relationships/image" Target="../media/image3.png"/><Relationship Id="rId7" Type="http://schemas.openxmlformats.org/officeDocument/2006/relationships/image" Target="../media/image70.png"/><Relationship Id="rId12" Type="http://schemas.openxmlformats.org/officeDocument/2006/relationships/image" Target="../media/image75.sv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3.svg"/><Relationship Id="rId11" Type="http://schemas.openxmlformats.org/officeDocument/2006/relationships/image" Target="../media/image74.png"/><Relationship Id="rId5" Type="http://schemas.openxmlformats.org/officeDocument/2006/relationships/image" Target="../media/image62.png"/><Relationship Id="rId10" Type="http://schemas.openxmlformats.org/officeDocument/2006/relationships/image" Target="../media/image73.svg"/><Relationship Id="rId4" Type="http://schemas.openxmlformats.org/officeDocument/2006/relationships/image" Target="../media/image4.png"/><Relationship Id="rId9" Type="http://schemas.openxmlformats.org/officeDocument/2006/relationships/image" Target="../media/image72.png"/><Relationship Id="rId14" Type="http://schemas.openxmlformats.org/officeDocument/2006/relationships/image" Target="../media/image77.sv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2BB2E97-6FCC-F0ED-5D46-6B69F26FD26F}"/>
              </a:ext>
            </a:extLst>
          </p:cNvPr>
          <p:cNvSpPr/>
          <p:nvPr/>
        </p:nvSpPr>
        <p:spPr>
          <a:xfrm>
            <a:off x="3668820" y="-2192"/>
            <a:ext cx="5475180" cy="6315160"/>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266" name="Title 1">
            <a:extLst>
              <a:ext uri="{FF2B5EF4-FFF2-40B4-BE49-F238E27FC236}">
                <a16:creationId xmlns:a16="http://schemas.microsoft.com/office/drawing/2014/main" id="{E8B97D34-9AA6-6893-CE40-3ADBE930CD32}"/>
              </a:ext>
            </a:extLst>
          </p:cNvPr>
          <p:cNvSpPr>
            <a:spLocks noGrp="1" noChangeArrowheads="1"/>
          </p:cNvSpPr>
          <p:nvPr>
            <p:ph type="ctrTitle"/>
          </p:nvPr>
        </p:nvSpPr>
        <p:spPr>
          <a:xfrm>
            <a:off x="5278836" y="875130"/>
            <a:ext cx="3672423" cy="2387267"/>
          </a:xfrm>
        </p:spPr>
        <p:txBody>
          <a:bodyPr/>
          <a:lstStyle/>
          <a:p>
            <a:r>
              <a:rPr lang="en-US" altLang="en-US" sz="2700" dirty="0">
                <a:solidFill>
                  <a:schemeClr val="bg1"/>
                </a:solidFill>
              </a:rPr>
              <a:t>A national skills audit of Community Health Workers and Outreach Team Leaders employed by the National Department of Health</a:t>
            </a:r>
            <a:endParaRPr lang="en-GB" altLang="en-US" sz="2700" dirty="0">
              <a:solidFill>
                <a:schemeClr val="bg1"/>
              </a:solidFill>
            </a:endParaRPr>
          </a:p>
        </p:txBody>
      </p:sp>
      <p:sp>
        <p:nvSpPr>
          <p:cNvPr id="2" name="TextBox 1">
            <a:extLst>
              <a:ext uri="{FF2B5EF4-FFF2-40B4-BE49-F238E27FC236}">
                <a16:creationId xmlns:a16="http://schemas.microsoft.com/office/drawing/2014/main" id="{4BB7A795-837D-E6EA-9E89-E53738A43BA3}"/>
              </a:ext>
            </a:extLst>
          </p:cNvPr>
          <p:cNvSpPr txBox="1"/>
          <p:nvPr/>
        </p:nvSpPr>
        <p:spPr>
          <a:xfrm>
            <a:off x="5122551" y="3914556"/>
            <a:ext cx="4021450" cy="461665"/>
          </a:xfrm>
          <a:prstGeom prst="rect">
            <a:avLst/>
          </a:prstGeom>
          <a:noFill/>
        </p:spPr>
        <p:txBody>
          <a:bodyPr wrap="square" rtlCol="0">
            <a:spAutoFit/>
          </a:bodyPr>
          <a:lstStyle/>
          <a:p>
            <a:pPr algn="ctr"/>
            <a:r>
              <a:rPr lang="en-US" sz="2400" i="1" dirty="0">
                <a:solidFill>
                  <a:schemeClr val="bg1"/>
                </a:solidFill>
              </a:rPr>
              <a:t>16 February 2024</a:t>
            </a:r>
            <a:endParaRPr lang="en-ZA" sz="2400" i="1" dirty="0">
              <a:solidFill>
                <a:schemeClr val="bg1"/>
              </a:solidFill>
            </a:endParaRPr>
          </a:p>
        </p:txBody>
      </p:sp>
      <p:pic>
        <p:nvPicPr>
          <p:cNvPr id="6" name="Picture 5">
            <a:extLst>
              <a:ext uri="{FF2B5EF4-FFF2-40B4-BE49-F238E27FC236}">
                <a16:creationId xmlns:a16="http://schemas.microsoft.com/office/drawing/2014/main" id="{196A0889-1021-6981-2281-C5B191523EFC}"/>
              </a:ext>
            </a:extLst>
          </p:cNvPr>
          <p:cNvPicPr>
            <a:picLocks noChangeAspect="1"/>
          </p:cNvPicPr>
          <p:nvPr/>
        </p:nvPicPr>
        <p:blipFill>
          <a:blip r:embed="rId2"/>
          <a:srcRect/>
          <a:stretch/>
        </p:blipFill>
        <p:spPr>
          <a:xfrm>
            <a:off x="-28798" y="12739"/>
            <a:ext cx="5151349" cy="6834713"/>
          </a:xfrm>
          <a:prstGeom prst="rect">
            <a:avLst/>
          </a:prstGeom>
        </p:spPr>
      </p:pic>
      <p:sp>
        <p:nvSpPr>
          <p:cNvPr id="10" name="Rectangle 9">
            <a:extLst>
              <a:ext uri="{FF2B5EF4-FFF2-40B4-BE49-F238E27FC236}">
                <a16:creationId xmlns:a16="http://schemas.microsoft.com/office/drawing/2014/main" id="{7963D1EA-DA4A-5BB2-43EE-454B48ABBC44}"/>
              </a:ext>
            </a:extLst>
          </p:cNvPr>
          <p:cNvSpPr/>
          <p:nvPr/>
        </p:nvSpPr>
        <p:spPr>
          <a:xfrm>
            <a:off x="5122551" y="6380447"/>
            <a:ext cx="4021449" cy="469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2" name="Picture 11" descr="A black background with green text&#10;&#10;Description automatically generated">
            <a:extLst>
              <a:ext uri="{FF2B5EF4-FFF2-40B4-BE49-F238E27FC236}">
                <a16:creationId xmlns:a16="http://schemas.microsoft.com/office/drawing/2014/main" id="{3030E72E-3242-0C67-DE5C-40EFDF662A2E}"/>
              </a:ext>
            </a:extLst>
          </p:cNvPr>
          <p:cNvPicPr>
            <a:picLocks noChangeAspect="1"/>
          </p:cNvPicPr>
          <p:nvPr/>
        </p:nvPicPr>
        <p:blipFill>
          <a:blip r:embed="rId3"/>
          <a:stretch>
            <a:fillRect/>
          </a:stretch>
        </p:blipFill>
        <p:spPr>
          <a:xfrm>
            <a:off x="5216920" y="6424449"/>
            <a:ext cx="942868" cy="366071"/>
          </a:xfrm>
          <a:prstGeom prst="rect">
            <a:avLst/>
          </a:prstGeom>
        </p:spPr>
      </p:pic>
      <p:pic>
        <p:nvPicPr>
          <p:cNvPr id="14" name="Picture 13" descr="A black background with orange text&#10;&#10;Description automatically generated">
            <a:extLst>
              <a:ext uri="{FF2B5EF4-FFF2-40B4-BE49-F238E27FC236}">
                <a16:creationId xmlns:a16="http://schemas.microsoft.com/office/drawing/2014/main" id="{B8AB05D7-76A7-CC18-5818-550B9A311030}"/>
              </a:ext>
            </a:extLst>
          </p:cNvPr>
          <p:cNvPicPr>
            <a:picLocks noChangeAspect="1"/>
          </p:cNvPicPr>
          <p:nvPr/>
        </p:nvPicPr>
        <p:blipFill>
          <a:blip r:embed="rId4"/>
          <a:stretch>
            <a:fillRect/>
          </a:stretch>
        </p:blipFill>
        <p:spPr>
          <a:xfrm>
            <a:off x="7935602" y="6437860"/>
            <a:ext cx="1133587" cy="337480"/>
          </a:xfrm>
          <a:prstGeom prst="rect">
            <a:avLst/>
          </a:prstGeom>
        </p:spPr>
      </p:pic>
      <p:pic>
        <p:nvPicPr>
          <p:cNvPr id="16" name="Picture 15" descr="A blue and black logo&#10;&#10;Description automatically generated">
            <a:extLst>
              <a:ext uri="{FF2B5EF4-FFF2-40B4-BE49-F238E27FC236}">
                <a16:creationId xmlns:a16="http://schemas.microsoft.com/office/drawing/2014/main" id="{C2ACE93F-0263-99F5-F411-41695679594F}"/>
              </a:ext>
            </a:extLst>
          </p:cNvPr>
          <p:cNvPicPr>
            <a:picLocks noChangeAspect="1"/>
          </p:cNvPicPr>
          <p:nvPr/>
        </p:nvPicPr>
        <p:blipFill>
          <a:blip r:embed="rId5"/>
          <a:stretch>
            <a:fillRect/>
          </a:stretch>
        </p:blipFill>
        <p:spPr>
          <a:xfrm>
            <a:off x="6527748" y="6407017"/>
            <a:ext cx="1039894" cy="398480"/>
          </a:xfrm>
          <a:prstGeom prst="rect">
            <a:avLst/>
          </a:prstGeom>
        </p:spPr>
      </p:pic>
    </p:spTree>
    <p:extLst>
      <p:ext uri="{BB962C8B-B14F-4D97-AF65-F5344CB8AC3E}">
        <p14:creationId xmlns:p14="http://schemas.microsoft.com/office/powerpoint/2010/main" val="58600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3E71EA0-E353-8128-AAE4-68AFB65E0BA3}"/>
              </a:ext>
            </a:extLst>
          </p:cNvPr>
          <p:cNvSpPr>
            <a:spLocks noGrp="1"/>
          </p:cNvSpPr>
          <p:nvPr>
            <p:ph type="sldNum" sz="quarter" idx="12"/>
          </p:nvPr>
        </p:nvSpPr>
        <p:spPr/>
        <p:txBody>
          <a:bodyPr/>
          <a:lstStyle/>
          <a:p>
            <a:pPr>
              <a:defRPr/>
            </a:pPr>
            <a:fld id="{AE384767-D813-4A2C-AC78-6B9304AB03D9}" type="slidenum">
              <a:rPr lang="es-ES" altLang="en-US" smtClean="0"/>
              <a:pPr>
                <a:defRPr/>
              </a:pPr>
              <a:t>10</a:t>
            </a:fld>
            <a:endParaRPr lang="es-ES" altLang="en-US" dirty="0"/>
          </a:p>
        </p:txBody>
      </p:sp>
      <p:sp>
        <p:nvSpPr>
          <p:cNvPr id="3" name="Rectangle 2">
            <a:extLst>
              <a:ext uri="{FF2B5EF4-FFF2-40B4-BE49-F238E27FC236}">
                <a16:creationId xmlns:a16="http://schemas.microsoft.com/office/drawing/2014/main" id="{54FE7054-A23A-A524-3FEE-8DE6765CC8F0}"/>
              </a:ext>
            </a:extLst>
          </p:cNvPr>
          <p:cNvSpPr/>
          <p:nvPr/>
        </p:nvSpPr>
        <p:spPr>
          <a:xfrm>
            <a:off x="0" y="136524"/>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Title 1">
            <a:extLst>
              <a:ext uri="{FF2B5EF4-FFF2-40B4-BE49-F238E27FC236}">
                <a16:creationId xmlns:a16="http://schemas.microsoft.com/office/drawing/2014/main" id="{BF13193F-E327-E2A8-6311-CB1CD55D7C5D}"/>
              </a:ext>
            </a:extLst>
          </p:cNvPr>
          <p:cNvSpPr txBox="1">
            <a:spLocks/>
          </p:cNvSpPr>
          <p:nvPr/>
        </p:nvSpPr>
        <p:spPr>
          <a:xfrm>
            <a:off x="169028" y="22442"/>
            <a:ext cx="8974971" cy="85725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COVERAGE OF CHWs and OTLs BY DISTRICT</a:t>
            </a:r>
            <a:endParaRPr lang="en-ZA" sz="4000" dirty="0">
              <a:solidFill>
                <a:schemeClr val="bg1"/>
              </a:solidFill>
            </a:endParaRPr>
          </a:p>
        </p:txBody>
      </p:sp>
      <p:pic>
        <p:nvPicPr>
          <p:cNvPr id="9" name="Picture 8" descr="A black background with green text&#10;&#10;Description automatically generated">
            <a:extLst>
              <a:ext uri="{FF2B5EF4-FFF2-40B4-BE49-F238E27FC236}">
                <a16:creationId xmlns:a16="http://schemas.microsoft.com/office/drawing/2014/main" id="{13F86C7C-D25F-EF17-FFA1-D35C41A73E57}"/>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10" name="Picture 9" descr="A black background with orange text&#10;&#10;Description automatically generated">
            <a:extLst>
              <a:ext uri="{FF2B5EF4-FFF2-40B4-BE49-F238E27FC236}">
                <a16:creationId xmlns:a16="http://schemas.microsoft.com/office/drawing/2014/main" id="{C12D20B4-B9BE-687C-4259-60A487455E99}"/>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11" name="Picture 10" descr="A blue and black logo&#10;&#10;Description automatically generated">
            <a:extLst>
              <a:ext uri="{FF2B5EF4-FFF2-40B4-BE49-F238E27FC236}">
                <a16:creationId xmlns:a16="http://schemas.microsoft.com/office/drawing/2014/main" id="{9C411C85-7401-C047-2DA3-F07A0F9EDC06}"/>
              </a:ext>
            </a:extLst>
          </p:cNvPr>
          <p:cNvPicPr>
            <a:picLocks noChangeAspect="1"/>
          </p:cNvPicPr>
          <p:nvPr/>
        </p:nvPicPr>
        <p:blipFill>
          <a:blip r:embed="rId4"/>
          <a:stretch>
            <a:fillRect/>
          </a:stretch>
        </p:blipFill>
        <p:spPr>
          <a:xfrm>
            <a:off x="1364338" y="6370585"/>
            <a:ext cx="942869" cy="361301"/>
          </a:xfrm>
          <a:prstGeom prst="rect">
            <a:avLst/>
          </a:prstGeom>
        </p:spPr>
      </p:pic>
      <p:sp>
        <p:nvSpPr>
          <p:cNvPr id="12" name="TextBox 11">
            <a:extLst>
              <a:ext uri="{FF2B5EF4-FFF2-40B4-BE49-F238E27FC236}">
                <a16:creationId xmlns:a16="http://schemas.microsoft.com/office/drawing/2014/main" id="{C59C77D6-0E39-D12F-367E-7A76D0686E91}"/>
              </a:ext>
            </a:extLst>
          </p:cNvPr>
          <p:cNvSpPr txBox="1"/>
          <p:nvPr/>
        </p:nvSpPr>
        <p:spPr>
          <a:xfrm>
            <a:off x="323967" y="5056788"/>
            <a:ext cx="4018031" cy="307777"/>
          </a:xfrm>
          <a:prstGeom prst="rect">
            <a:avLst/>
          </a:prstGeom>
          <a:noFill/>
        </p:spPr>
        <p:txBody>
          <a:bodyPr wrap="square">
            <a:spAutoFit/>
          </a:bodyPr>
          <a:lstStyle/>
          <a:p>
            <a:r>
              <a:rPr lang="en-US" sz="1400" dirty="0">
                <a:latin typeface="Calibri Light" panose="020F0302020204030204" pitchFamily="34" charset="0"/>
                <a:cs typeface="Calibri Light" panose="020F0302020204030204" pitchFamily="34" charset="0"/>
              </a:rPr>
              <a:t>OTLs per 100 000 uninsured population by province</a:t>
            </a:r>
          </a:p>
        </p:txBody>
      </p:sp>
      <p:sp>
        <p:nvSpPr>
          <p:cNvPr id="13" name="TextBox 12">
            <a:extLst>
              <a:ext uri="{FF2B5EF4-FFF2-40B4-BE49-F238E27FC236}">
                <a16:creationId xmlns:a16="http://schemas.microsoft.com/office/drawing/2014/main" id="{1D0DF05B-5EFE-CD10-5E90-6D61381790DF}"/>
              </a:ext>
            </a:extLst>
          </p:cNvPr>
          <p:cNvSpPr txBox="1"/>
          <p:nvPr/>
        </p:nvSpPr>
        <p:spPr>
          <a:xfrm>
            <a:off x="4734217" y="5056787"/>
            <a:ext cx="4018031" cy="307777"/>
          </a:xfrm>
          <a:prstGeom prst="rect">
            <a:avLst/>
          </a:prstGeom>
          <a:noFill/>
        </p:spPr>
        <p:txBody>
          <a:bodyPr wrap="square">
            <a:spAutoFit/>
          </a:bodyPr>
          <a:lstStyle/>
          <a:p>
            <a:r>
              <a:rPr lang="en-US" sz="1400" dirty="0">
                <a:latin typeface="Calibri Light" panose="020F0302020204030204" pitchFamily="34" charset="0"/>
                <a:cs typeface="Calibri Light" panose="020F0302020204030204" pitchFamily="34" charset="0"/>
              </a:rPr>
              <a:t>CHWs per 100 000 uninsured population by province</a:t>
            </a:r>
          </a:p>
        </p:txBody>
      </p:sp>
      <p:pic>
        <p:nvPicPr>
          <p:cNvPr id="17" name="Picture 16">
            <a:extLst>
              <a:ext uri="{FF2B5EF4-FFF2-40B4-BE49-F238E27FC236}">
                <a16:creationId xmlns:a16="http://schemas.microsoft.com/office/drawing/2014/main" id="{21760C32-81F4-9A81-4448-B223FB961C1D}"/>
              </a:ext>
            </a:extLst>
          </p:cNvPr>
          <p:cNvPicPr>
            <a:picLocks noChangeAspect="1"/>
          </p:cNvPicPr>
          <p:nvPr/>
        </p:nvPicPr>
        <p:blipFill>
          <a:blip r:embed="rId5"/>
          <a:srcRect l="67" r="67"/>
          <a:stretch/>
        </p:blipFill>
        <p:spPr>
          <a:xfrm>
            <a:off x="501264" y="1428028"/>
            <a:ext cx="8141472" cy="3936536"/>
          </a:xfrm>
          <a:prstGeom prst="rect">
            <a:avLst/>
          </a:prstGeom>
        </p:spPr>
      </p:pic>
      <p:sp>
        <p:nvSpPr>
          <p:cNvPr id="2" name="TextBox 1">
            <a:extLst>
              <a:ext uri="{FF2B5EF4-FFF2-40B4-BE49-F238E27FC236}">
                <a16:creationId xmlns:a16="http://schemas.microsoft.com/office/drawing/2014/main" id="{93CE3376-7D77-ABD6-7F38-D15CC7FB24E5}"/>
              </a:ext>
            </a:extLst>
          </p:cNvPr>
          <p:cNvSpPr txBox="1"/>
          <p:nvPr/>
        </p:nvSpPr>
        <p:spPr>
          <a:xfrm>
            <a:off x="128710" y="695144"/>
            <a:ext cx="7218574" cy="461665"/>
          </a:xfrm>
          <a:prstGeom prst="rect">
            <a:avLst/>
          </a:prstGeom>
          <a:noFill/>
        </p:spPr>
        <p:txBody>
          <a:bodyPr wrap="square">
            <a:spAutoFit/>
          </a:bodyPr>
          <a:lstStyle/>
          <a:p>
            <a:r>
              <a:rPr lang="en-US" sz="2400" dirty="0">
                <a:solidFill>
                  <a:srgbClr val="386546"/>
                </a:solidFill>
              </a:rPr>
              <a:t>(Numbers per 100 000 uninsured population)</a:t>
            </a:r>
          </a:p>
        </p:txBody>
      </p:sp>
      <p:sp>
        <p:nvSpPr>
          <p:cNvPr id="6" name="TextBox 5">
            <a:extLst>
              <a:ext uri="{FF2B5EF4-FFF2-40B4-BE49-F238E27FC236}">
                <a16:creationId xmlns:a16="http://schemas.microsoft.com/office/drawing/2014/main" id="{458A877E-CF0D-8EE4-5F30-A26142D2A276}"/>
              </a:ext>
            </a:extLst>
          </p:cNvPr>
          <p:cNvSpPr txBox="1"/>
          <p:nvPr/>
        </p:nvSpPr>
        <p:spPr>
          <a:xfrm>
            <a:off x="6983303" y="4644776"/>
            <a:ext cx="1338877" cy="167878"/>
          </a:xfrm>
          <a:prstGeom prst="rect">
            <a:avLst/>
          </a:prstGeom>
          <a:solidFill>
            <a:schemeClr val="bg1"/>
          </a:solidFill>
        </p:spPr>
        <p:txBody>
          <a:bodyPr wrap="square" rtlCol="0">
            <a:spAutoFit/>
          </a:bodyPr>
          <a:lstStyle/>
          <a:p>
            <a:r>
              <a:rPr lang="en-US" sz="600" dirty="0">
                <a:latin typeface="Arial Narrow" panose="020B0606020202030204" pitchFamily="34" charset="0"/>
              </a:rPr>
              <a:t>CHWs per 100 000 uninsured population</a:t>
            </a:r>
            <a:endParaRPr lang="en-ZA" sz="600" dirty="0">
              <a:latin typeface="Arial Narrow" panose="020B0606020202030204" pitchFamily="34" charset="0"/>
            </a:endParaRPr>
          </a:p>
        </p:txBody>
      </p:sp>
      <p:sp>
        <p:nvSpPr>
          <p:cNvPr id="7" name="TextBox 6">
            <a:extLst>
              <a:ext uri="{FF2B5EF4-FFF2-40B4-BE49-F238E27FC236}">
                <a16:creationId xmlns:a16="http://schemas.microsoft.com/office/drawing/2014/main" id="{4D3FE76B-F521-DDAC-8E47-58061F6EED9E}"/>
              </a:ext>
            </a:extLst>
          </p:cNvPr>
          <p:cNvSpPr txBox="1"/>
          <p:nvPr/>
        </p:nvSpPr>
        <p:spPr>
          <a:xfrm>
            <a:off x="3003121" y="4644776"/>
            <a:ext cx="1338877" cy="184666"/>
          </a:xfrm>
          <a:prstGeom prst="rect">
            <a:avLst/>
          </a:prstGeom>
          <a:solidFill>
            <a:schemeClr val="bg1"/>
          </a:solidFill>
        </p:spPr>
        <p:txBody>
          <a:bodyPr wrap="square" rtlCol="0">
            <a:spAutoFit/>
          </a:bodyPr>
          <a:lstStyle/>
          <a:p>
            <a:r>
              <a:rPr lang="en-US" sz="600" dirty="0">
                <a:latin typeface="Arial Narrow" panose="020B0606020202030204" pitchFamily="34" charset="0"/>
              </a:rPr>
              <a:t>OTLs per 100 000 uninsured population</a:t>
            </a:r>
            <a:endParaRPr lang="en-ZA" sz="600" dirty="0">
              <a:latin typeface="Arial Narrow" panose="020B0606020202030204" pitchFamily="34" charset="0"/>
            </a:endParaRPr>
          </a:p>
        </p:txBody>
      </p:sp>
    </p:spTree>
    <p:extLst>
      <p:ext uri="{BB962C8B-B14F-4D97-AF65-F5344CB8AC3E}">
        <p14:creationId xmlns:p14="http://schemas.microsoft.com/office/powerpoint/2010/main" val="1715925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17ECB5E-1C38-4506-DC75-0E91C3A0DF7F}"/>
              </a:ext>
            </a:extLst>
          </p:cNvPr>
          <p:cNvSpPr txBox="1">
            <a:spLocks/>
          </p:cNvSpPr>
          <p:nvPr/>
        </p:nvSpPr>
        <p:spPr bwMode="auto">
          <a:xfrm>
            <a:off x="0" y="0"/>
            <a:ext cx="3764187" cy="6081040"/>
          </a:xfrm>
          <a:prstGeom prst="rect">
            <a:avLst/>
          </a:prstGeom>
          <a:solidFill>
            <a:srgbClr val="386546"/>
          </a:solidFill>
          <a:ln>
            <a:noFill/>
          </a:ln>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ea typeface="Arial" charset="0"/>
                <a:cs typeface="Arial" charset="0"/>
              </a:defRPr>
            </a:lvl2pPr>
            <a:lvl3pPr algn="ctr" rtl="0" eaLnBrk="0" fontAlgn="base" hangingPunct="0">
              <a:spcBef>
                <a:spcPct val="0"/>
              </a:spcBef>
              <a:spcAft>
                <a:spcPct val="0"/>
              </a:spcAft>
              <a:defRPr sz="4400">
                <a:solidFill>
                  <a:schemeClr val="bg1"/>
                </a:solidFill>
                <a:latin typeface="Arial" charset="0"/>
                <a:ea typeface="Arial" charset="0"/>
                <a:cs typeface="Arial" charset="0"/>
              </a:defRPr>
            </a:lvl3pPr>
            <a:lvl4pPr algn="ctr" rtl="0" eaLnBrk="0" fontAlgn="base" hangingPunct="0">
              <a:spcBef>
                <a:spcPct val="0"/>
              </a:spcBef>
              <a:spcAft>
                <a:spcPct val="0"/>
              </a:spcAft>
              <a:defRPr sz="4400">
                <a:solidFill>
                  <a:schemeClr val="bg1"/>
                </a:solidFill>
                <a:latin typeface="Arial" charset="0"/>
                <a:ea typeface="Arial" charset="0"/>
                <a:cs typeface="Arial" charset="0"/>
              </a:defRPr>
            </a:lvl4pPr>
            <a:lvl5pPr algn="ctr" rtl="0" eaLnBrk="0" fontAlgn="base" hangingPunct="0">
              <a:spcBef>
                <a:spcPct val="0"/>
              </a:spcBef>
              <a:spcAft>
                <a:spcPct val="0"/>
              </a:spcAft>
              <a:defRPr sz="4400">
                <a:solidFill>
                  <a:schemeClr val="bg1"/>
                </a:solidFill>
                <a:latin typeface="Arial" charset="0"/>
                <a:ea typeface="Arial" charset="0"/>
                <a:cs typeface="Arial" charset="0"/>
              </a:defRPr>
            </a:lvl5pPr>
            <a:lvl6pPr marL="457200" algn="ctr" rtl="0" fontAlgn="base">
              <a:spcBef>
                <a:spcPct val="0"/>
              </a:spcBef>
              <a:spcAft>
                <a:spcPct val="0"/>
              </a:spcAft>
              <a:defRPr sz="4400">
                <a:solidFill>
                  <a:schemeClr val="tx2"/>
                </a:solidFill>
                <a:latin typeface="Arial" charset="0"/>
                <a:ea typeface="Arial" charset="0"/>
                <a:cs typeface="Arial" charset="0"/>
              </a:defRPr>
            </a:lvl6pPr>
            <a:lvl7pPr marL="914400" algn="ctr" rtl="0" fontAlgn="base">
              <a:spcBef>
                <a:spcPct val="0"/>
              </a:spcBef>
              <a:spcAft>
                <a:spcPct val="0"/>
              </a:spcAft>
              <a:defRPr sz="4400">
                <a:solidFill>
                  <a:schemeClr val="tx2"/>
                </a:solidFill>
                <a:latin typeface="Arial" charset="0"/>
                <a:ea typeface="Arial" charset="0"/>
                <a:cs typeface="Arial" charset="0"/>
              </a:defRPr>
            </a:lvl7pPr>
            <a:lvl8pPr marL="1371600" algn="ctr" rtl="0" fontAlgn="base">
              <a:spcBef>
                <a:spcPct val="0"/>
              </a:spcBef>
              <a:spcAft>
                <a:spcPct val="0"/>
              </a:spcAft>
              <a:defRPr sz="4400">
                <a:solidFill>
                  <a:schemeClr val="tx2"/>
                </a:solidFill>
                <a:latin typeface="Arial" charset="0"/>
                <a:ea typeface="Arial" charset="0"/>
                <a:cs typeface="Arial" charset="0"/>
              </a:defRPr>
            </a:lvl8pPr>
            <a:lvl9pPr marL="1828800" algn="ctr" rtl="0" fontAlgn="base">
              <a:spcBef>
                <a:spcPct val="0"/>
              </a:spcBef>
              <a:spcAft>
                <a:spcPct val="0"/>
              </a:spcAft>
              <a:defRPr sz="4400">
                <a:solidFill>
                  <a:schemeClr val="tx2"/>
                </a:solidFill>
                <a:latin typeface="Arial" charset="0"/>
                <a:ea typeface="Arial" charset="0"/>
                <a:cs typeface="Arial" charset="0"/>
              </a:defRPr>
            </a:lvl9pPr>
          </a:lstStyle>
          <a:p>
            <a:r>
              <a:rPr lang="en-ZA" sz="2100" b="1" dirty="0">
                <a:solidFill>
                  <a:srgbClr val="FFFFFF"/>
                </a:solidFill>
                <a:latin typeface="Arial"/>
                <a:ea typeface="Calibri" panose="020F0502020204030204" pitchFamily="34" charset="0"/>
                <a:cs typeface="Arial"/>
              </a:rPr>
              <a:t>OTL COVERAGE BY DISTRICT:</a:t>
            </a:r>
          </a:p>
          <a:p>
            <a:r>
              <a:rPr lang="en-ZA" sz="2100" b="1" dirty="0">
                <a:solidFill>
                  <a:srgbClr val="FFFFFF"/>
                </a:solidFill>
                <a:latin typeface="Arial"/>
                <a:ea typeface="Calibri" panose="020F0502020204030204" pitchFamily="34" charset="0"/>
                <a:cs typeface="Arial"/>
              </a:rPr>
              <a:t> </a:t>
            </a:r>
          </a:p>
          <a:p>
            <a:r>
              <a:rPr lang="en-ZA" sz="2100" b="1" dirty="0">
                <a:solidFill>
                  <a:srgbClr val="FFFFFF"/>
                </a:solidFill>
                <a:latin typeface="Arial"/>
                <a:ea typeface="Calibri" panose="020F0502020204030204" pitchFamily="34" charset="0"/>
                <a:cs typeface="Arial"/>
              </a:rPr>
              <a:t>Numbers of OTLs per 100 000 Uninsured Population</a:t>
            </a:r>
          </a:p>
          <a:p>
            <a:endParaRPr lang="en-ZA" sz="2100" b="1" dirty="0">
              <a:solidFill>
                <a:srgbClr val="FFFFFF"/>
              </a:solidFill>
              <a:latin typeface="Arial"/>
              <a:ea typeface="Calibri" panose="020F0502020204030204" pitchFamily="34" charset="0"/>
              <a:cs typeface="Arial"/>
            </a:endParaRPr>
          </a:p>
          <a:p>
            <a:endParaRPr lang="en-ZA" sz="2100" dirty="0">
              <a:solidFill>
                <a:srgbClr val="FFFFFF"/>
              </a:solidFill>
              <a:latin typeface="Arial"/>
              <a:ea typeface="Calibri" panose="020F0502020204030204" pitchFamily="34" charset="0"/>
              <a:cs typeface="Arial"/>
            </a:endParaRPr>
          </a:p>
          <a:p>
            <a:r>
              <a:rPr lang="en-ZA" sz="1800" dirty="0">
                <a:solidFill>
                  <a:srgbClr val="FFFFFF"/>
                </a:solidFill>
                <a:latin typeface="Arial"/>
                <a:ea typeface="Calibri" panose="020F0502020204030204" pitchFamily="34" charset="0"/>
                <a:cs typeface="Arial"/>
              </a:rPr>
              <a:t>(Ordered from highest to lowest)</a:t>
            </a:r>
            <a:endParaRPr lang="en-ZA" sz="1800" dirty="0"/>
          </a:p>
        </p:txBody>
      </p:sp>
      <p:pic>
        <p:nvPicPr>
          <p:cNvPr id="3" name="Picture 2" descr="A screenshot of a graph&#10;&#10;Description automatically generated">
            <a:extLst>
              <a:ext uri="{FF2B5EF4-FFF2-40B4-BE49-F238E27FC236}">
                <a16:creationId xmlns:a16="http://schemas.microsoft.com/office/drawing/2014/main" id="{DD620A83-452A-E39D-7153-4588D449C48A}"/>
              </a:ext>
            </a:extLst>
          </p:cNvPr>
          <p:cNvPicPr>
            <a:picLocks noChangeAspect="1"/>
          </p:cNvPicPr>
          <p:nvPr/>
        </p:nvPicPr>
        <p:blipFill rotWithShape="1">
          <a:blip r:embed="rId2"/>
          <a:srcRect t="3800"/>
          <a:stretch/>
        </p:blipFill>
        <p:spPr>
          <a:xfrm>
            <a:off x="3934061" y="5387"/>
            <a:ext cx="4664776" cy="6852613"/>
          </a:xfrm>
          <a:prstGeom prst="rect">
            <a:avLst/>
          </a:prstGeom>
        </p:spPr>
      </p:pic>
      <p:pic>
        <p:nvPicPr>
          <p:cNvPr id="7" name="Picture 6" descr="A black background with green text&#10;&#10;Description automatically generated">
            <a:extLst>
              <a:ext uri="{FF2B5EF4-FFF2-40B4-BE49-F238E27FC236}">
                <a16:creationId xmlns:a16="http://schemas.microsoft.com/office/drawing/2014/main" id="{47A9B99E-3B40-ECAD-3F42-389196CBB8ED}"/>
              </a:ext>
            </a:extLst>
          </p:cNvPr>
          <p:cNvPicPr>
            <a:picLocks noChangeAspect="1"/>
          </p:cNvPicPr>
          <p:nvPr/>
        </p:nvPicPr>
        <p:blipFill>
          <a:blip r:embed="rId3"/>
          <a:stretch>
            <a:fillRect/>
          </a:stretch>
        </p:blipFill>
        <p:spPr>
          <a:xfrm>
            <a:off x="123208" y="636101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7B78BADE-C512-C653-FD16-87FC1E0EB30F}"/>
              </a:ext>
            </a:extLst>
          </p:cNvPr>
          <p:cNvPicPr>
            <a:picLocks noChangeAspect="1"/>
          </p:cNvPicPr>
          <p:nvPr/>
        </p:nvPicPr>
        <p:blipFill>
          <a:blip r:embed="rId4"/>
          <a:stretch>
            <a:fillRect/>
          </a:stretch>
        </p:blipFill>
        <p:spPr>
          <a:xfrm>
            <a:off x="2370495" y="636101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42AE775A-A4BD-7DE2-C1AF-30872DBBFE6D}"/>
              </a:ext>
            </a:extLst>
          </p:cNvPr>
          <p:cNvPicPr>
            <a:picLocks noChangeAspect="1"/>
          </p:cNvPicPr>
          <p:nvPr/>
        </p:nvPicPr>
        <p:blipFill>
          <a:blip r:embed="rId5"/>
          <a:stretch>
            <a:fillRect/>
          </a:stretch>
        </p:blipFill>
        <p:spPr>
          <a:xfrm>
            <a:off x="1257752" y="6376195"/>
            <a:ext cx="942869" cy="361301"/>
          </a:xfrm>
          <a:prstGeom prst="rect">
            <a:avLst/>
          </a:prstGeom>
        </p:spPr>
      </p:pic>
    </p:spTree>
    <p:extLst>
      <p:ext uri="{BB962C8B-B14F-4D97-AF65-F5344CB8AC3E}">
        <p14:creationId xmlns:p14="http://schemas.microsoft.com/office/powerpoint/2010/main" val="536205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AB54F81-A08A-B8A0-44DF-900E9A24C0CA}"/>
              </a:ext>
            </a:extLst>
          </p:cNvPr>
          <p:cNvSpPr txBox="1">
            <a:spLocks/>
          </p:cNvSpPr>
          <p:nvPr/>
        </p:nvSpPr>
        <p:spPr bwMode="auto">
          <a:xfrm>
            <a:off x="0" y="0"/>
            <a:ext cx="2597345" cy="6081040"/>
          </a:xfrm>
          <a:prstGeom prst="rect">
            <a:avLst/>
          </a:prstGeom>
          <a:solidFill>
            <a:srgbClr val="386546"/>
          </a:solidFill>
          <a:ln>
            <a:noFill/>
          </a:ln>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ea typeface="Arial" charset="0"/>
                <a:cs typeface="Arial" charset="0"/>
              </a:defRPr>
            </a:lvl2pPr>
            <a:lvl3pPr algn="ctr" rtl="0" eaLnBrk="0" fontAlgn="base" hangingPunct="0">
              <a:spcBef>
                <a:spcPct val="0"/>
              </a:spcBef>
              <a:spcAft>
                <a:spcPct val="0"/>
              </a:spcAft>
              <a:defRPr sz="4400">
                <a:solidFill>
                  <a:schemeClr val="bg1"/>
                </a:solidFill>
                <a:latin typeface="Arial" charset="0"/>
                <a:ea typeface="Arial" charset="0"/>
                <a:cs typeface="Arial" charset="0"/>
              </a:defRPr>
            </a:lvl3pPr>
            <a:lvl4pPr algn="ctr" rtl="0" eaLnBrk="0" fontAlgn="base" hangingPunct="0">
              <a:spcBef>
                <a:spcPct val="0"/>
              </a:spcBef>
              <a:spcAft>
                <a:spcPct val="0"/>
              </a:spcAft>
              <a:defRPr sz="4400">
                <a:solidFill>
                  <a:schemeClr val="bg1"/>
                </a:solidFill>
                <a:latin typeface="Arial" charset="0"/>
                <a:ea typeface="Arial" charset="0"/>
                <a:cs typeface="Arial" charset="0"/>
              </a:defRPr>
            </a:lvl4pPr>
            <a:lvl5pPr algn="ctr" rtl="0" eaLnBrk="0" fontAlgn="base" hangingPunct="0">
              <a:spcBef>
                <a:spcPct val="0"/>
              </a:spcBef>
              <a:spcAft>
                <a:spcPct val="0"/>
              </a:spcAft>
              <a:defRPr sz="4400">
                <a:solidFill>
                  <a:schemeClr val="bg1"/>
                </a:solidFill>
                <a:latin typeface="Arial" charset="0"/>
                <a:ea typeface="Arial" charset="0"/>
                <a:cs typeface="Arial" charset="0"/>
              </a:defRPr>
            </a:lvl5pPr>
            <a:lvl6pPr marL="457200" algn="ctr" rtl="0" fontAlgn="base">
              <a:spcBef>
                <a:spcPct val="0"/>
              </a:spcBef>
              <a:spcAft>
                <a:spcPct val="0"/>
              </a:spcAft>
              <a:defRPr sz="4400">
                <a:solidFill>
                  <a:schemeClr val="tx2"/>
                </a:solidFill>
                <a:latin typeface="Arial" charset="0"/>
                <a:ea typeface="Arial" charset="0"/>
                <a:cs typeface="Arial" charset="0"/>
              </a:defRPr>
            </a:lvl6pPr>
            <a:lvl7pPr marL="914400" algn="ctr" rtl="0" fontAlgn="base">
              <a:spcBef>
                <a:spcPct val="0"/>
              </a:spcBef>
              <a:spcAft>
                <a:spcPct val="0"/>
              </a:spcAft>
              <a:defRPr sz="4400">
                <a:solidFill>
                  <a:schemeClr val="tx2"/>
                </a:solidFill>
                <a:latin typeface="Arial" charset="0"/>
                <a:ea typeface="Arial" charset="0"/>
                <a:cs typeface="Arial" charset="0"/>
              </a:defRPr>
            </a:lvl7pPr>
            <a:lvl8pPr marL="1371600" algn="ctr" rtl="0" fontAlgn="base">
              <a:spcBef>
                <a:spcPct val="0"/>
              </a:spcBef>
              <a:spcAft>
                <a:spcPct val="0"/>
              </a:spcAft>
              <a:defRPr sz="4400">
                <a:solidFill>
                  <a:schemeClr val="tx2"/>
                </a:solidFill>
                <a:latin typeface="Arial" charset="0"/>
                <a:ea typeface="Arial" charset="0"/>
                <a:cs typeface="Arial" charset="0"/>
              </a:defRPr>
            </a:lvl8pPr>
            <a:lvl9pPr marL="1828800" algn="ctr" rtl="0" fontAlgn="base">
              <a:spcBef>
                <a:spcPct val="0"/>
              </a:spcBef>
              <a:spcAft>
                <a:spcPct val="0"/>
              </a:spcAft>
              <a:defRPr sz="4400">
                <a:solidFill>
                  <a:schemeClr val="tx2"/>
                </a:solidFill>
                <a:latin typeface="Arial" charset="0"/>
                <a:ea typeface="Arial" charset="0"/>
                <a:cs typeface="Arial" charset="0"/>
              </a:defRPr>
            </a:lvl9pPr>
          </a:lstStyle>
          <a:p>
            <a:r>
              <a:rPr lang="en-ZA" sz="2100" b="1" dirty="0">
                <a:solidFill>
                  <a:srgbClr val="FFFFFF"/>
                </a:solidFill>
                <a:latin typeface="Arial"/>
                <a:ea typeface="Calibri" panose="020F0502020204030204" pitchFamily="34" charset="0"/>
                <a:cs typeface="Arial"/>
              </a:rPr>
              <a:t>CHW COVERAGE BY DISTRICT:</a:t>
            </a:r>
          </a:p>
          <a:p>
            <a:endParaRPr lang="en-ZA" sz="2100" b="1" dirty="0">
              <a:solidFill>
                <a:srgbClr val="FFFFFF"/>
              </a:solidFill>
              <a:latin typeface="Arial"/>
              <a:ea typeface="Calibri" panose="020F0502020204030204" pitchFamily="34" charset="0"/>
              <a:cs typeface="Arial"/>
            </a:endParaRPr>
          </a:p>
          <a:p>
            <a:r>
              <a:rPr lang="en-ZA" sz="2100" b="1" dirty="0">
                <a:solidFill>
                  <a:srgbClr val="FFFFFF"/>
                </a:solidFill>
                <a:latin typeface="Arial"/>
                <a:ea typeface="Calibri" panose="020F0502020204030204" pitchFamily="34" charset="0"/>
                <a:cs typeface="Arial"/>
              </a:rPr>
              <a:t>Numbers of CHWs per 100 000 Uninsured Population</a:t>
            </a:r>
          </a:p>
          <a:p>
            <a:endParaRPr lang="en-ZA" sz="2100" b="1" dirty="0">
              <a:solidFill>
                <a:srgbClr val="FFFFFF"/>
              </a:solidFill>
              <a:latin typeface="Arial"/>
              <a:ea typeface="Calibri" panose="020F0502020204030204" pitchFamily="34" charset="0"/>
              <a:cs typeface="Arial"/>
            </a:endParaRPr>
          </a:p>
          <a:p>
            <a:endParaRPr lang="en-ZA" sz="2100" dirty="0">
              <a:solidFill>
                <a:srgbClr val="FFFFFF"/>
              </a:solidFill>
              <a:latin typeface="Arial"/>
              <a:ea typeface="Calibri" panose="020F0502020204030204" pitchFamily="34" charset="0"/>
              <a:cs typeface="Arial"/>
            </a:endParaRPr>
          </a:p>
          <a:p>
            <a:r>
              <a:rPr lang="en-ZA" sz="1800" dirty="0">
                <a:solidFill>
                  <a:srgbClr val="FFFFFF"/>
                </a:solidFill>
                <a:latin typeface="Arial"/>
                <a:ea typeface="Calibri" panose="020F0502020204030204" pitchFamily="34" charset="0"/>
                <a:cs typeface="Arial"/>
              </a:rPr>
              <a:t>(Ordered from highest to lowest)</a:t>
            </a:r>
            <a:endParaRPr lang="en-ZA" sz="1800" dirty="0"/>
          </a:p>
        </p:txBody>
      </p:sp>
      <p:pic>
        <p:nvPicPr>
          <p:cNvPr id="8" name="Picture 7" descr="A screen shot of a graph&#10;&#10;Description automatically generated">
            <a:extLst>
              <a:ext uri="{FF2B5EF4-FFF2-40B4-BE49-F238E27FC236}">
                <a16:creationId xmlns:a16="http://schemas.microsoft.com/office/drawing/2014/main" id="{2D26F208-4FC6-9DE3-F1F8-8F293C01C7A3}"/>
              </a:ext>
            </a:extLst>
          </p:cNvPr>
          <p:cNvPicPr>
            <a:picLocks noChangeAspect="1"/>
          </p:cNvPicPr>
          <p:nvPr/>
        </p:nvPicPr>
        <p:blipFill rotWithShape="1">
          <a:blip r:embed="rId2"/>
          <a:srcRect t="5347"/>
          <a:stretch/>
        </p:blipFill>
        <p:spPr>
          <a:xfrm>
            <a:off x="2533629" y="0"/>
            <a:ext cx="6610371" cy="6881053"/>
          </a:xfrm>
          <a:prstGeom prst="rect">
            <a:avLst/>
          </a:prstGeom>
        </p:spPr>
      </p:pic>
      <p:pic>
        <p:nvPicPr>
          <p:cNvPr id="4" name="Picture 3" descr="A black background with green text&#10;&#10;Description automatically generated">
            <a:extLst>
              <a:ext uri="{FF2B5EF4-FFF2-40B4-BE49-F238E27FC236}">
                <a16:creationId xmlns:a16="http://schemas.microsoft.com/office/drawing/2014/main" id="{CC551386-3280-D261-573F-96BA8279EBF6}"/>
              </a:ext>
            </a:extLst>
          </p:cNvPr>
          <p:cNvPicPr>
            <a:picLocks noChangeAspect="1"/>
          </p:cNvPicPr>
          <p:nvPr/>
        </p:nvPicPr>
        <p:blipFill>
          <a:blip r:embed="rId3"/>
          <a:stretch>
            <a:fillRect/>
          </a:stretch>
        </p:blipFill>
        <p:spPr>
          <a:xfrm>
            <a:off x="72719" y="6376195"/>
            <a:ext cx="830454" cy="322426"/>
          </a:xfrm>
          <a:prstGeom prst="rect">
            <a:avLst/>
          </a:prstGeom>
        </p:spPr>
      </p:pic>
      <p:pic>
        <p:nvPicPr>
          <p:cNvPr id="5" name="Picture 4" descr="A black background with orange text&#10;&#10;Description automatically generated">
            <a:extLst>
              <a:ext uri="{FF2B5EF4-FFF2-40B4-BE49-F238E27FC236}">
                <a16:creationId xmlns:a16="http://schemas.microsoft.com/office/drawing/2014/main" id="{A66C196C-738D-D74C-C114-49E3A9ADD6F9}"/>
              </a:ext>
            </a:extLst>
          </p:cNvPr>
          <p:cNvPicPr>
            <a:picLocks noChangeAspect="1"/>
          </p:cNvPicPr>
          <p:nvPr/>
        </p:nvPicPr>
        <p:blipFill>
          <a:blip r:embed="rId4"/>
          <a:stretch>
            <a:fillRect/>
          </a:stretch>
        </p:blipFill>
        <p:spPr>
          <a:xfrm>
            <a:off x="1758395" y="6382880"/>
            <a:ext cx="1038112" cy="309056"/>
          </a:xfrm>
          <a:prstGeom prst="rect">
            <a:avLst/>
          </a:prstGeom>
        </p:spPr>
      </p:pic>
      <p:pic>
        <p:nvPicPr>
          <p:cNvPr id="7" name="Picture 6" descr="A blue and black logo&#10;&#10;Description automatically generated">
            <a:extLst>
              <a:ext uri="{FF2B5EF4-FFF2-40B4-BE49-F238E27FC236}">
                <a16:creationId xmlns:a16="http://schemas.microsoft.com/office/drawing/2014/main" id="{155B290F-F605-52B7-06D3-748ABE8ED3D8}"/>
              </a:ext>
            </a:extLst>
          </p:cNvPr>
          <p:cNvPicPr>
            <a:picLocks noChangeAspect="1"/>
          </p:cNvPicPr>
          <p:nvPr/>
        </p:nvPicPr>
        <p:blipFill>
          <a:blip r:embed="rId5"/>
          <a:stretch>
            <a:fillRect/>
          </a:stretch>
        </p:blipFill>
        <p:spPr>
          <a:xfrm>
            <a:off x="915556" y="6380396"/>
            <a:ext cx="830456" cy="318225"/>
          </a:xfrm>
          <a:prstGeom prst="rect">
            <a:avLst/>
          </a:prstGeom>
        </p:spPr>
      </p:pic>
    </p:spTree>
    <p:extLst>
      <p:ext uri="{BB962C8B-B14F-4D97-AF65-F5344CB8AC3E}">
        <p14:creationId xmlns:p14="http://schemas.microsoft.com/office/powerpoint/2010/main" val="1169453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Content Placeholder 3">
            <a:extLst>
              <a:ext uri="{FF2B5EF4-FFF2-40B4-BE49-F238E27FC236}">
                <a16:creationId xmlns:a16="http://schemas.microsoft.com/office/drawing/2014/main" id="{B327F9A8-AEEF-14A2-9DD7-BE226A2B2E84}"/>
              </a:ext>
            </a:extLst>
          </p:cNvPr>
          <p:cNvPicPr>
            <a:picLocks noGrp="1" noChangeAspect="1"/>
          </p:cNvPicPr>
          <p:nvPr>
            <p:ph idx="1"/>
          </p:nvPr>
        </p:nvPicPr>
        <p:blipFill rotWithShape="1">
          <a:blip r:embed="rId2"/>
          <a:srcRect l="849" t="4536" r="1104" b="3556"/>
          <a:stretch/>
        </p:blipFill>
        <p:spPr>
          <a:xfrm>
            <a:off x="2850392" y="134637"/>
            <a:ext cx="6220890" cy="6322262"/>
          </a:xfrm>
          <a:prstGeom prst="rect">
            <a:avLst/>
          </a:prstGeom>
        </p:spPr>
      </p:pic>
      <p:sp>
        <p:nvSpPr>
          <p:cNvPr id="3" name="Title 1">
            <a:extLst>
              <a:ext uri="{FF2B5EF4-FFF2-40B4-BE49-F238E27FC236}">
                <a16:creationId xmlns:a16="http://schemas.microsoft.com/office/drawing/2014/main" id="{DD44C6FF-D903-E055-4EA5-2A41513F502C}"/>
              </a:ext>
            </a:extLst>
          </p:cNvPr>
          <p:cNvSpPr txBox="1">
            <a:spLocks/>
          </p:cNvSpPr>
          <p:nvPr/>
        </p:nvSpPr>
        <p:spPr bwMode="auto">
          <a:xfrm>
            <a:off x="0" y="0"/>
            <a:ext cx="2796507" cy="6081040"/>
          </a:xfrm>
          <a:prstGeom prst="rect">
            <a:avLst/>
          </a:prstGeom>
          <a:solidFill>
            <a:srgbClr val="386546"/>
          </a:solidFill>
          <a:ln>
            <a:noFill/>
          </a:ln>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ea typeface="Arial" charset="0"/>
                <a:cs typeface="Arial" charset="0"/>
              </a:defRPr>
            </a:lvl2pPr>
            <a:lvl3pPr algn="ctr" rtl="0" eaLnBrk="0" fontAlgn="base" hangingPunct="0">
              <a:spcBef>
                <a:spcPct val="0"/>
              </a:spcBef>
              <a:spcAft>
                <a:spcPct val="0"/>
              </a:spcAft>
              <a:defRPr sz="4400">
                <a:solidFill>
                  <a:schemeClr val="bg1"/>
                </a:solidFill>
                <a:latin typeface="Arial" charset="0"/>
                <a:ea typeface="Arial" charset="0"/>
                <a:cs typeface="Arial" charset="0"/>
              </a:defRPr>
            </a:lvl3pPr>
            <a:lvl4pPr algn="ctr" rtl="0" eaLnBrk="0" fontAlgn="base" hangingPunct="0">
              <a:spcBef>
                <a:spcPct val="0"/>
              </a:spcBef>
              <a:spcAft>
                <a:spcPct val="0"/>
              </a:spcAft>
              <a:defRPr sz="4400">
                <a:solidFill>
                  <a:schemeClr val="bg1"/>
                </a:solidFill>
                <a:latin typeface="Arial" charset="0"/>
                <a:ea typeface="Arial" charset="0"/>
                <a:cs typeface="Arial" charset="0"/>
              </a:defRPr>
            </a:lvl4pPr>
            <a:lvl5pPr algn="ctr" rtl="0" eaLnBrk="0" fontAlgn="base" hangingPunct="0">
              <a:spcBef>
                <a:spcPct val="0"/>
              </a:spcBef>
              <a:spcAft>
                <a:spcPct val="0"/>
              </a:spcAft>
              <a:defRPr sz="4400">
                <a:solidFill>
                  <a:schemeClr val="bg1"/>
                </a:solidFill>
                <a:latin typeface="Arial" charset="0"/>
                <a:ea typeface="Arial" charset="0"/>
                <a:cs typeface="Arial" charset="0"/>
              </a:defRPr>
            </a:lvl5pPr>
            <a:lvl6pPr marL="457200" algn="ctr" rtl="0" fontAlgn="base">
              <a:spcBef>
                <a:spcPct val="0"/>
              </a:spcBef>
              <a:spcAft>
                <a:spcPct val="0"/>
              </a:spcAft>
              <a:defRPr sz="4400">
                <a:solidFill>
                  <a:schemeClr val="tx2"/>
                </a:solidFill>
                <a:latin typeface="Arial" charset="0"/>
                <a:ea typeface="Arial" charset="0"/>
                <a:cs typeface="Arial" charset="0"/>
              </a:defRPr>
            </a:lvl6pPr>
            <a:lvl7pPr marL="914400" algn="ctr" rtl="0" fontAlgn="base">
              <a:spcBef>
                <a:spcPct val="0"/>
              </a:spcBef>
              <a:spcAft>
                <a:spcPct val="0"/>
              </a:spcAft>
              <a:defRPr sz="4400">
                <a:solidFill>
                  <a:schemeClr val="tx2"/>
                </a:solidFill>
                <a:latin typeface="Arial" charset="0"/>
                <a:ea typeface="Arial" charset="0"/>
                <a:cs typeface="Arial" charset="0"/>
              </a:defRPr>
            </a:lvl7pPr>
            <a:lvl8pPr marL="1371600" algn="ctr" rtl="0" fontAlgn="base">
              <a:spcBef>
                <a:spcPct val="0"/>
              </a:spcBef>
              <a:spcAft>
                <a:spcPct val="0"/>
              </a:spcAft>
              <a:defRPr sz="4400">
                <a:solidFill>
                  <a:schemeClr val="tx2"/>
                </a:solidFill>
                <a:latin typeface="Arial" charset="0"/>
                <a:ea typeface="Arial" charset="0"/>
                <a:cs typeface="Arial" charset="0"/>
              </a:defRPr>
            </a:lvl8pPr>
            <a:lvl9pPr marL="1828800" algn="ctr" rtl="0" fontAlgn="base">
              <a:spcBef>
                <a:spcPct val="0"/>
              </a:spcBef>
              <a:spcAft>
                <a:spcPct val="0"/>
              </a:spcAft>
              <a:defRPr sz="4400">
                <a:solidFill>
                  <a:schemeClr val="tx2"/>
                </a:solidFill>
                <a:latin typeface="Arial" charset="0"/>
                <a:ea typeface="Arial" charset="0"/>
                <a:cs typeface="Arial" charset="0"/>
              </a:defRPr>
            </a:lvl9pPr>
          </a:lstStyle>
          <a:p>
            <a:r>
              <a:rPr lang="en-US" sz="3600" b="1" dirty="0"/>
              <a:t>THE RATIO OF CHWs TO OTLs</a:t>
            </a:r>
            <a:endParaRPr lang="en-ZA" sz="3200" dirty="0"/>
          </a:p>
        </p:txBody>
      </p:sp>
      <p:pic>
        <p:nvPicPr>
          <p:cNvPr id="5" name="Picture 4" descr="A black background with green text&#10;&#10;Description automatically generated">
            <a:extLst>
              <a:ext uri="{FF2B5EF4-FFF2-40B4-BE49-F238E27FC236}">
                <a16:creationId xmlns:a16="http://schemas.microsoft.com/office/drawing/2014/main" id="{F5859F75-6CD6-3239-585D-E5F41AFBDC5A}"/>
              </a:ext>
            </a:extLst>
          </p:cNvPr>
          <p:cNvPicPr>
            <a:picLocks noChangeAspect="1"/>
          </p:cNvPicPr>
          <p:nvPr/>
        </p:nvPicPr>
        <p:blipFill>
          <a:blip r:embed="rId3"/>
          <a:stretch>
            <a:fillRect/>
          </a:stretch>
        </p:blipFill>
        <p:spPr>
          <a:xfrm>
            <a:off x="72719" y="6376195"/>
            <a:ext cx="830454" cy="322426"/>
          </a:xfrm>
          <a:prstGeom prst="rect">
            <a:avLst/>
          </a:prstGeom>
        </p:spPr>
      </p:pic>
      <p:pic>
        <p:nvPicPr>
          <p:cNvPr id="13" name="Picture 12" descr="A black background with orange text&#10;&#10;Description automatically generated">
            <a:extLst>
              <a:ext uri="{FF2B5EF4-FFF2-40B4-BE49-F238E27FC236}">
                <a16:creationId xmlns:a16="http://schemas.microsoft.com/office/drawing/2014/main" id="{11314650-9F5C-57DE-0E38-5E4199D055E8}"/>
              </a:ext>
            </a:extLst>
          </p:cNvPr>
          <p:cNvPicPr>
            <a:picLocks noChangeAspect="1"/>
          </p:cNvPicPr>
          <p:nvPr/>
        </p:nvPicPr>
        <p:blipFill>
          <a:blip r:embed="rId4"/>
          <a:stretch>
            <a:fillRect/>
          </a:stretch>
        </p:blipFill>
        <p:spPr>
          <a:xfrm>
            <a:off x="1758395" y="6382880"/>
            <a:ext cx="1038112" cy="309056"/>
          </a:xfrm>
          <a:prstGeom prst="rect">
            <a:avLst/>
          </a:prstGeom>
        </p:spPr>
      </p:pic>
      <p:pic>
        <p:nvPicPr>
          <p:cNvPr id="14" name="Picture 13" descr="A blue and black logo&#10;&#10;Description automatically generated">
            <a:extLst>
              <a:ext uri="{FF2B5EF4-FFF2-40B4-BE49-F238E27FC236}">
                <a16:creationId xmlns:a16="http://schemas.microsoft.com/office/drawing/2014/main" id="{0B96607F-9481-307B-77E7-6F89127BADB5}"/>
              </a:ext>
            </a:extLst>
          </p:cNvPr>
          <p:cNvPicPr>
            <a:picLocks noChangeAspect="1"/>
          </p:cNvPicPr>
          <p:nvPr/>
        </p:nvPicPr>
        <p:blipFill>
          <a:blip r:embed="rId5"/>
          <a:stretch>
            <a:fillRect/>
          </a:stretch>
        </p:blipFill>
        <p:spPr>
          <a:xfrm>
            <a:off x="915556" y="6380396"/>
            <a:ext cx="830456" cy="318225"/>
          </a:xfrm>
          <a:prstGeom prst="rect">
            <a:avLst/>
          </a:prstGeom>
        </p:spPr>
      </p:pic>
      <p:cxnSp>
        <p:nvCxnSpPr>
          <p:cNvPr id="20" name="Straight Connector 19">
            <a:extLst>
              <a:ext uri="{FF2B5EF4-FFF2-40B4-BE49-F238E27FC236}">
                <a16:creationId xmlns:a16="http://schemas.microsoft.com/office/drawing/2014/main" id="{6F9C1C12-5EF6-8173-6A35-D83B24CEC7A1}"/>
              </a:ext>
            </a:extLst>
          </p:cNvPr>
          <p:cNvCxnSpPr>
            <a:cxnSpLocks/>
          </p:cNvCxnSpPr>
          <p:nvPr/>
        </p:nvCxnSpPr>
        <p:spPr>
          <a:xfrm>
            <a:off x="2834184" y="915116"/>
            <a:ext cx="6307161" cy="1"/>
          </a:xfrm>
          <a:prstGeom prst="line">
            <a:avLst/>
          </a:prstGeom>
          <a:ln>
            <a:solidFill>
              <a:srgbClr val="38654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6078E16-2978-FD05-D6B0-EA081B971F32}"/>
              </a:ext>
            </a:extLst>
          </p:cNvPr>
          <p:cNvCxnSpPr>
            <a:cxnSpLocks/>
          </p:cNvCxnSpPr>
          <p:nvPr/>
        </p:nvCxnSpPr>
        <p:spPr>
          <a:xfrm>
            <a:off x="2830939" y="1456630"/>
            <a:ext cx="6307161" cy="1"/>
          </a:xfrm>
          <a:prstGeom prst="line">
            <a:avLst/>
          </a:prstGeom>
          <a:ln>
            <a:solidFill>
              <a:srgbClr val="386546"/>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E267051-ECAA-3C85-A817-38A06B4FCEE6}"/>
              </a:ext>
            </a:extLst>
          </p:cNvPr>
          <p:cNvCxnSpPr>
            <a:cxnSpLocks/>
          </p:cNvCxnSpPr>
          <p:nvPr/>
        </p:nvCxnSpPr>
        <p:spPr>
          <a:xfrm>
            <a:off x="2830940" y="1865178"/>
            <a:ext cx="6307161" cy="1"/>
          </a:xfrm>
          <a:prstGeom prst="line">
            <a:avLst/>
          </a:prstGeom>
          <a:ln>
            <a:solidFill>
              <a:srgbClr val="386546"/>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7C0F859-98A6-A3C3-3EF3-1288E4CAD97A}"/>
              </a:ext>
            </a:extLst>
          </p:cNvPr>
          <p:cNvCxnSpPr>
            <a:cxnSpLocks/>
          </p:cNvCxnSpPr>
          <p:nvPr/>
        </p:nvCxnSpPr>
        <p:spPr>
          <a:xfrm>
            <a:off x="2850392" y="2526671"/>
            <a:ext cx="6307161" cy="1"/>
          </a:xfrm>
          <a:prstGeom prst="line">
            <a:avLst/>
          </a:prstGeom>
          <a:ln>
            <a:solidFill>
              <a:srgbClr val="386546"/>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CBB89A9-08F8-ED08-02F6-47BE86D140DB}"/>
              </a:ext>
            </a:extLst>
          </p:cNvPr>
          <p:cNvCxnSpPr>
            <a:cxnSpLocks/>
          </p:cNvCxnSpPr>
          <p:nvPr/>
        </p:nvCxnSpPr>
        <p:spPr>
          <a:xfrm>
            <a:off x="2821213" y="4015002"/>
            <a:ext cx="6307161" cy="1"/>
          </a:xfrm>
          <a:prstGeom prst="line">
            <a:avLst/>
          </a:prstGeom>
          <a:ln>
            <a:solidFill>
              <a:srgbClr val="386546"/>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C2FFB1F-9C56-A563-753E-B2D4F01925CF}"/>
              </a:ext>
            </a:extLst>
          </p:cNvPr>
          <p:cNvCxnSpPr>
            <a:cxnSpLocks/>
          </p:cNvCxnSpPr>
          <p:nvPr/>
        </p:nvCxnSpPr>
        <p:spPr>
          <a:xfrm>
            <a:off x="2811488" y="4705668"/>
            <a:ext cx="6307161" cy="1"/>
          </a:xfrm>
          <a:prstGeom prst="line">
            <a:avLst/>
          </a:prstGeom>
          <a:ln>
            <a:solidFill>
              <a:srgbClr val="386546"/>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92BBBBE-E6A9-6301-00B2-EA58490B30AF}"/>
              </a:ext>
            </a:extLst>
          </p:cNvPr>
          <p:cNvCxnSpPr>
            <a:cxnSpLocks/>
          </p:cNvCxnSpPr>
          <p:nvPr/>
        </p:nvCxnSpPr>
        <p:spPr>
          <a:xfrm>
            <a:off x="2840664" y="5357428"/>
            <a:ext cx="6307161" cy="1"/>
          </a:xfrm>
          <a:prstGeom prst="line">
            <a:avLst/>
          </a:prstGeom>
          <a:ln>
            <a:solidFill>
              <a:srgbClr val="386546"/>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E489297-D97F-927D-4412-5E9B12819ECE}"/>
              </a:ext>
            </a:extLst>
          </p:cNvPr>
          <p:cNvSpPr txBox="1"/>
          <p:nvPr/>
        </p:nvSpPr>
        <p:spPr>
          <a:xfrm>
            <a:off x="5668569" y="6456899"/>
            <a:ext cx="3392906" cy="338554"/>
          </a:xfrm>
          <a:prstGeom prst="rect">
            <a:avLst/>
          </a:prstGeom>
          <a:noFill/>
        </p:spPr>
        <p:txBody>
          <a:bodyPr wrap="square" rtlCol="0">
            <a:spAutoFit/>
          </a:bodyPr>
          <a:lstStyle/>
          <a:p>
            <a:r>
              <a:rPr lang="en-US" sz="1600" dirty="0">
                <a:latin typeface="+mj-lt"/>
              </a:rPr>
              <a:t>Number of CHWs to 1 OTL</a:t>
            </a:r>
            <a:endParaRPr lang="en-ZA" sz="1600" dirty="0">
              <a:latin typeface="+mj-lt"/>
            </a:endParaRPr>
          </a:p>
        </p:txBody>
      </p:sp>
    </p:spTree>
    <p:extLst>
      <p:ext uri="{BB962C8B-B14F-4D97-AF65-F5344CB8AC3E}">
        <p14:creationId xmlns:p14="http://schemas.microsoft.com/office/powerpoint/2010/main" val="3594062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FEFA96D-3736-7D19-C505-A781750292BD}"/>
              </a:ext>
            </a:extLst>
          </p:cNvPr>
          <p:cNvSpPr>
            <a:spLocks noGrp="1"/>
          </p:cNvSpPr>
          <p:nvPr>
            <p:ph idx="1"/>
          </p:nvPr>
        </p:nvSpPr>
        <p:spPr>
          <a:xfrm>
            <a:off x="4667366" y="3591018"/>
            <a:ext cx="4476633" cy="1362449"/>
          </a:xfrm>
        </p:spPr>
        <p:txBody>
          <a:bodyPr>
            <a:noAutofit/>
          </a:bodyPr>
          <a:lstStyle/>
          <a:p>
            <a:pPr marL="342900" indent="-342900" defTabSz="457200" eaLnBrk="0" fontAlgn="base" hangingPunct="0">
              <a:spcBef>
                <a:spcPts val="0"/>
              </a:spcBef>
              <a:spcAft>
                <a:spcPct val="0"/>
              </a:spcAft>
              <a:buFont typeface="Symbol" panose="05050102010706020507" pitchFamily="18" charset="2"/>
              <a:buChar char=""/>
            </a:pPr>
            <a:r>
              <a:rPr lang="en-ZA" sz="1600" dirty="0">
                <a:solidFill>
                  <a:srgbClr val="000000"/>
                </a:solidFill>
                <a:latin typeface="+mj-lt"/>
              </a:rPr>
              <a:t>Almost half (47.7%) of the sample had a Matric qualification</a:t>
            </a:r>
          </a:p>
          <a:p>
            <a:pPr marL="342900" indent="-342900" defTabSz="457200" eaLnBrk="0" fontAlgn="base" hangingPunct="0">
              <a:spcBef>
                <a:spcPts val="0"/>
              </a:spcBef>
              <a:spcAft>
                <a:spcPct val="0"/>
              </a:spcAft>
              <a:buFont typeface="Symbol" panose="05050102010706020507" pitchFamily="18" charset="2"/>
              <a:buChar char=""/>
            </a:pPr>
            <a:r>
              <a:rPr lang="en-ZA" sz="1600" dirty="0">
                <a:solidFill>
                  <a:srgbClr val="000000"/>
                </a:solidFill>
                <a:latin typeface="+mj-lt"/>
              </a:rPr>
              <a:t>OTLs had higher education levels than CHWs</a:t>
            </a:r>
          </a:p>
          <a:p>
            <a:pPr marL="342900" indent="-342900" defTabSz="457200" eaLnBrk="0" fontAlgn="base" hangingPunct="0">
              <a:spcBef>
                <a:spcPts val="0"/>
              </a:spcBef>
              <a:spcAft>
                <a:spcPct val="0"/>
              </a:spcAft>
              <a:buFont typeface="Symbol" panose="05050102010706020507" pitchFamily="18" charset="2"/>
              <a:buChar char=""/>
            </a:pPr>
            <a:r>
              <a:rPr lang="en-ZA" sz="1600" dirty="0">
                <a:solidFill>
                  <a:srgbClr val="000000"/>
                </a:solidFill>
                <a:latin typeface="+mj-lt"/>
              </a:rPr>
              <a:t>61.5% of OTLs had a tertiary level qualification</a:t>
            </a:r>
          </a:p>
          <a:p>
            <a:pPr marL="342900" indent="-342900" defTabSz="457200" eaLnBrk="0" fontAlgn="base" hangingPunct="0">
              <a:spcBef>
                <a:spcPts val="0"/>
              </a:spcBef>
              <a:spcAft>
                <a:spcPct val="0"/>
              </a:spcAft>
              <a:buFont typeface="Symbol" panose="05050102010706020507" pitchFamily="18" charset="2"/>
              <a:buChar char=""/>
            </a:pPr>
            <a:r>
              <a:rPr lang="en-ZA" sz="1600" dirty="0">
                <a:solidFill>
                  <a:srgbClr val="000000"/>
                </a:solidFill>
                <a:latin typeface="+mj-lt"/>
              </a:rPr>
              <a:t>37.5% of CHWs - highest education level was between Grades 8-11</a:t>
            </a:r>
          </a:p>
        </p:txBody>
      </p:sp>
      <p:sp>
        <p:nvSpPr>
          <p:cNvPr id="7" name="Slide Number Placeholder 6">
            <a:extLst>
              <a:ext uri="{FF2B5EF4-FFF2-40B4-BE49-F238E27FC236}">
                <a16:creationId xmlns:a16="http://schemas.microsoft.com/office/drawing/2014/main" id="{0AA3D8CF-25DB-169D-0C70-859B72870D33}"/>
              </a:ext>
            </a:extLst>
          </p:cNvPr>
          <p:cNvSpPr>
            <a:spLocks noGrp="1"/>
          </p:cNvSpPr>
          <p:nvPr>
            <p:ph type="sldNum" sz="quarter" idx="12"/>
          </p:nvPr>
        </p:nvSpPr>
        <p:spPr/>
        <p:txBody>
          <a:bodyPr/>
          <a:lstStyle/>
          <a:p>
            <a:pPr>
              <a:defRPr/>
            </a:pPr>
            <a:fld id="{AE384767-D813-4A2C-AC78-6B9304AB03D9}" type="slidenum">
              <a:rPr lang="es-ES" altLang="en-US" smtClean="0"/>
              <a:pPr>
                <a:defRPr/>
              </a:pPr>
              <a:t>14</a:t>
            </a:fld>
            <a:endParaRPr lang="es-ES" altLang="en-US" dirty="0"/>
          </a:p>
        </p:txBody>
      </p:sp>
      <p:sp>
        <p:nvSpPr>
          <p:cNvPr id="6" name="Content Placeholder 4">
            <a:extLst>
              <a:ext uri="{FF2B5EF4-FFF2-40B4-BE49-F238E27FC236}">
                <a16:creationId xmlns:a16="http://schemas.microsoft.com/office/drawing/2014/main" id="{A5C330C0-58BE-C2DF-2C1C-4A80573603DB}"/>
              </a:ext>
            </a:extLst>
          </p:cNvPr>
          <p:cNvSpPr txBox="1">
            <a:spLocks/>
          </p:cNvSpPr>
          <p:nvPr/>
        </p:nvSpPr>
        <p:spPr bwMode="auto">
          <a:xfrm>
            <a:off x="4571999" y="1187694"/>
            <a:ext cx="4571999" cy="1026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buFont typeface="Symbol" panose="05050102010706020507" pitchFamily="18" charset="2"/>
              <a:buChar char=""/>
            </a:pPr>
            <a:r>
              <a:rPr lang="en-ZA" sz="1600" dirty="0">
                <a:solidFill>
                  <a:srgbClr val="000000"/>
                </a:solidFill>
                <a:latin typeface="+mj-lt"/>
                <a:ea typeface="Times New Roman" panose="02020603050405020304" pitchFamily="18" charset="0"/>
              </a:rPr>
              <a:t>The average age of the CHWs and OTLs were 46 years </a:t>
            </a:r>
          </a:p>
          <a:p>
            <a:pPr>
              <a:spcBef>
                <a:spcPts val="0"/>
              </a:spcBef>
              <a:buFont typeface="Symbol" panose="05050102010706020507" pitchFamily="18" charset="2"/>
              <a:buChar char=""/>
            </a:pPr>
            <a:r>
              <a:rPr lang="en-ZA" sz="1600" dirty="0">
                <a:solidFill>
                  <a:srgbClr val="000000"/>
                </a:solidFill>
                <a:latin typeface="+mj-lt"/>
                <a:ea typeface="Times New Roman" panose="02020603050405020304" pitchFamily="18" charset="0"/>
              </a:rPr>
              <a:t>Most of the sample was female (89.8%)</a:t>
            </a:r>
          </a:p>
          <a:p>
            <a:pPr>
              <a:spcBef>
                <a:spcPts val="0"/>
              </a:spcBef>
              <a:buFont typeface="Symbol" panose="05050102010706020507" pitchFamily="18" charset="2"/>
              <a:buChar char=""/>
            </a:pPr>
            <a:r>
              <a:rPr lang="en-ZA" sz="1600" dirty="0">
                <a:solidFill>
                  <a:srgbClr val="000000"/>
                </a:solidFill>
                <a:latin typeface="+mj-lt"/>
                <a:ea typeface="Times New Roman" panose="02020603050405020304" pitchFamily="18" charset="0"/>
              </a:rPr>
              <a:t>Black African (95.6%)</a:t>
            </a:r>
          </a:p>
          <a:p>
            <a:endParaRPr lang="en-ZA" dirty="0"/>
          </a:p>
        </p:txBody>
      </p:sp>
      <p:graphicFrame>
        <p:nvGraphicFramePr>
          <p:cNvPr id="3" name="Chart 2">
            <a:extLst>
              <a:ext uri="{FF2B5EF4-FFF2-40B4-BE49-F238E27FC236}">
                <a16:creationId xmlns:a16="http://schemas.microsoft.com/office/drawing/2014/main" id="{C0E87416-307D-0367-5421-AE3CA931AC7C}"/>
              </a:ext>
            </a:extLst>
          </p:cNvPr>
          <p:cNvGraphicFramePr>
            <a:graphicFrameLocks/>
          </p:cNvGraphicFramePr>
          <p:nvPr>
            <p:extLst>
              <p:ext uri="{D42A27DB-BD31-4B8C-83A1-F6EECF244321}">
                <p14:modId xmlns:p14="http://schemas.microsoft.com/office/powerpoint/2010/main" val="1463339596"/>
              </p:ext>
            </p:extLst>
          </p:nvPr>
        </p:nvGraphicFramePr>
        <p:xfrm>
          <a:off x="498387" y="952553"/>
          <a:ext cx="3995076" cy="22720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82217E1F-4103-B036-29EB-6ECC90327806}"/>
              </a:ext>
            </a:extLst>
          </p:cNvPr>
          <p:cNvGraphicFramePr>
            <a:graphicFrameLocks/>
          </p:cNvGraphicFramePr>
          <p:nvPr>
            <p:extLst>
              <p:ext uri="{D42A27DB-BD31-4B8C-83A1-F6EECF244321}">
                <p14:modId xmlns:p14="http://schemas.microsoft.com/office/powerpoint/2010/main" val="1788647741"/>
              </p:ext>
            </p:extLst>
          </p:nvPr>
        </p:nvGraphicFramePr>
        <p:xfrm>
          <a:off x="498387" y="3348709"/>
          <a:ext cx="3939968" cy="2160130"/>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C1CF4F63-79C0-84BE-9220-1AC046BC3FE6}"/>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Title 1">
            <a:extLst>
              <a:ext uri="{FF2B5EF4-FFF2-40B4-BE49-F238E27FC236}">
                <a16:creationId xmlns:a16="http://schemas.microsoft.com/office/drawing/2014/main" id="{01276103-4004-6132-6E8C-9258B0443857}"/>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SURVEY DEMOGRAPHICS</a:t>
            </a:r>
            <a:endParaRPr lang="en-ZA" sz="4000" dirty="0">
              <a:solidFill>
                <a:schemeClr val="bg1"/>
              </a:solidFill>
            </a:endParaRPr>
          </a:p>
        </p:txBody>
      </p:sp>
      <p:pic>
        <p:nvPicPr>
          <p:cNvPr id="10" name="Picture 9" descr="A black background with green text&#10;&#10;Description automatically generated">
            <a:extLst>
              <a:ext uri="{FF2B5EF4-FFF2-40B4-BE49-F238E27FC236}">
                <a16:creationId xmlns:a16="http://schemas.microsoft.com/office/drawing/2014/main" id="{35DFF474-EDF0-03E7-80C9-5ABC239E46F9}"/>
              </a:ext>
            </a:extLst>
          </p:cNvPr>
          <p:cNvPicPr>
            <a:picLocks noChangeAspect="1"/>
          </p:cNvPicPr>
          <p:nvPr/>
        </p:nvPicPr>
        <p:blipFill>
          <a:blip r:embed="rId4"/>
          <a:stretch>
            <a:fillRect/>
          </a:stretch>
        </p:blipFill>
        <p:spPr>
          <a:xfrm>
            <a:off x="229794" y="6355405"/>
            <a:ext cx="942868" cy="366071"/>
          </a:xfrm>
          <a:prstGeom prst="rect">
            <a:avLst/>
          </a:prstGeom>
        </p:spPr>
      </p:pic>
      <p:pic>
        <p:nvPicPr>
          <p:cNvPr id="11" name="Picture 10" descr="A black background with orange text&#10;&#10;Description automatically generated">
            <a:extLst>
              <a:ext uri="{FF2B5EF4-FFF2-40B4-BE49-F238E27FC236}">
                <a16:creationId xmlns:a16="http://schemas.microsoft.com/office/drawing/2014/main" id="{D3591772-95E3-4996-322C-3BEC427ACE6A}"/>
              </a:ext>
            </a:extLst>
          </p:cNvPr>
          <p:cNvPicPr>
            <a:picLocks noChangeAspect="1"/>
          </p:cNvPicPr>
          <p:nvPr/>
        </p:nvPicPr>
        <p:blipFill>
          <a:blip r:embed="rId5"/>
          <a:stretch>
            <a:fillRect/>
          </a:stretch>
        </p:blipFill>
        <p:spPr>
          <a:xfrm>
            <a:off x="2477081" y="6355405"/>
            <a:ext cx="1178635" cy="350891"/>
          </a:xfrm>
          <a:prstGeom prst="rect">
            <a:avLst/>
          </a:prstGeom>
        </p:spPr>
      </p:pic>
      <p:pic>
        <p:nvPicPr>
          <p:cNvPr id="12" name="Picture 11" descr="A blue and black logo&#10;&#10;Description automatically generated">
            <a:extLst>
              <a:ext uri="{FF2B5EF4-FFF2-40B4-BE49-F238E27FC236}">
                <a16:creationId xmlns:a16="http://schemas.microsoft.com/office/drawing/2014/main" id="{4987AA5E-DD79-FCF0-3AB9-6BC9C8484151}"/>
              </a:ext>
            </a:extLst>
          </p:cNvPr>
          <p:cNvPicPr>
            <a:picLocks noChangeAspect="1"/>
          </p:cNvPicPr>
          <p:nvPr/>
        </p:nvPicPr>
        <p:blipFill>
          <a:blip r:embed="rId6"/>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3284660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34CDF810-A430-4CE8-BF82-7FE12F7D9E36}"/>
              </a:ext>
            </a:extLst>
          </p:cNvPr>
          <p:cNvGraphicFramePr>
            <a:graphicFrameLocks noGrp="1"/>
          </p:cNvGraphicFramePr>
          <p:nvPr>
            <p:ph idx="1"/>
            <p:extLst>
              <p:ext uri="{D42A27DB-BD31-4B8C-83A1-F6EECF244321}">
                <p14:modId xmlns:p14="http://schemas.microsoft.com/office/powerpoint/2010/main" val="4278527806"/>
              </p:ext>
            </p:extLst>
          </p:nvPr>
        </p:nvGraphicFramePr>
        <p:xfrm>
          <a:off x="766659" y="857249"/>
          <a:ext cx="7741936" cy="2162172"/>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a:extLst>
              <a:ext uri="{FF2B5EF4-FFF2-40B4-BE49-F238E27FC236}">
                <a16:creationId xmlns:a16="http://schemas.microsoft.com/office/drawing/2014/main" id="{2C6B6EA1-CC93-4424-2815-325E2799796E}"/>
              </a:ext>
            </a:extLst>
          </p:cNvPr>
          <p:cNvSpPr>
            <a:spLocks noGrp="1"/>
          </p:cNvSpPr>
          <p:nvPr>
            <p:ph type="sldNum" sz="quarter" idx="12"/>
          </p:nvPr>
        </p:nvSpPr>
        <p:spPr/>
        <p:txBody>
          <a:bodyPr/>
          <a:lstStyle/>
          <a:p>
            <a:pPr>
              <a:defRPr/>
            </a:pPr>
            <a:fld id="{AE384767-D813-4A2C-AC78-6B9304AB03D9}" type="slidenum">
              <a:rPr lang="es-ES" altLang="en-US" smtClean="0"/>
              <a:pPr>
                <a:defRPr/>
              </a:pPr>
              <a:t>15</a:t>
            </a:fld>
            <a:endParaRPr lang="es-ES" altLang="en-US" dirty="0"/>
          </a:p>
        </p:txBody>
      </p:sp>
      <p:graphicFrame>
        <p:nvGraphicFramePr>
          <p:cNvPr id="9" name="Chart 8">
            <a:extLst>
              <a:ext uri="{FF2B5EF4-FFF2-40B4-BE49-F238E27FC236}">
                <a16:creationId xmlns:a16="http://schemas.microsoft.com/office/drawing/2014/main" id="{F8AD61C1-74C5-4202-86F0-5C9064F25842}"/>
              </a:ext>
            </a:extLst>
          </p:cNvPr>
          <p:cNvGraphicFramePr>
            <a:graphicFrameLocks/>
          </p:cNvGraphicFramePr>
          <p:nvPr>
            <p:extLst>
              <p:ext uri="{D42A27DB-BD31-4B8C-83A1-F6EECF244321}">
                <p14:modId xmlns:p14="http://schemas.microsoft.com/office/powerpoint/2010/main" val="2452044102"/>
              </p:ext>
            </p:extLst>
          </p:nvPr>
        </p:nvGraphicFramePr>
        <p:xfrm>
          <a:off x="849262" y="3206638"/>
          <a:ext cx="7749859" cy="2511535"/>
        </p:xfrm>
        <a:graphic>
          <a:graphicData uri="http://schemas.openxmlformats.org/drawingml/2006/chart">
            <c:chart xmlns:c="http://schemas.openxmlformats.org/drawingml/2006/chart" xmlns:r="http://schemas.openxmlformats.org/officeDocument/2006/relationships" r:id="rId3"/>
          </a:graphicData>
        </a:graphic>
      </p:graphicFrame>
      <p:sp>
        <p:nvSpPr>
          <p:cNvPr id="12" name="Oval 11">
            <a:extLst>
              <a:ext uri="{FF2B5EF4-FFF2-40B4-BE49-F238E27FC236}">
                <a16:creationId xmlns:a16="http://schemas.microsoft.com/office/drawing/2014/main" id="{8C5FF75A-85E2-B86F-4AFF-4D53E1C3D60B}"/>
              </a:ext>
            </a:extLst>
          </p:cNvPr>
          <p:cNvSpPr/>
          <p:nvPr/>
        </p:nvSpPr>
        <p:spPr>
          <a:xfrm>
            <a:off x="1975009" y="2809404"/>
            <a:ext cx="324036" cy="187225"/>
          </a:xfrm>
          <a:prstGeom prst="ellipse">
            <a:avLst/>
          </a:prstGeom>
          <a:noFill/>
          <a:ln>
            <a:solidFill>
              <a:srgbClr val="3865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sz="1350" dirty="0">
              <a:ln>
                <a:solidFill>
                  <a:srgbClr val="FF0000"/>
                </a:solidFill>
              </a:ln>
            </a:endParaRPr>
          </a:p>
        </p:txBody>
      </p:sp>
      <p:sp>
        <p:nvSpPr>
          <p:cNvPr id="3" name="Oval 2">
            <a:extLst>
              <a:ext uri="{FF2B5EF4-FFF2-40B4-BE49-F238E27FC236}">
                <a16:creationId xmlns:a16="http://schemas.microsoft.com/office/drawing/2014/main" id="{CBC43A0E-6408-D64B-8BF6-4FF77FF25D4D}"/>
              </a:ext>
            </a:extLst>
          </p:cNvPr>
          <p:cNvSpPr/>
          <p:nvPr/>
        </p:nvSpPr>
        <p:spPr>
          <a:xfrm>
            <a:off x="7195170" y="5465447"/>
            <a:ext cx="324036" cy="162018"/>
          </a:xfrm>
          <a:prstGeom prst="ellipse">
            <a:avLst/>
          </a:prstGeom>
          <a:noFill/>
          <a:ln>
            <a:solidFill>
              <a:srgbClr val="3865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sz="1350" dirty="0"/>
          </a:p>
        </p:txBody>
      </p:sp>
      <p:sp>
        <p:nvSpPr>
          <p:cNvPr id="4" name="Oval 3">
            <a:extLst>
              <a:ext uri="{FF2B5EF4-FFF2-40B4-BE49-F238E27FC236}">
                <a16:creationId xmlns:a16="http://schemas.microsoft.com/office/drawing/2014/main" id="{4DC28819-0EDB-2937-7F0B-778AF2FCCC50}"/>
              </a:ext>
            </a:extLst>
          </p:cNvPr>
          <p:cNvSpPr/>
          <p:nvPr/>
        </p:nvSpPr>
        <p:spPr>
          <a:xfrm>
            <a:off x="7943409" y="5448713"/>
            <a:ext cx="277788" cy="195485"/>
          </a:xfrm>
          <a:prstGeom prst="ellipse">
            <a:avLst/>
          </a:prstGeom>
          <a:noFill/>
          <a:ln>
            <a:solidFill>
              <a:srgbClr val="3865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sz="1350" dirty="0"/>
          </a:p>
        </p:txBody>
      </p:sp>
      <p:sp>
        <p:nvSpPr>
          <p:cNvPr id="6" name="Rectangle 5">
            <a:extLst>
              <a:ext uri="{FF2B5EF4-FFF2-40B4-BE49-F238E27FC236}">
                <a16:creationId xmlns:a16="http://schemas.microsoft.com/office/drawing/2014/main" id="{E150E5D3-EC1E-DF50-F288-1CF55C386F10}"/>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Title 1">
            <a:extLst>
              <a:ext uri="{FF2B5EF4-FFF2-40B4-BE49-F238E27FC236}">
                <a16:creationId xmlns:a16="http://schemas.microsoft.com/office/drawing/2014/main" id="{EFD9C107-835E-EF9A-F73D-B292D95F1229}"/>
              </a:ext>
            </a:extLst>
          </p:cNvPr>
          <p:cNvSpPr txBox="1">
            <a:spLocks/>
          </p:cNvSpPr>
          <p:nvPr/>
        </p:nvSpPr>
        <p:spPr>
          <a:xfrm>
            <a:off x="169028" y="17408"/>
            <a:ext cx="8974971" cy="85725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AGE GROUP OF CHWs and OTLs BY PROVINCE</a:t>
            </a:r>
            <a:endParaRPr lang="en-ZA" sz="4000" dirty="0">
              <a:solidFill>
                <a:schemeClr val="bg1"/>
              </a:solidFill>
            </a:endParaRPr>
          </a:p>
        </p:txBody>
      </p:sp>
      <p:pic>
        <p:nvPicPr>
          <p:cNvPr id="10" name="Picture 9" descr="A black background with green text&#10;&#10;Description automatically generated">
            <a:extLst>
              <a:ext uri="{FF2B5EF4-FFF2-40B4-BE49-F238E27FC236}">
                <a16:creationId xmlns:a16="http://schemas.microsoft.com/office/drawing/2014/main" id="{1C22FF4B-D8AB-105D-A5CD-6601BFF4DA2A}"/>
              </a:ext>
            </a:extLst>
          </p:cNvPr>
          <p:cNvPicPr>
            <a:picLocks noChangeAspect="1"/>
          </p:cNvPicPr>
          <p:nvPr/>
        </p:nvPicPr>
        <p:blipFill>
          <a:blip r:embed="rId4"/>
          <a:stretch>
            <a:fillRect/>
          </a:stretch>
        </p:blipFill>
        <p:spPr>
          <a:xfrm>
            <a:off x="229794" y="6355405"/>
            <a:ext cx="942868" cy="366071"/>
          </a:xfrm>
          <a:prstGeom prst="rect">
            <a:avLst/>
          </a:prstGeom>
        </p:spPr>
      </p:pic>
      <p:pic>
        <p:nvPicPr>
          <p:cNvPr id="11" name="Picture 10" descr="A black background with orange text&#10;&#10;Description automatically generated">
            <a:extLst>
              <a:ext uri="{FF2B5EF4-FFF2-40B4-BE49-F238E27FC236}">
                <a16:creationId xmlns:a16="http://schemas.microsoft.com/office/drawing/2014/main" id="{48092107-05E4-9EA2-CE92-2806D7DB4F0D}"/>
              </a:ext>
            </a:extLst>
          </p:cNvPr>
          <p:cNvPicPr>
            <a:picLocks noChangeAspect="1"/>
          </p:cNvPicPr>
          <p:nvPr/>
        </p:nvPicPr>
        <p:blipFill>
          <a:blip r:embed="rId5"/>
          <a:stretch>
            <a:fillRect/>
          </a:stretch>
        </p:blipFill>
        <p:spPr>
          <a:xfrm>
            <a:off x="2477081" y="6355405"/>
            <a:ext cx="1178635" cy="350891"/>
          </a:xfrm>
          <a:prstGeom prst="rect">
            <a:avLst/>
          </a:prstGeom>
        </p:spPr>
      </p:pic>
      <p:pic>
        <p:nvPicPr>
          <p:cNvPr id="13" name="Picture 12" descr="A blue and black logo&#10;&#10;Description automatically generated">
            <a:extLst>
              <a:ext uri="{FF2B5EF4-FFF2-40B4-BE49-F238E27FC236}">
                <a16:creationId xmlns:a16="http://schemas.microsoft.com/office/drawing/2014/main" id="{CD45BD0A-9F2D-EAA6-AE31-140150C0C452}"/>
              </a:ext>
            </a:extLst>
          </p:cNvPr>
          <p:cNvPicPr>
            <a:picLocks noChangeAspect="1"/>
          </p:cNvPicPr>
          <p:nvPr/>
        </p:nvPicPr>
        <p:blipFill>
          <a:blip r:embed="rId6"/>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7257448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9E129-4E72-B37B-ACFF-DE115F6F76A5}"/>
              </a:ext>
            </a:extLst>
          </p:cNvPr>
          <p:cNvSpPr>
            <a:spLocks noGrp="1"/>
          </p:cNvSpPr>
          <p:nvPr>
            <p:ph type="ctrTitle"/>
          </p:nvPr>
        </p:nvSpPr>
        <p:spPr/>
        <p:txBody>
          <a:bodyPr/>
          <a:lstStyle/>
          <a:p>
            <a:endParaRPr lang="en-ZA"/>
          </a:p>
        </p:txBody>
      </p:sp>
      <p:sp>
        <p:nvSpPr>
          <p:cNvPr id="3" name="Subtitle 2">
            <a:extLst>
              <a:ext uri="{FF2B5EF4-FFF2-40B4-BE49-F238E27FC236}">
                <a16:creationId xmlns:a16="http://schemas.microsoft.com/office/drawing/2014/main" id="{9CFF0DA5-BF83-139D-D159-D0C7EA898D6D}"/>
              </a:ext>
            </a:extLst>
          </p:cNvPr>
          <p:cNvSpPr>
            <a:spLocks noGrp="1"/>
          </p:cNvSpPr>
          <p:nvPr>
            <p:ph type="subTitle" idx="1"/>
          </p:nvPr>
        </p:nvSpPr>
        <p:spPr/>
        <p:txBody>
          <a:bodyPr/>
          <a:lstStyle/>
          <a:p>
            <a:endParaRPr lang="en-Z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BBEAE-4CAA-30B3-D3C3-AE24B86B808F}"/>
              </a:ext>
            </a:extLst>
          </p:cNvPr>
          <p:cNvSpPr>
            <a:spLocks noGrp="1"/>
          </p:cNvSpPr>
          <p:nvPr>
            <p:ph type="ctrTitle"/>
          </p:nvPr>
        </p:nvSpPr>
        <p:spPr/>
        <p:txBody>
          <a:bodyPr/>
          <a:lstStyle/>
          <a:p>
            <a:endParaRPr lang="en-ZA"/>
          </a:p>
        </p:txBody>
      </p:sp>
      <p:sp>
        <p:nvSpPr>
          <p:cNvPr id="3" name="Subtitle 2">
            <a:extLst>
              <a:ext uri="{FF2B5EF4-FFF2-40B4-BE49-F238E27FC236}">
                <a16:creationId xmlns:a16="http://schemas.microsoft.com/office/drawing/2014/main" id="{742CC96B-C5F6-3A09-CBE0-8F89E58863EF}"/>
              </a:ext>
            </a:extLst>
          </p:cNvPr>
          <p:cNvSpPr>
            <a:spLocks noGrp="1"/>
          </p:cNvSpPr>
          <p:nvPr>
            <p:ph type="subTitle" idx="1"/>
          </p:nvPr>
        </p:nvSpPr>
        <p:spPr/>
        <p:txBody>
          <a:bodyPr/>
          <a:lstStyle/>
          <a:p>
            <a:endParaRPr lang="en-Z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B872C-E751-C2F0-A51A-F978C25EF19A}"/>
              </a:ext>
            </a:extLst>
          </p:cNvPr>
          <p:cNvSpPr>
            <a:spLocks noGrp="1"/>
          </p:cNvSpPr>
          <p:nvPr>
            <p:ph type="ctrTitle"/>
          </p:nvPr>
        </p:nvSpPr>
        <p:spPr/>
        <p:txBody>
          <a:bodyPr/>
          <a:lstStyle/>
          <a:p>
            <a:endParaRPr lang="en-ZA"/>
          </a:p>
        </p:txBody>
      </p:sp>
      <p:sp>
        <p:nvSpPr>
          <p:cNvPr id="3" name="Subtitle 2">
            <a:extLst>
              <a:ext uri="{FF2B5EF4-FFF2-40B4-BE49-F238E27FC236}">
                <a16:creationId xmlns:a16="http://schemas.microsoft.com/office/drawing/2014/main" id="{B260E3BD-0C93-7FCC-E787-2704B0EA4BD1}"/>
              </a:ext>
            </a:extLst>
          </p:cNvPr>
          <p:cNvSpPr>
            <a:spLocks noGrp="1"/>
          </p:cNvSpPr>
          <p:nvPr>
            <p:ph type="subTitle" idx="1"/>
          </p:nvPr>
        </p:nvSpPr>
        <p:spPr/>
        <p:txBody>
          <a:bodyPr/>
          <a:lstStyle/>
          <a:p>
            <a:endParaRPr lang="en-Z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3EAF70F-D88A-5AAB-F413-37CC65093177}"/>
              </a:ext>
            </a:extLst>
          </p:cNvPr>
          <p:cNvSpPr>
            <a:spLocks noGrp="1"/>
          </p:cNvSpPr>
          <p:nvPr>
            <p:ph type="sldNum" sz="quarter" idx="12"/>
          </p:nvPr>
        </p:nvSpPr>
        <p:spPr/>
        <p:txBody>
          <a:bodyPr/>
          <a:lstStyle/>
          <a:p>
            <a:pPr>
              <a:defRPr/>
            </a:pPr>
            <a:fld id="{AE384767-D813-4A2C-AC78-6B9304AB03D9}" type="slidenum">
              <a:rPr lang="es-ES" altLang="en-US" smtClean="0"/>
              <a:pPr>
                <a:defRPr/>
              </a:pPr>
              <a:t>19</a:t>
            </a:fld>
            <a:endParaRPr lang="es-ES" altLang="en-US" dirty="0"/>
          </a:p>
        </p:txBody>
      </p:sp>
      <p:graphicFrame>
        <p:nvGraphicFramePr>
          <p:cNvPr id="5" name="Table 4">
            <a:extLst>
              <a:ext uri="{FF2B5EF4-FFF2-40B4-BE49-F238E27FC236}">
                <a16:creationId xmlns:a16="http://schemas.microsoft.com/office/drawing/2014/main" id="{B14CA856-7675-040B-0C14-2C234011F103}"/>
              </a:ext>
            </a:extLst>
          </p:cNvPr>
          <p:cNvGraphicFramePr>
            <a:graphicFrameLocks noGrp="1"/>
          </p:cNvGraphicFramePr>
          <p:nvPr>
            <p:extLst>
              <p:ext uri="{D42A27DB-BD31-4B8C-83A1-F6EECF244321}">
                <p14:modId xmlns:p14="http://schemas.microsoft.com/office/powerpoint/2010/main" val="3070949737"/>
              </p:ext>
            </p:extLst>
          </p:nvPr>
        </p:nvGraphicFramePr>
        <p:xfrm>
          <a:off x="558007" y="1329526"/>
          <a:ext cx="8027986" cy="3854456"/>
        </p:xfrm>
        <a:graphic>
          <a:graphicData uri="http://schemas.openxmlformats.org/drawingml/2006/table">
            <a:tbl>
              <a:tblPr firstRow="1" firstCol="1" bandRow="1">
                <a:tableStyleId>{93296810-A885-4BE3-A3E7-6D5BEEA58F35}</a:tableStyleId>
              </a:tblPr>
              <a:tblGrid>
                <a:gridCol w="2473740">
                  <a:extLst>
                    <a:ext uri="{9D8B030D-6E8A-4147-A177-3AD203B41FA5}">
                      <a16:colId xmlns:a16="http://schemas.microsoft.com/office/drawing/2014/main" val="935410504"/>
                    </a:ext>
                  </a:extLst>
                </a:gridCol>
                <a:gridCol w="735121">
                  <a:extLst>
                    <a:ext uri="{9D8B030D-6E8A-4147-A177-3AD203B41FA5}">
                      <a16:colId xmlns:a16="http://schemas.microsoft.com/office/drawing/2014/main" val="3916378135"/>
                    </a:ext>
                  </a:extLst>
                </a:gridCol>
                <a:gridCol w="735121">
                  <a:extLst>
                    <a:ext uri="{9D8B030D-6E8A-4147-A177-3AD203B41FA5}">
                      <a16:colId xmlns:a16="http://schemas.microsoft.com/office/drawing/2014/main" val="2966846857"/>
                    </a:ext>
                  </a:extLst>
                </a:gridCol>
                <a:gridCol w="666776">
                  <a:extLst>
                    <a:ext uri="{9D8B030D-6E8A-4147-A177-3AD203B41FA5}">
                      <a16:colId xmlns:a16="http://schemas.microsoft.com/office/drawing/2014/main" val="3201413530"/>
                    </a:ext>
                  </a:extLst>
                </a:gridCol>
                <a:gridCol w="666776">
                  <a:extLst>
                    <a:ext uri="{9D8B030D-6E8A-4147-A177-3AD203B41FA5}">
                      <a16:colId xmlns:a16="http://schemas.microsoft.com/office/drawing/2014/main" val="1011473665"/>
                    </a:ext>
                  </a:extLst>
                </a:gridCol>
                <a:gridCol w="541756">
                  <a:extLst>
                    <a:ext uri="{9D8B030D-6E8A-4147-A177-3AD203B41FA5}">
                      <a16:colId xmlns:a16="http://schemas.microsoft.com/office/drawing/2014/main" val="1859795907"/>
                    </a:ext>
                  </a:extLst>
                </a:gridCol>
                <a:gridCol w="541756">
                  <a:extLst>
                    <a:ext uri="{9D8B030D-6E8A-4147-A177-3AD203B41FA5}">
                      <a16:colId xmlns:a16="http://schemas.microsoft.com/office/drawing/2014/main" val="1099749250"/>
                    </a:ext>
                  </a:extLst>
                </a:gridCol>
                <a:gridCol w="833470">
                  <a:extLst>
                    <a:ext uri="{9D8B030D-6E8A-4147-A177-3AD203B41FA5}">
                      <a16:colId xmlns:a16="http://schemas.microsoft.com/office/drawing/2014/main" val="2924653932"/>
                    </a:ext>
                  </a:extLst>
                </a:gridCol>
                <a:gridCol w="833470">
                  <a:extLst>
                    <a:ext uri="{9D8B030D-6E8A-4147-A177-3AD203B41FA5}">
                      <a16:colId xmlns:a16="http://schemas.microsoft.com/office/drawing/2014/main" val="3248129677"/>
                    </a:ext>
                  </a:extLst>
                </a:gridCol>
              </a:tblGrid>
              <a:tr h="1401711">
                <a:tc>
                  <a:txBody>
                    <a:bodyPr/>
                    <a:lstStyle/>
                    <a:p>
                      <a:pPr algn="l" rtl="0" fontAlgn="ctr"/>
                      <a:r>
                        <a:rPr lang="en-ZA" sz="1600" u="none" strike="noStrike" dirty="0">
                          <a:solidFill>
                            <a:schemeClr val="bg1"/>
                          </a:solidFill>
                          <a:effectLst/>
                        </a:rPr>
                        <a:t> </a:t>
                      </a:r>
                      <a:endParaRPr lang="en-ZA" sz="1600" b="1" i="0" u="none" strike="noStrike" dirty="0">
                        <a:solidFill>
                          <a:schemeClr val="bg1"/>
                        </a:solidFill>
                        <a:effectLst/>
                        <a:latin typeface="Arial" panose="020B0604020202020204" pitchFamily="34" charset="0"/>
                      </a:endParaRPr>
                    </a:p>
                  </a:txBody>
                  <a:tcPr marL="2809" marR="2809" marT="2809" marB="0" anchor="ctr">
                    <a:solidFill>
                      <a:srgbClr val="386546"/>
                    </a:solidFill>
                  </a:tcPr>
                </a:tc>
                <a:tc gridSpan="2">
                  <a:txBody>
                    <a:bodyPr/>
                    <a:lstStyle/>
                    <a:p>
                      <a:pPr algn="ctr" rtl="0" fontAlgn="ctr"/>
                      <a:r>
                        <a:rPr lang="en-US" sz="1600" u="none" strike="noStrike" dirty="0">
                          <a:solidFill>
                            <a:schemeClr val="bg1"/>
                          </a:solidFill>
                          <a:effectLst/>
                        </a:rPr>
                        <a:t>Foundation Phase NDOH Training (%)</a:t>
                      </a:r>
                      <a:endParaRPr lang="en-US" sz="1600" b="1" i="0" u="none" strike="noStrike" dirty="0">
                        <a:solidFill>
                          <a:schemeClr val="bg1"/>
                        </a:solidFill>
                        <a:effectLst/>
                        <a:latin typeface="Arial" panose="020B0604020202020204" pitchFamily="34" charset="0"/>
                      </a:endParaRPr>
                    </a:p>
                  </a:txBody>
                  <a:tcPr marL="3746" marR="3746" marT="3746" marB="0" anchor="ctr">
                    <a:solidFill>
                      <a:srgbClr val="386546"/>
                    </a:solidFill>
                  </a:tcPr>
                </a:tc>
                <a:tc hMerge="1">
                  <a:txBody>
                    <a:bodyPr/>
                    <a:lstStyle/>
                    <a:p>
                      <a:pPr algn="ctr" rtl="0" fontAlgn="ctr"/>
                      <a:endParaRPr lang="en-US" sz="1600" b="1" i="0" u="none" strike="noStrike" dirty="0">
                        <a:solidFill>
                          <a:srgbClr val="FFFFFF"/>
                        </a:solidFill>
                        <a:effectLst/>
                        <a:latin typeface="Arial" panose="020B0604020202020204" pitchFamily="34" charset="0"/>
                      </a:endParaRPr>
                    </a:p>
                  </a:txBody>
                  <a:tcPr marL="3175" marR="3175" marT="3175" marB="0" anchor="ctr"/>
                </a:tc>
                <a:tc gridSpan="2">
                  <a:txBody>
                    <a:bodyPr/>
                    <a:lstStyle/>
                    <a:p>
                      <a:pPr algn="ctr" rtl="0" fontAlgn="ctr"/>
                      <a:r>
                        <a:rPr lang="en-US" sz="1600" u="none" strike="noStrike" dirty="0">
                          <a:solidFill>
                            <a:schemeClr val="bg1"/>
                          </a:solidFill>
                          <a:effectLst/>
                        </a:rPr>
                        <a:t>Phase 1 NDOH Training (%)</a:t>
                      </a:r>
                      <a:endParaRPr lang="en-US" sz="1600" b="1" i="0" u="none" strike="noStrike" dirty="0">
                        <a:solidFill>
                          <a:schemeClr val="bg1"/>
                        </a:solidFill>
                        <a:effectLst/>
                        <a:latin typeface="Arial" panose="020B0604020202020204" pitchFamily="34" charset="0"/>
                      </a:endParaRPr>
                    </a:p>
                  </a:txBody>
                  <a:tcPr marL="3746" marR="3746" marT="3746" marB="0" anchor="ctr">
                    <a:solidFill>
                      <a:srgbClr val="386546"/>
                    </a:solidFill>
                  </a:tcPr>
                </a:tc>
                <a:tc hMerge="1">
                  <a:txBody>
                    <a:bodyPr/>
                    <a:lstStyle/>
                    <a:p>
                      <a:pPr algn="ctr" rtl="0" fontAlgn="ctr"/>
                      <a:endParaRPr lang="en-US" sz="1600" b="1" i="0" u="none" strike="noStrike" dirty="0">
                        <a:solidFill>
                          <a:srgbClr val="FFFFFF"/>
                        </a:solidFill>
                        <a:effectLst/>
                        <a:latin typeface="Arial" panose="020B0604020202020204" pitchFamily="34" charset="0"/>
                      </a:endParaRPr>
                    </a:p>
                  </a:txBody>
                  <a:tcPr marL="3175" marR="3175" marT="3175" marB="0" anchor="ctr"/>
                </a:tc>
                <a:tc gridSpan="2">
                  <a:txBody>
                    <a:bodyPr/>
                    <a:lstStyle/>
                    <a:p>
                      <a:pPr algn="ctr" rtl="0" fontAlgn="ctr"/>
                      <a:r>
                        <a:rPr lang="en-US" sz="1600" u="none" strike="noStrike" dirty="0">
                          <a:solidFill>
                            <a:schemeClr val="bg1"/>
                          </a:solidFill>
                          <a:effectLst/>
                        </a:rPr>
                        <a:t>Phase 2 NDOH Training (%)</a:t>
                      </a:r>
                      <a:endParaRPr lang="en-US" sz="1600" b="1" i="0" u="none" strike="noStrike" dirty="0">
                        <a:solidFill>
                          <a:schemeClr val="bg1"/>
                        </a:solidFill>
                        <a:effectLst/>
                        <a:latin typeface="Arial" panose="020B0604020202020204" pitchFamily="34" charset="0"/>
                      </a:endParaRPr>
                    </a:p>
                  </a:txBody>
                  <a:tcPr marL="3746" marR="3746" marT="3746" marB="0" anchor="ctr">
                    <a:solidFill>
                      <a:srgbClr val="386546"/>
                    </a:solidFill>
                  </a:tcPr>
                </a:tc>
                <a:tc hMerge="1">
                  <a:txBody>
                    <a:bodyPr/>
                    <a:lstStyle/>
                    <a:p>
                      <a:pPr algn="ctr" rtl="0" fontAlgn="ctr"/>
                      <a:endParaRPr lang="en-US" sz="1600" b="1" i="0" u="none" strike="noStrike" dirty="0">
                        <a:solidFill>
                          <a:srgbClr val="FFFFFF"/>
                        </a:solidFill>
                        <a:effectLst/>
                        <a:latin typeface="Arial" panose="020B0604020202020204" pitchFamily="34" charset="0"/>
                      </a:endParaRPr>
                    </a:p>
                  </a:txBody>
                  <a:tcPr marL="3175" marR="3175" marT="3175" marB="0" anchor="ctr"/>
                </a:tc>
                <a:tc gridSpan="2">
                  <a:txBody>
                    <a:bodyPr/>
                    <a:lstStyle/>
                    <a:p>
                      <a:pPr algn="ctr" rtl="0" fontAlgn="ctr"/>
                      <a:r>
                        <a:rPr lang="en-US" sz="1600" u="none" strike="noStrike" dirty="0">
                          <a:solidFill>
                            <a:schemeClr val="bg1"/>
                          </a:solidFill>
                          <a:effectLst/>
                        </a:rPr>
                        <a:t>Occupational Certificate: Health Promotion Officer (%)</a:t>
                      </a:r>
                      <a:endParaRPr lang="en-US" sz="1600" b="1" i="0" u="none" strike="noStrike" dirty="0">
                        <a:solidFill>
                          <a:schemeClr val="bg1"/>
                        </a:solidFill>
                        <a:effectLst/>
                        <a:latin typeface="Arial" panose="020B0604020202020204" pitchFamily="34" charset="0"/>
                      </a:endParaRPr>
                    </a:p>
                  </a:txBody>
                  <a:tcPr marL="3746" marR="3746" marT="3746" marB="0" anchor="ctr">
                    <a:solidFill>
                      <a:srgbClr val="386546"/>
                    </a:solidFill>
                  </a:tcPr>
                </a:tc>
                <a:tc hMerge="1">
                  <a:txBody>
                    <a:bodyPr/>
                    <a:lstStyle/>
                    <a:p>
                      <a:pPr algn="ctr" rtl="0" fontAlgn="ctr"/>
                      <a:endParaRPr lang="en-US" sz="1600" b="1" i="0" u="none" strike="noStrike" dirty="0">
                        <a:solidFill>
                          <a:srgbClr val="FFFFFF"/>
                        </a:solidFill>
                        <a:effectLst/>
                        <a:latin typeface="Arial" panose="020B0604020202020204" pitchFamily="34" charset="0"/>
                      </a:endParaRPr>
                    </a:p>
                  </a:txBody>
                  <a:tcPr marL="3175" marR="3175" marT="3175" marB="0" anchor="ctr"/>
                </a:tc>
                <a:extLst>
                  <a:ext uri="{0D108BD9-81ED-4DB2-BD59-A6C34878D82A}">
                    <a16:rowId xmlns:a16="http://schemas.microsoft.com/office/drawing/2014/main" val="126019614"/>
                  </a:ext>
                </a:extLst>
              </a:tr>
              <a:tr h="429896">
                <a:tc>
                  <a:txBody>
                    <a:bodyPr/>
                    <a:lstStyle/>
                    <a:p>
                      <a:pPr algn="ctr" rtl="0" fontAlgn="ctr"/>
                      <a:r>
                        <a:rPr lang="en-US" sz="1200" u="none" strike="noStrike" dirty="0">
                          <a:solidFill>
                            <a:schemeClr val="bg1"/>
                          </a:solidFill>
                          <a:effectLst/>
                        </a:rPr>
                        <a:t>REASON FOR NOT COMPLETING TRAINING </a:t>
                      </a:r>
                      <a:endParaRPr lang="en-US" sz="1200" b="0" i="0" u="none" strike="noStrike" dirty="0">
                        <a:solidFill>
                          <a:schemeClr val="bg1"/>
                        </a:solidFill>
                        <a:effectLst/>
                        <a:latin typeface="Arial" panose="020B0604020202020204" pitchFamily="34" charset="0"/>
                      </a:endParaRPr>
                    </a:p>
                  </a:txBody>
                  <a:tcPr marL="2809" marR="2809" marT="2809" marB="0" anchor="ctr">
                    <a:solidFill>
                      <a:srgbClr val="386546"/>
                    </a:solidFill>
                  </a:tcPr>
                </a:tc>
                <a:tc>
                  <a:txBody>
                    <a:bodyPr/>
                    <a:lstStyle/>
                    <a:p>
                      <a:pPr algn="ctr" rtl="0" fontAlgn="ctr"/>
                      <a:r>
                        <a:rPr lang="en-ZA" sz="900" b="1" i="0" u="none" strike="noStrike" dirty="0">
                          <a:solidFill>
                            <a:srgbClr val="000000"/>
                          </a:solidFill>
                          <a:effectLst/>
                          <a:latin typeface="Arial" panose="020B0604020202020204" pitchFamily="34" charset="0"/>
                        </a:rPr>
                        <a:t>OTL</a:t>
                      </a:r>
                    </a:p>
                  </a:txBody>
                  <a:tcPr marL="2809" marR="2809" marT="2809" marB="0" anchor="ctr"/>
                </a:tc>
                <a:tc>
                  <a:txBody>
                    <a:bodyPr/>
                    <a:lstStyle/>
                    <a:p>
                      <a:pPr algn="ctr" rtl="0" fontAlgn="ctr"/>
                      <a:r>
                        <a:rPr lang="en-ZA" sz="900" b="1" i="0" u="none" strike="noStrike" dirty="0">
                          <a:solidFill>
                            <a:srgbClr val="000000"/>
                          </a:solidFill>
                          <a:effectLst/>
                          <a:latin typeface="Arial" panose="020B0604020202020204" pitchFamily="34" charset="0"/>
                        </a:rPr>
                        <a:t>CHW</a:t>
                      </a:r>
                    </a:p>
                  </a:txBody>
                  <a:tcPr marL="2809" marR="2809" marT="2809" marB="0" anchor="ctr"/>
                </a:tc>
                <a:tc>
                  <a:txBody>
                    <a:bodyPr/>
                    <a:lstStyle/>
                    <a:p>
                      <a:pPr algn="ctr" rtl="0" fontAlgn="ctr"/>
                      <a:r>
                        <a:rPr lang="en-ZA" sz="900" b="1" i="0" u="none" strike="noStrike" dirty="0">
                          <a:solidFill>
                            <a:srgbClr val="000000"/>
                          </a:solidFill>
                          <a:effectLst/>
                          <a:latin typeface="Arial" panose="020B0604020202020204" pitchFamily="34" charset="0"/>
                        </a:rPr>
                        <a:t>OTL</a:t>
                      </a:r>
                    </a:p>
                  </a:txBody>
                  <a:tcPr marL="2809" marR="2809" marT="2809" marB="0" anchor="ctr"/>
                </a:tc>
                <a:tc>
                  <a:txBody>
                    <a:bodyPr/>
                    <a:lstStyle/>
                    <a:p>
                      <a:pPr algn="ctr" rtl="0" fontAlgn="ctr"/>
                      <a:r>
                        <a:rPr lang="en-ZA" sz="900" b="1" i="0" u="none" strike="noStrike" dirty="0">
                          <a:solidFill>
                            <a:srgbClr val="000000"/>
                          </a:solidFill>
                          <a:effectLst/>
                          <a:latin typeface="Arial" panose="020B0604020202020204" pitchFamily="34" charset="0"/>
                        </a:rPr>
                        <a:t>CHW</a:t>
                      </a:r>
                    </a:p>
                  </a:txBody>
                  <a:tcPr marL="2809" marR="2809" marT="2809" marB="0" anchor="ctr"/>
                </a:tc>
                <a:tc>
                  <a:txBody>
                    <a:bodyPr/>
                    <a:lstStyle/>
                    <a:p>
                      <a:pPr algn="ctr" rtl="0" fontAlgn="ctr"/>
                      <a:r>
                        <a:rPr lang="en-ZA" sz="900" b="1" i="0" u="none" strike="noStrike" dirty="0">
                          <a:solidFill>
                            <a:srgbClr val="000000"/>
                          </a:solidFill>
                          <a:effectLst/>
                          <a:latin typeface="Arial" panose="020B0604020202020204" pitchFamily="34" charset="0"/>
                        </a:rPr>
                        <a:t>OTL</a:t>
                      </a:r>
                    </a:p>
                  </a:txBody>
                  <a:tcPr marL="2809" marR="2809" marT="2809" marB="0" anchor="ctr"/>
                </a:tc>
                <a:tc>
                  <a:txBody>
                    <a:bodyPr/>
                    <a:lstStyle/>
                    <a:p>
                      <a:pPr algn="ctr" rtl="0" fontAlgn="ctr"/>
                      <a:r>
                        <a:rPr lang="en-ZA" sz="900" b="1" i="0" u="none" strike="noStrike" dirty="0">
                          <a:solidFill>
                            <a:srgbClr val="000000"/>
                          </a:solidFill>
                          <a:effectLst/>
                          <a:latin typeface="Arial" panose="020B0604020202020204" pitchFamily="34" charset="0"/>
                        </a:rPr>
                        <a:t>CHW</a:t>
                      </a:r>
                    </a:p>
                  </a:txBody>
                  <a:tcPr marL="2809" marR="2809" marT="2809" marB="0" anchor="ctr"/>
                </a:tc>
                <a:tc>
                  <a:txBody>
                    <a:bodyPr/>
                    <a:lstStyle/>
                    <a:p>
                      <a:pPr algn="ctr" rtl="0" fontAlgn="ctr"/>
                      <a:r>
                        <a:rPr lang="en-ZA" sz="900" b="1" i="0" u="none" strike="noStrike" dirty="0">
                          <a:solidFill>
                            <a:srgbClr val="000000"/>
                          </a:solidFill>
                          <a:effectLst/>
                          <a:latin typeface="Arial" panose="020B0604020202020204" pitchFamily="34" charset="0"/>
                        </a:rPr>
                        <a:t>OTL</a:t>
                      </a:r>
                    </a:p>
                  </a:txBody>
                  <a:tcPr marL="2809" marR="2809" marT="2809" marB="0" anchor="ctr"/>
                </a:tc>
                <a:tc>
                  <a:txBody>
                    <a:bodyPr/>
                    <a:lstStyle/>
                    <a:p>
                      <a:pPr algn="ctr" rtl="0" fontAlgn="ctr"/>
                      <a:r>
                        <a:rPr lang="en-ZA" sz="900" b="1" i="0" u="none" strike="noStrike" dirty="0">
                          <a:solidFill>
                            <a:srgbClr val="000000"/>
                          </a:solidFill>
                          <a:effectLst/>
                          <a:latin typeface="Arial" panose="020B0604020202020204" pitchFamily="34" charset="0"/>
                        </a:rPr>
                        <a:t>CHW</a:t>
                      </a:r>
                    </a:p>
                  </a:txBody>
                  <a:tcPr marL="2809" marR="2809" marT="2809" marB="0" anchor="ctr"/>
                </a:tc>
                <a:extLst>
                  <a:ext uri="{0D108BD9-81ED-4DB2-BD59-A6C34878D82A}">
                    <a16:rowId xmlns:a16="http://schemas.microsoft.com/office/drawing/2014/main" val="544376210"/>
                  </a:ext>
                </a:extLst>
              </a:tr>
              <a:tr h="462451">
                <a:tc>
                  <a:txBody>
                    <a:bodyPr/>
                    <a:lstStyle/>
                    <a:p>
                      <a:pPr algn="ctr" rtl="0" fontAlgn="ctr"/>
                      <a:r>
                        <a:rPr lang="en-US" sz="1200" u="none" strike="noStrike" dirty="0">
                          <a:solidFill>
                            <a:schemeClr val="bg1"/>
                          </a:solidFill>
                          <a:effectLst/>
                        </a:rPr>
                        <a:t>Training has not yet been offered to me</a:t>
                      </a:r>
                      <a:endParaRPr lang="en-US" sz="1200" b="0" i="0" u="none" strike="noStrike" dirty="0">
                        <a:solidFill>
                          <a:schemeClr val="bg1"/>
                        </a:solidFill>
                        <a:effectLst/>
                        <a:latin typeface="Arial" panose="020B0604020202020204" pitchFamily="34" charset="0"/>
                      </a:endParaRPr>
                    </a:p>
                  </a:txBody>
                  <a:tcPr marL="2809" marR="2809" marT="2809" marB="0" anchor="ctr">
                    <a:solidFill>
                      <a:srgbClr val="386546"/>
                    </a:solidFill>
                  </a:tcPr>
                </a:tc>
                <a:tc>
                  <a:txBody>
                    <a:bodyPr/>
                    <a:lstStyle/>
                    <a:p>
                      <a:pPr algn="ctr" rtl="0" fontAlgn="ctr"/>
                      <a:r>
                        <a:rPr lang="en-ZA" sz="900" u="none" strike="noStrike" dirty="0">
                          <a:effectLst/>
                        </a:rPr>
                        <a:t>66.7</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92.1</a:t>
                      </a:r>
                    </a:p>
                  </a:txBody>
                  <a:tcPr marL="2809" marR="2809" marT="2809" marB="0" anchor="ctr"/>
                </a:tc>
                <a:tc>
                  <a:txBody>
                    <a:bodyPr/>
                    <a:lstStyle/>
                    <a:p>
                      <a:pPr algn="ctr" rtl="0" fontAlgn="ctr"/>
                      <a:r>
                        <a:rPr lang="en-ZA" sz="900" u="none" strike="noStrike" dirty="0">
                          <a:effectLst/>
                        </a:rPr>
                        <a:t>71.7</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88.7</a:t>
                      </a:r>
                    </a:p>
                  </a:txBody>
                  <a:tcPr marL="2809" marR="2809" marT="2809" marB="0" anchor="ctr"/>
                </a:tc>
                <a:tc>
                  <a:txBody>
                    <a:bodyPr/>
                    <a:lstStyle/>
                    <a:p>
                      <a:pPr algn="ctr" rtl="0" fontAlgn="ctr"/>
                      <a:r>
                        <a:rPr lang="en-ZA" sz="900" u="none" strike="noStrike" dirty="0">
                          <a:effectLst/>
                        </a:rPr>
                        <a:t>79.5</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91.6</a:t>
                      </a:r>
                    </a:p>
                  </a:txBody>
                  <a:tcPr marL="2809" marR="2809" marT="2809" marB="0" anchor="ctr"/>
                </a:tc>
                <a:tc>
                  <a:txBody>
                    <a:bodyPr/>
                    <a:lstStyle/>
                    <a:p>
                      <a:pPr algn="ctr" rtl="0" fontAlgn="ctr"/>
                      <a:r>
                        <a:rPr lang="en-ZA" sz="900" u="none" strike="noStrike" dirty="0">
                          <a:effectLst/>
                        </a:rPr>
                        <a:t>92.2</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94.1</a:t>
                      </a:r>
                    </a:p>
                  </a:txBody>
                  <a:tcPr marL="2809" marR="2809" marT="2809" marB="0" anchor="ctr"/>
                </a:tc>
                <a:extLst>
                  <a:ext uri="{0D108BD9-81ED-4DB2-BD59-A6C34878D82A}">
                    <a16:rowId xmlns:a16="http://schemas.microsoft.com/office/drawing/2014/main" val="462814388"/>
                  </a:ext>
                </a:extLst>
              </a:tr>
              <a:tr h="479407">
                <a:tc>
                  <a:txBody>
                    <a:bodyPr/>
                    <a:lstStyle/>
                    <a:p>
                      <a:pPr algn="ctr" rtl="0" fontAlgn="ctr"/>
                      <a:r>
                        <a:rPr lang="en-US" sz="1200" u="none" strike="noStrike" dirty="0">
                          <a:solidFill>
                            <a:schemeClr val="bg1"/>
                          </a:solidFill>
                          <a:effectLst/>
                        </a:rPr>
                        <a:t>I have received other training and so do not need this particular training</a:t>
                      </a:r>
                      <a:endParaRPr lang="en-US" sz="1200" b="0" i="0" u="none" strike="noStrike" dirty="0">
                        <a:solidFill>
                          <a:schemeClr val="bg1"/>
                        </a:solidFill>
                        <a:effectLst/>
                        <a:latin typeface="Arial" panose="020B0604020202020204" pitchFamily="34" charset="0"/>
                      </a:endParaRPr>
                    </a:p>
                  </a:txBody>
                  <a:tcPr marL="2809" marR="2809" marT="2809" marB="0" anchor="ctr">
                    <a:solidFill>
                      <a:srgbClr val="386546"/>
                    </a:solidFill>
                  </a:tcPr>
                </a:tc>
                <a:tc>
                  <a:txBody>
                    <a:bodyPr/>
                    <a:lstStyle/>
                    <a:p>
                      <a:pPr algn="ctr" rtl="0" fontAlgn="ctr"/>
                      <a:r>
                        <a:rPr lang="en-ZA" sz="900" u="none" strike="noStrike" dirty="0">
                          <a:effectLst/>
                        </a:rPr>
                        <a:t>16.7</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0.0</a:t>
                      </a:r>
                    </a:p>
                  </a:txBody>
                  <a:tcPr marL="2809" marR="2809" marT="2809" marB="0" anchor="ctr"/>
                </a:tc>
                <a:tc>
                  <a:txBody>
                    <a:bodyPr/>
                    <a:lstStyle/>
                    <a:p>
                      <a:pPr algn="ctr" rtl="0" fontAlgn="ctr"/>
                      <a:r>
                        <a:rPr lang="en-ZA" sz="900" u="none" strike="noStrike" dirty="0">
                          <a:effectLst/>
                        </a:rPr>
                        <a:t>17.4</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0.5</a:t>
                      </a:r>
                    </a:p>
                  </a:txBody>
                  <a:tcPr marL="2809" marR="2809" marT="2809" marB="0" anchor="ctr"/>
                </a:tc>
                <a:tc>
                  <a:txBody>
                    <a:bodyPr/>
                    <a:lstStyle/>
                    <a:p>
                      <a:pPr algn="ctr" rtl="0" fontAlgn="ctr"/>
                      <a:r>
                        <a:rPr lang="en-ZA" sz="900" u="none" strike="noStrike" dirty="0">
                          <a:effectLst/>
                        </a:rPr>
                        <a:t>8.2</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0.5</a:t>
                      </a:r>
                    </a:p>
                  </a:txBody>
                  <a:tcPr marL="2809" marR="2809" marT="2809" marB="0" anchor="ctr"/>
                </a:tc>
                <a:tc>
                  <a:txBody>
                    <a:bodyPr/>
                    <a:lstStyle/>
                    <a:p>
                      <a:pPr algn="ctr" rtl="0" fontAlgn="ctr"/>
                      <a:r>
                        <a:rPr lang="en-ZA" sz="900" u="none" strike="noStrike" dirty="0">
                          <a:effectLst/>
                        </a:rPr>
                        <a:t>5.2</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1.3</a:t>
                      </a:r>
                    </a:p>
                  </a:txBody>
                  <a:tcPr marL="2809" marR="2809" marT="2809" marB="0" anchor="ctr"/>
                </a:tc>
                <a:extLst>
                  <a:ext uri="{0D108BD9-81ED-4DB2-BD59-A6C34878D82A}">
                    <a16:rowId xmlns:a16="http://schemas.microsoft.com/office/drawing/2014/main" val="1284297852"/>
                  </a:ext>
                </a:extLst>
              </a:tr>
              <a:tr h="479407">
                <a:tc>
                  <a:txBody>
                    <a:bodyPr/>
                    <a:lstStyle/>
                    <a:p>
                      <a:pPr algn="ctr" rtl="0" fontAlgn="ctr"/>
                      <a:r>
                        <a:rPr lang="en-US" sz="1200" u="none" strike="noStrike" dirty="0">
                          <a:solidFill>
                            <a:schemeClr val="bg1"/>
                          </a:solidFill>
                          <a:effectLst/>
                        </a:rPr>
                        <a:t>I have no transport/ have logistics difficulties to get to the venue</a:t>
                      </a:r>
                      <a:endParaRPr lang="en-US" sz="1200" b="0" i="0" u="none" strike="noStrike" dirty="0">
                        <a:solidFill>
                          <a:schemeClr val="bg1"/>
                        </a:solidFill>
                        <a:effectLst/>
                        <a:latin typeface="Arial" panose="020B0604020202020204" pitchFamily="34" charset="0"/>
                      </a:endParaRPr>
                    </a:p>
                  </a:txBody>
                  <a:tcPr marL="2809" marR="2809" marT="2809" marB="0" anchor="ctr">
                    <a:solidFill>
                      <a:srgbClr val="386546"/>
                    </a:solidFill>
                  </a:tcPr>
                </a:tc>
                <a:tc>
                  <a:txBody>
                    <a:bodyPr/>
                    <a:lstStyle/>
                    <a:p>
                      <a:pPr algn="ctr" rtl="0" fontAlgn="ctr"/>
                      <a:r>
                        <a:rPr lang="en-ZA" sz="900" u="none" strike="noStrike" dirty="0">
                          <a:effectLst/>
                        </a:rPr>
                        <a:t>0.0</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1.6</a:t>
                      </a:r>
                    </a:p>
                  </a:txBody>
                  <a:tcPr marL="2809" marR="2809" marT="2809" marB="0" anchor="ctr"/>
                </a:tc>
                <a:tc>
                  <a:txBody>
                    <a:bodyPr/>
                    <a:lstStyle/>
                    <a:p>
                      <a:pPr algn="ctr" rtl="0" fontAlgn="ctr"/>
                      <a:r>
                        <a:rPr lang="en-ZA" sz="900" u="none" strike="noStrike" dirty="0">
                          <a:effectLst/>
                        </a:rPr>
                        <a:t>0.0</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1.5</a:t>
                      </a:r>
                    </a:p>
                  </a:txBody>
                  <a:tcPr marL="2809" marR="2809" marT="2809" marB="0" anchor="ctr"/>
                </a:tc>
                <a:tc>
                  <a:txBody>
                    <a:bodyPr/>
                    <a:lstStyle/>
                    <a:p>
                      <a:pPr algn="ctr" rtl="0" fontAlgn="ctr"/>
                      <a:r>
                        <a:rPr lang="en-ZA" sz="900" u="none" strike="noStrike" dirty="0">
                          <a:effectLst/>
                        </a:rPr>
                        <a:t>1.4</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1.8</a:t>
                      </a:r>
                    </a:p>
                  </a:txBody>
                  <a:tcPr marL="2809" marR="2809" marT="2809" marB="0" anchor="ctr"/>
                </a:tc>
                <a:tc>
                  <a:txBody>
                    <a:bodyPr/>
                    <a:lstStyle/>
                    <a:p>
                      <a:pPr algn="ctr" rtl="0" fontAlgn="ctr"/>
                      <a:r>
                        <a:rPr lang="en-ZA" sz="900" u="none" strike="noStrike" dirty="0">
                          <a:effectLst/>
                        </a:rPr>
                        <a:t>0.0</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0.8</a:t>
                      </a:r>
                    </a:p>
                  </a:txBody>
                  <a:tcPr marL="2809" marR="2809" marT="2809" marB="0" anchor="ctr"/>
                </a:tc>
                <a:extLst>
                  <a:ext uri="{0D108BD9-81ED-4DB2-BD59-A6C34878D82A}">
                    <a16:rowId xmlns:a16="http://schemas.microsoft.com/office/drawing/2014/main" val="1566887288"/>
                  </a:ext>
                </a:extLst>
              </a:tr>
              <a:tr h="300792">
                <a:tc>
                  <a:txBody>
                    <a:bodyPr/>
                    <a:lstStyle/>
                    <a:p>
                      <a:pPr algn="ctr" rtl="0" fontAlgn="ctr"/>
                      <a:r>
                        <a:rPr lang="en-US" sz="1200" u="none" strike="noStrike" dirty="0">
                          <a:solidFill>
                            <a:schemeClr val="bg1"/>
                          </a:solidFill>
                          <a:effectLst/>
                        </a:rPr>
                        <a:t>I have no time to attend training</a:t>
                      </a:r>
                      <a:endParaRPr lang="en-US" sz="1200" b="0" i="0" u="none" strike="noStrike" dirty="0">
                        <a:solidFill>
                          <a:schemeClr val="bg1"/>
                        </a:solidFill>
                        <a:effectLst/>
                        <a:latin typeface="Arial" panose="020B0604020202020204" pitchFamily="34" charset="0"/>
                      </a:endParaRPr>
                    </a:p>
                  </a:txBody>
                  <a:tcPr marL="2809" marR="2809" marT="2809" marB="0" anchor="ctr">
                    <a:solidFill>
                      <a:srgbClr val="386546"/>
                    </a:solidFill>
                  </a:tcPr>
                </a:tc>
                <a:tc>
                  <a:txBody>
                    <a:bodyPr/>
                    <a:lstStyle/>
                    <a:p>
                      <a:pPr algn="ctr" rtl="0" fontAlgn="ctr"/>
                      <a:r>
                        <a:rPr lang="en-ZA" sz="900" u="none" strike="noStrike" dirty="0">
                          <a:effectLst/>
                        </a:rPr>
                        <a:t>2.8</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0.8</a:t>
                      </a:r>
                    </a:p>
                  </a:txBody>
                  <a:tcPr marL="2809" marR="2809" marT="2809" marB="0" anchor="ctr"/>
                </a:tc>
                <a:tc>
                  <a:txBody>
                    <a:bodyPr/>
                    <a:lstStyle/>
                    <a:p>
                      <a:pPr algn="ctr" rtl="0" fontAlgn="ctr"/>
                      <a:r>
                        <a:rPr lang="en-ZA" sz="900" u="none" strike="noStrike" dirty="0">
                          <a:effectLst/>
                        </a:rPr>
                        <a:t>2.2</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1.0</a:t>
                      </a:r>
                    </a:p>
                  </a:txBody>
                  <a:tcPr marL="2809" marR="2809" marT="2809" marB="0" anchor="ctr"/>
                </a:tc>
                <a:tc>
                  <a:txBody>
                    <a:bodyPr/>
                    <a:lstStyle/>
                    <a:p>
                      <a:pPr algn="ctr" rtl="0" fontAlgn="ctr"/>
                      <a:r>
                        <a:rPr lang="en-ZA" sz="900" u="none" strike="noStrike" dirty="0">
                          <a:effectLst/>
                        </a:rPr>
                        <a:t>2.7</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0.5</a:t>
                      </a:r>
                    </a:p>
                  </a:txBody>
                  <a:tcPr marL="2809" marR="2809" marT="2809" marB="0" anchor="ctr"/>
                </a:tc>
                <a:tc>
                  <a:txBody>
                    <a:bodyPr/>
                    <a:lstStyle/>
                    <a:p>
                      <a:pPr algn="ctr" rtl="0" fontAlgn="ctr"/>
                      <a:r>
                        <a:rPr lang="en-ZA" sz="900" u="none" strike="noStrike" dirty="0">
                          <a:effectLst/>
                        </a:rPr>
                        <a:t>1.3</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0.5</a:t>
                      </a:r>
                    </a:p>
                  </a:txBody>
                  <a:tcPr marL="2809" marR="2809" marT="2809" marB="0" anchor="ctr"/>
                </a:tc>
                <a:extLst>
                  <a:ext uri="{0D108BD9-81ED-4DB2-BD59-A6C34878D82A}">
                    <a16:rowId xmlns:a16="http://schemas.microsoft.com/office/drawing/2014/main" val="1847957234"/>
                  </a:ext>
                </a:extLst>
              </a:tr>
              <a:tr h="300792">
                <a:tc>
                  <a:txBody>
                    <a:bodyPr/>
                    <a:lstStyle/>
                    <a:p>
                      <a:pPr algn="ctr" rtl="0" fontAlgn="ctr"/>
                      <a:r>
                        <a:rPr lang="en-ZA" sz="1200" u="none" strike="noStrike" dirty="0">
                          <a:solidFill>
                            <a:schemeClr val="bg1"/>
                          </a:solidFill>
                          <a:effectLst/>
                        </a:rPr>
                        <a:t>Other </a:t>
                      </a:r>
                      <a:endParaRPr lang="en-ZA" sz="1200" b="0" i="0" u="none" strike="noStrike" dirty="0">
                        <a:solidFill>
                          <a:schemeClr val="bg1"/>
                        </a:solidFill>
                        <a:effectLst/>
                        <a:latin typeface="Arial" panose="020B0604020202020204" pitchFamily="34" charset="0"/>
                      </a:endParaRPr>
                    </a:p>
                  </a:txBody>
                  <a:tcPr marL="2809" marR="2809" marT="2809" marB="0" anchor="ctr">
                    <a:solidFill>
                      <a:srgbClr val="386546"/>
                    </a:solidFill>
                  </a:tcPr>
                </a:tc>
                <a:tc>
                  <a:txBody>
                    <a:bodyPr/>
                    <a:lstStyle/>
                    <a:p>
                      <a:pPr algn="ctr" rtl="0" fontAlgn="ctr"/>
                      <a:r>
                        <a:rPr lang="en-ZA" sz="900" u="none" strike="noStrike" dirty="0">
                          <a:effectLst/>
                        </a:rPr>
                        <a:t>13.9</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5.6</a:t>
                      </a:r>
                    </a:p>
                  </a:txBody>
                  <a:tcPr marL="2809" marR="2809" marT="2809" marB="0" anchor="ctr"/>
                </a:tc>
                <a:tc>
                  <a:txBody>
                    <a:bodyPr/>
                    <a:lstStyle/>
                    <a:p>
                      <a:pPr algn="ctr" rtl="0" fontAlgn="ctr"/>
                      <a:r>
                        <a:rPr lang="en-ZA" sz="900" u="none" strike="noStrike" dirty="0">
                          <a:effectLst/>
                        </a:rPr>
                        <a:t>8.7</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8.2</a:t>
                      </a:r>
                    </a:p>
                  </a:txBody>
                  <a:tcPr marL="2809" marR="2809" marT="2809" marB="0" anchor="ctr"/>
                </a:tc>
                <a:tc>
                  <a:txBody>
                    <a:bodyPr/>
                    <a:lstStyle/>
                    <a:p>
                      <a:pPr algn="ctr" rtl="0" fontAlgn="ctr"/>
                      <a:r>
                        <a:rPr lang="en-ZA" sz="900" u="none" strike="noStrike" dirty="0">
                          <a:effectLst/>
                        </a:rPr>
                        <a:t>8.2</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5.5</a:t>
                      </a:r>
                    </a:p>
                  </a:txBody>
                  <a:tcPr marL="2809" marR="2809" marT="2809" marB="0" anchor="ctr"/>
                </a:tc>
                <a:tc>
                  <a:txBody>
                    <a:bodyPr/>
                    <a:lstStyle/>
                    <a:p>
                      <a:pPr algn="ctr" rtl="0" fontAlgn="ctr"/>
                      <a:r>
                        <a:rPr lang="en-ZA" sz="900" u="none" strike="noStrike" dirty="0">
                          <a:effectLst/>
                        </a:rPr>
                        <a:t>1.3</a:t>
                      </a:r>
                      <a:endParaRPr lang="en-ZA" sz="900" b="0" i="0" u="none" strike="noStrike" dirty="0">
                        <a:solidFill>
                          <a:srgbClr val="000000"/>
                        </a:solidFill>
                        <a:effectLst/>
                        <a:latin typeface="Arial" panose="020B0604020202020204" pitchFamily="34" charset="0"/>
                      </a:endParaRPr>
                    </a:p>
                  </a:txBody>
                  <a:tcPr marL="2809" marR="2809" marT="2809" marB="0" anchor="ctr"/>
                </a:tc>
                <a:tc>
                  <a:txBody>
                    <a:bodyPr/>
                    <a:lstStyle/>
                    <a:p>
                      <a:pPr algn="ctr" rtl="0" fontAlgn="ctr"/>
                      <a:r>
                        <a:rPr lang="en-ZA" sz="900" b="0" i="0" u="none" strike="noStrike" dirty="0">
                          <a:solidFill>
                            <a:srgbClr val="000000"/>
                          </a:solidFill>
                          <a:effectLst/>
                          <a:latin typeface="Arial" panose="020B0604020202020204" pitchFamily="34" charset="0"/>
                        </a:rPr>
                        <a:t>3.3</a:t>
                      </a:r>
                    </a:p>
                  </a:txBody>
                  <a:tcPr marL="2809" marR="2809" marT="2809" marB="0" anchor="ctr"/>
                </a:tc>
                <a:extLst>
                  <a:ext uri="{0D108BD9-81ED-4DB2-BD59-A6C34878D82A}">
                    <a16:rowId xmlns:a16="http://schemas.microsoft.com/office/drawing/2014/main" val="3346225362"/>
                  </a:ext>
                </a:extLst>
              </a:tr>
            </a:tbl>
          </a:graphicData>
        </a:graphic>
      </p:graphicFrame>
      <p:sp>
        <p:nvSpPr>
          <p:cNvPr id="4" name="Rectangle 3">
            <a:extLst>
              <a:ext uri="{FF2B5EF4-FFF2-40B4-BE49-F238E27FC236}">
                <a16:creationId xmlns:a16="http://schemas.microsoft.com/office/drawing/2014/main" id="{DF1E8D18-593A-E338-8912-570B0BD74B9D}"/>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1">
            <a:extLst>
              <a:ext uri="{FF2B5EF4-FFF2-40B4-BE49-F238E27FC236}">
                <a16:creationId xmlns:a16="http://schemas.microsoft.com/office/drawing/2014/main" id="{FBBFDC52-9DAA-4EA3-2EAE-6514F63C69B3}"/>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2400" dirty="0">
                <a:solidFill>
                  <a:schemeClr val="bg1"/>
                </a:solidFill>
                <a:latin typeface="+mn-lt"/>
              </a:rPr>
              <a:t>REASONS FOR NOT COMPLETING TRAINING AMONG CHWs and OTLs</a:t>
            </a:r>
            <a:endParaRPr lang="en-ZA" sz="2400" dirty="0">
              <a:solidFill>
                <a:schemeClr val="bg1"/>
              </a:solidFill>
            </a:endParaRPr>
          </a:p>
        </p:txBody>
      </p:sp>
      <p:pic>
        <p:nvPicPr>
          <p:cNvPr id="7" name="Picture 6" descr="A black background with green text&#10;&#10;Description automatically generated">
            <a:extLst>
              <a:ext uri="{FF2B5EF4-FFF2-40B4-BE49-F238E27FC236}">
                <a16:creationId xmlns:a16="http://schemas.microsoft.com/office/drawing/2014/main" id="{A164BAD0-E09F-F7AB-D389-F6870735A7C2}"/>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8023F73D-6C48-AF7E-A78D-76B8514F93F3}"/>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28C3BD86-4039-3E77-E705-D4B08F9D2D6D}"/>
              </a:ext>
            </a:extLst>
          </p:cNvPr>
          <p:cNvPicPr>
            <a:picLocks noChangeAspect="1"/>
          </p:cNvPicPr>
          <p:nvPr/>
        </p:nvPicPr>
        <p:blipFill>
          <a:blip r:embed="rId4"/>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2854033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2FFDECC-F297-ABF7-FA9B-FF115F008D41}"/>
              </a:ext>
            </a:extLst>
          </p:cNvPr>
          <p:cNvSpPr/>
          <p:nvPr/>
        </p:nvSpPr>
        <p:spPr>
          <a:xfrm>
            <a:off x="0" y="136524"/>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901490D0-B29D-5E77-4243-328B1D683A51}"/>
              </a:ext>
            </a:extLst>
          </p:cNvPr>
          <p:cNvSpPr>
            <a:spLocks noGrp="1"/>
          </p:cNvSpPr>
          <p:nvPr>
            <p:ph type="title"/>
          </p:nvPr>
        </p:nvSpPr>
        <p:spPr>
          <a:xfrm>
            <a:off x="169029" y="22442"/>
            <a:ext cx="6172200" cy="857250"/>
          </a:xfrm>
        </p:spPr>
        <p:txBody>
          <a:bodyPr>
            <a:normAutofit/>
          </a:bodyPr>
          <a:lstStyle/>
          <a:p>
            <a:pPr>
              <a:defRPr/>
            </a:pPr>
            <a:r>
              <a:rPr lang="en-ZA" sz="4000" dirty="0">
                <a:solidFill>
                  <a:schemeClr val="bg1"/>
                </a:solidFill>
                <a:latin typeface="+mn-lt"/>
              </a:rPr>
              <a:t>AIM &amp; OBJECTIVES</a:t>
            </a:r>
            <a:endParaRPr lang="en-ZA" sz="4000" dirty="0">
              <a:solidFill>
                <a:schemeClr val="bg1"/>
              </a:solidFill>
            </a:endParaRPr>
          </a:p>
        </p:txBody>
      </p:sp>
      <p:sp>
        <p:nvSpPr>
          <p:cNvPr id="13315" name="Content Placeholder 2">
            <a:extLst>
              <a:ext uri="{FF2B5EF4-FFF2-40B4-BE49-F238E27FC236}">
                <a16:creationId xmlns:a16="http://schemas.microsoft.com/office/drawing/2014/main" id="{437A7CA6-68FC-BC6F-C3F7-851CB5275466}"/>
              </a:ext>
            </a:extLst>
          </p:cNvPr>
          <p:cNvSpPr>
            <a:spLocks noGrp="1" noChangeArrowheads="1"/>
          </p:cNvSpPr>
          <p:nvPr>
            <p:ph idx="1"/>
          </p:nvPr>
        </p:nvSpPr>
        <p:spPr>
          <a:xfrm>
            <a:off x="284960" y="991938"/>
            <a:ext cx="8657085" cy="3844560"/>
          </a:xfrm>
        </p:spPr>
        <p:txBody>
          <a:bodyPr/>
          <a:lstStyle/>
          <a:p>
            <a:pPr marL="0" indent="0">
              <a:buNone/>
            </a:pPr>
            <a:r>
              <a:rPr lang="en-US" sz="1350" b="1" dirty="0">
                <a:solidFill>
                  <a:srgbClr val="386546"/>
                </a:solidFill>
                <a:latin typeface="Arial" panose="020B0604020202020204" pitchFamily="34" charset="0"/>
                <a:ea typeface="Calibri" panose="020F0502020204030204" pitchFamily="34" charset="0"/>
              </a:rPr>
              <a:t>Overall Aim</a:t>
            </a:r>
          </a:p>
          <a:p>
            <a:pPr>
              <a:buFont typeface="Arial" panose="020B0604020202020204" pitchFamily="34" charset="0"/>
              <a:buChar char="•"/>
            </a:pPr>
            <a:r>
              <a:rPr lang="en-US" sz="1350" dirty="0">
                <a:latin typeface="Arial" panose="020B0604020202020204" pitchFamily="34" charset="0"/>
                <a:ea typeface="Calibri" panose="020F0502020204030204" pitchFamily="34" charset="0"/>
              </a:rPr>
              <a:t>To undertake an audit of the current qualifications and skills profile of Community Health Workers (CHWs) and Outreach Team Leaders (OTLs) deployed in the public health system in South Africa</a:t>
            </a:r>
          </a:p>
          <a:p>
            <a:endParaRPr lang="en-US" sz="375" dirty="0">
              <a:latin typeface="Arial" panose="020B0604020202020204" pitchFamily="34" charset="0"/>
              <a:ea typeface="Calibri" panose="020F0502020204030204" pitchFamily="34" charset="0"/>
            </a:endParaRPr>
          </a:p>
          <a:p>
            <a:pPr marL="0" indent="0">
              <a:buNone/>
            </a:pPr>
            <a:r>
              <a:rPr lang="en-US" sz="1350" b="1" dirty="0">
                <a:solidFill>
                  <a:srgbClr val="386546"/>
                </a:solidFill>
                <a:latin typeface="Arial" panose="020B0604020202020204" pitchFamily="34" charset="0"/>
                <a:ea typeface="Calibri" panose="020F0502020204030204" pitchFamily="34" charset="0"/>
              </a:rPr>
              <a:t>Objectives</a:t>
            </a:r>
          </a:p>
          <a:p>
            <a:pPr>
              <a:buFont typeface="+mj-lt"/>
              <a:buAutoNum type="arabicPeriod"/>
            </a:pPr>
            <a:r>
              <a:rPr lang="en-US" sz="1350" dirty="0">
                <a:latin typeface="Arial" panose="020B0604020202020204" pitchFamily="34" charset="0"/>
                <a:ea typeface="Calibri" panose="020F0502020204030204" pitchFamily="34" charset="0"/>
              </a:rPr>
              <a:t>To establish the number and distribution of CHWs and OTLs and their geographical coverage (ratio per uninsured population) at national, provincial, district, subdistrict and ward level </a:t>
            </a:r>
          </a:p>
          <a:p>
            <a:pPr>
              <a:buFont typeface="+mj-lt"/>
              <a:buAutoNum type="arabicPeriod"/>
            </a:pPr>
            <a:r>
              <a:rPr lang="en-US" sz="1350" dirty="0">
                <a:latin typeface="Arial" panose="020B0604020202020204" pitchFamily="34" charset="0"/>
                <a:ea typeface="Calibri" panose="020F0502020204030204" pitchFamily="34" charset="0"/>
              </a:rPr>
              <a:t>To establish the qualifications of CHWs and OTLs nationally, provincially, and at district level</a:t>
            </a:r>
          </a:p>
          <a:p>
            <a:pPr>
              <a:buFont typeface="+mj-lt"/>
              <a:buAutoNum type="arabicPeriod"/>
            </a:pPr>
            <a:r>
              <a:rPr lang="en-US" sz="1350" dirty="0">
                <a:latin typeface="Arial" panose="020B0604020202020204" pitchFamily="34" charset="0"/>
                <a:ea typeface="Calibri" panose="020F0502020204030204" pitchFamily="34" charset="0"/>
              </a:rPr>
              <a:t>To identify skills and competencies of CHWs and OTLs</a:t>
            </a:r>
          </a:p>
          <a:p>
            <a:pPr>
              <a:buFont typeface="+mj-lt"/>
              <a:buAutoNum type="arabicPeriod"/>
            </a:pPr>
            <a:r>
              <a:rPr lang="en-US" sz="1350" dirty="0">
                <a:latin typeface="Arial" panose="020B0604020202020204" pitchFamily="34" charset="0"/>
                <a:ea typeface="Calibri" panose="020F0502020204030204" pitchFamily="34" charset="0"/>
              </a:rPr>
              <a:t>To establish existing CHW training infrastructure and model/s</a:t>
            </a:r>
          </a:p>
          <a:p>
            <a:pPr>
              <a:buFont typeface="+mj-lt"/>
              <a:buAutoNum type="arabicPeriod"/>
            </a:pPr>
            <a:r>
              <a:rPr lang="en-US" sz="1350" dirty="0">
                <a:latin typeface="Arial" panose="020B0604020202020204" pitchFamily="34" charset="0"/>
                <a:ea typeface="Calibri" panose="020F0502020204030204" pitchFamily="34" charset="0"/>
              </a:rPr>
              <a:t>To identify skills and training gaps among CHWs and OTLs </a:t>
            </a:r>
          </a:p>
          <a:p>
            <a:pPr>
              <a:buFont typeface="+mj-lt"/>
              <a:buAutoNum type="arabicPeriod"/>
            </a:pPr>
            <a:r>
              <a:rPr lang="en-US" sz="1350" dirty="0">
                <a:latin typeface="Arial" panose="020B0604020202020204" pitchFamily="34" charset="0"/>
                <a:ea typeface="Calibri" panose="020F0502020204030204" pitchFamily="34" charset="0"/>
              </a:rPr>
              <a:t>To determine the views of key provincial managers on models and strategies for meeting CHW and OTL training needs.</a:t>
            </a:r>
          </a:p>
          <a:p>
            <a:endParaRPr lang="en-ZA" sz="1350" dirty="0">
              <a:latin typeface="Arial" panose="020B0604020202020204" pitchFamily="34" charset="0"/>
              <a:ea typeface="Calibri" panose="020F0502020204030204" pitchFamily="34" charset="0"/>
            </a:endParaRPr>
          </a:p>
          <a:p>
            <a:endParaRPr lang="en-ZA" altLang="en-US" sz="1350" dirty="0"/>
          </a:p>
          <a:p>
            <a:endParaRPr lang="en-ZA" altLang="en-US" sz="1350" dirty="0"/>
          </a:p>
        </p:txBody>
      </p:sp>
      <p:sp>
        <p:nvSpPr>
          <p:cNvPr id="3" name="Slide Number Placeholder 2">
            <a:extLst>
              <a:ext uri="{FF2B5EF4-FFF2-40B4-BE49-F238E27FC236}">
                <a16:creationId xmlns:a16="http://schemas.microsoft.com/office/drawing/2014/main" id="{EB17B134-25EA-5954-DE7B-D5DCC645B9F0}"/>
              </a:ext>
            </a:extLst>
          </p:cNvPr>
          <p:cNvSpPr>
            <a:spLocks noGrp="1"/>
          </p:cNvSpPr>
          <p:nvPr>
            <p:ph type="sldNum" sz="quarter" idx="12"/>
          </p:nvPr>
        </p:nvSpPr>
        <p:spPr/>
        <p:txBody>
          <a:bodyPr/>
          <a:lstStyle/>
          <a:p>
            <a:pPr>
              <a:defRPr/>
            </a:pPr>
            <a:fld id="{AE384767-D813-4A2C-AC78-6B9304AB03D9}" type="slidenum">
              <a:rPr lang="es-ES" altLang="en-US" smtClean="0"/>
              <a:pPr>
                <a:defRPr/>
              </a:pPr>
              <a:t>2</a:t>
            </a:fld>
            <a:endParaRPr lang="es-ES" altLang="en-US" dirty="0"/>
          </a:p>
        </p:txBody>
      </p:sp>
      <p:pic>
        <p:nvPicPr>
          <p:cNvPr id="8" name="Picture 7" descr="A black background with green text&#10;&#10;Description automatically generated">
            <a:extLst>
              <a:ext uri="{FF2B5EF4-FFF2-40B4-BE49-F238E27FC236}">
                <a16:creationId xmlns:a16="http://schemas.microsoft.com/office/drawing/2014/main" id="{42031107-2C70-0852-221C-71CE0F89336E}"/>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9" name="Picture 8" descr="A black background with orange text&#10;&#10;Description automatically generated">
            <a:extLst>
              <a:ext uri="{FF2B5EF4-FFF2-40B4-BE49-F238E27FC236}">
                <a16:creationId xmlns:a16="http://schemas.microsoft.com/office/drawing/2014/main" id="{0C6F923D-EBAC-EBB6-8684-B70D0810066F}"/>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10" name="Picture 9" descr="A blue and black logo&#10;&#10;Description automatically generated">
            <a:extLst>
              <a:ext uri="{FF2B5EF4-FFF2-40B4-BE49-F238E27FC236}">
                <a16:creationId xmlns:a16="http://schemas.microsoft.com/office/drawing/2014/main" id="{ABD76AAA-6559-A023-F3F5-09166533ECE8}"/>
              </a:ext>
            </a:extLst>
          </p:cNvPr>
          <p:cNvPicPr>
            <a:picLocks noChangeAspect="1"/>
          </p:cNvPicPr>
          <p:nvPr/>
        </p:nvPicPr>
        <p:blipFill>
          <a:blip r:embed="rId4"/>
          <a:stretch>
            <a:fillRect/>
          </a:stretch>
        </p:blipFill>
        <p:spPr>
          <a:xfrm>
            <a:off x="1364338" y="6370585"/>
            <a:ext cx="942869" cy="361301"/>
          </a:xfrm>
          <a:prstGeom prst="rect">
            <a:avLst/>
          </a:prstGeom>
        </p:spPr>
      </p:pic>
      <p:pic>
        <p:nvPicPr>
          <p:cNvPr id="11" name="Picture 10">
            <a:extLst>
              <a:ext uri="{FF2B5EF4-FFF2-40B4-BE49-F238E27FC236}">
                <a16:creationId xmlns:a16="http://schemas.microsoft.com/office/drawing/2014/main" id="{D51BBB96-88EE-D22F-2B72-068B7242B738}"/>
              </a:ext>
            </a:extLst>
          </p:cNvPr>
          <p:cNvPicPr>
            <a:picLocks noChangeAspect="1"/>
          </p:cNvPicPr>
          <p:nvPr/>
        </p:nvPicPr>
        <p:blipFill>
          <a:blip r:embed="rId5"/>
          <a:srcRect t="44" b="44"/>
          <a:stretch/>
        </p:blipFill>
        <p:spPr>
          <a:xfrm>
            <a:off x="0" y="646494"/>
            <a:ext cx="9144000" cy="5608451"/>
          </a:xfrm>
          <a:prstGeom prst="rect">
            <a:avLst/>
          </a:prstGeom>
        </p:spPr>
      </p:pic>
    </p:spTree>
    <p:extLst>
      <p:ext uri="{BB962C8B-B14F-4D97-AF65-F5344CB8AC3E}">
        <p14:creationId xmlns:p14="http://schemas.microsoft.com/office/powerpoint/2010/main" val="2404540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F4880-F320-FF19-E2AE-9E1B5CF60EB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AA3DD4-1940-5275-499F-B9134DDEB7C2}"/>
              </a:ext>
            </a:extLst>
          </p:cNvPr>
          <p:cNvSpPr>
            <a:spLocks noGrp="1"/>
          </p:cNvSpPr>
          <p:nvPr>
            <p:ph type="sldNum" sz="quarter" idx="12"/>
          </p:nvPr>
        </p:nvSpPr>
        <p:spPr/>
        <p:txBody>
          <a:bodyPr/>
          <a:lstStyle/>
          <a:p>
            <a:pPr>
              <a:defRPr/>
            </a:pPr>
            <a:fld id="{AE384767-D813-4A2C-AC78-6B9304AB03D9}" type="slidenum">
              <a:rPr lang="es-ES" altLang="en-US" smtClean="0"/>
              <a:pPr>
                <a:defRPr/>
              </a:pPr>
              <a:t>20</a:t>
            </a:fld>
            <a:endParaRPr lang="es-ES" altLang="en-US" dirty="0"/>
          </a:p>
        </p:txBody>
      </p:sp>
      <p:sp>
        <p:nvSpPr>
          <p:cNvPr id="5" name="Rectangle 4">
            <a:extLst>
              <a:ext uri="{FF2B5EF4-FFF2-40B4-BE49-F238E27FC236}">
                <a16:creationId xmlns:a16="http://schemas.microsoft.com/office/drawing/2014/main" id="{5E180321-4F4B-222C-F03D-33080E2D8221}"/>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1">
            <a:extLst>
              <a:ext uri="{FF2B5EF4-FFF2-40B4-BE49-F238E27FC236}">
                <a16:creationId xmlns:a16="http://schemas.microsoft.com/office/drawing/2014/main" id="{2F684804-E886-08D1-7844-580E845E39B3}"/>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TASKS UNDERTAKEN BY CHWs and OTLs</a:t>
            </a:r>
            <a:endParaRPr lang="en-ZA" sz="4000" dirty="0">
              <a:solidFill>
                <a:schemeClr val="bg1"/>
              </a:solidFill>
            </a:endParaRPr>
          </a:p>
        </p:txBody>
      </p:sp>
      <p:pic>
        <p:nvPicPr>
          <p:cNvPr id="7" name="Picture 6" descr="A black background with green text&#10;&#10;Description automatically generated">
            <a:extLst>
              <a:ext uri="{FF2B5EF4-FFF2-40B4-BE49-F238E27FC236}">
                <a16:creationId xmlns:a16="http://schemas.microsoft.com/office/drawing/2014/main" id="{8F9A0F6D-9F13-A6F6-D40B-43F0822B8058}"/>
              </a:ext>
            </a:extLst>
          </p:cNvPr>
          <p:cNvPicPr>
            <a:picLocks noChangeAspect="1"/>
          </p:cNvPicPr>
          <p:nvPr/>
        </p:nvPicPr>
        <p:blipFill>
          <a:blip r:embed="rId3"/>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C30B04C4-C40D-79D1-86B6-9425BF8CB144}"/>
              </a:ext>
            </a:extLst>
          </p:cNvPr>
          <p:cNvPicPr>
            <a:picLocks noChangeAspect="1"/>
          </p:cNvPicPr>
          <p:nvPr/>
        </p:nvPicPr>
        <p:blipFill>
          <a:blip r:embed="rId4"/>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12DC2030-B683-3C37-DBAA-4219EB3D3F8A}"/>
              </a:ext>
            </a:extLst>
          </p:cNvPr>
          <p:cNvPicPr>
            <a:picLocks noChangeAspect="1"/>
          </p:cNvPicPr>
          <p:nvPr/>
        </p:nvPicPr>
        <p:blipFill>
          <a:blip r:embed="rId5"/>
          <a:stretch>
            <a:fillRect/>
          </a:stretch>
        </p:blipFill>
        <p:spPr>
          <a:xfrm>
            <a:off x="1364338" y="6370585"/>
            <a:ext cx="942869" cy="361301"/>
          </a:xfrm>
          <a:prstGeom prst="rect">
            <a:avLst/>
          </a:prstGeom>
        </p:spPr>
      </p:pic>
      <p:pic>
        <p:nvPicPr>
          <p:cNvPr id="10" name="Picture 9">
            <a:extLst>
              <a:ext uri="{FF2B5EF4-FFF2-40B4-BE49-F238E27FC236}">
                <a16:creationId xmlns:a16="http://schemas.microsoft.com/office/drawing/2014/main" id="{CF990FD9-FE3F-2A5E-E503-60B024B63FB3}"/>
              </a:ext>
            </a:extLst>
          </p:cNvPr>
          <p:cNvPicPr>
            <a:picLocks noChangeAspect="1"/>
          </p:cNvPicPr>
          <p:nvPr/>
        </p:nvPicPr>
        <p:blipFill>
          <a:blip r:embed="rId6"/>
          <a:srcRect/>
          <a:stretch/>
        </p:blipFill>
        <p:spPr>
          <a:xfrm>
            <a:off x="129302" y="713209"/>
            <a:ext cx="4045882" cy="2092698"/>
          </a:xfrm>
          <a:prstGeom prst="rect">
            <a:avLst/>
          </a:prstGeom>
        </p:spPr>
      </p:pic>
      <p:pic>
        <p:nvPicPr>
          <p:cNvPr id="12" name="Picture 11">
            <a:extLst>
              <a:ext uri="{FF2B5EF4-FFF2-40B4-BE49-F238E27FC236}">
                <a16:creationId xmlns:a16="http://schemas.microsoft.com/office/drawing/2014/main" id="{4329FF33-50D7-1784-F3FB-5C14FB054F13}"/>
              </a:ext>
            </a:extLst>
          </p:cNvPr>
          <p:cNvPicPr>
            <a:picLocks noChangeAspect="1"/>
          </p:cNvPicPr>
          <p:nvPr/>
        </p:nvPicPr>
        <p:blipFill>
          <a:blip r:embed="rId7"/>
          <a:srcRect/>
          <a:stretch/>
        </p:blipFill>
        <p:spPr>
          <a:xfrm>
            <a:off x="4968817" y="740367"/>
            <a:ext cx="4006155" cy="2072150"/>
          </a:xfrm>
          <a:prstGeom prst="rect">
            <a:avLst/>
          </a:prstGeom>
        </p:spPr>
      </p:pic>
      <p:pic>
        <p:nvPicPr>
          <p:cNvPr id="2" name="Picture 1">
            <a:extLst>
              <a:ext uri="{FF2B5EF4-FFF2-40B4-BE49-F238E27FC236}">
                <a16:creationId xmlns:a16="http://schemas.microsoft.com/office/drawing/2014/main" id="{B7067DE2-A0D0-2AA8-9654-91E7C659BEA2}"/>
              </a:ext>
            </a:extLst>
          </p:cNvPr>
          <p:cNvPicPr>
            <a:picLocks noChangeAspect="1"/>
          </p:cNvPicPr>
          <p:nvPr/>
        </p:nvPicPr>
        <p:blipFill>
          <a:blip r:embed="rId8"/>
          <a:srcRect/>
          <a:stretch/>
        </p:blipFill>
        <p:spPr>
          <a:xfrm>
            <a:off x="169028" y="2849085"/>
            <a:ext cx="4045883" cy="2088973"/>
          </a:xfrm>
          <a:prstGeom prst="rect">
            <a:avLst/>
          </a:prstGeom>
        </p:spPr>
      </p:pic>
      <p:pic>
        <p:nvPicPr>
          <p:cNvPr id="14" name="Picture 13">
            <a:extLst>
              <a:ext uri="{FF2B5EF4-FFF2-40B4-BE49-F238E27FC236}">
                <a16:creationId xmlns:a16="http://schemas.microsoft.com/office/drawing/2014/main" id="{8C20CFD6-4F0B-A6C2-7BD3-7A4883C17F20}"/>
              </a:ext>
            </a:extLst>
          </p:cNvPr>
          <p:cNvPicPr>
            <a:picLocks noChangeAspect="1"/>
          </p:cNvPicPr>
          <p:nvPr/>
        </p:nvPicPr>
        <p:blipFill>
          <a:blip r:embed="rId9"/>
          <a:srcRect/>
          <a:stretch/>
        </p:blipFill>
        <p:spPr>
          <a:xfrm>
            <a:off x="4990729" y="2882852"/>
            <a:ext cx="3908319" cy="2017945"/>
          </a:xfrm>
          <a:prstGeom prst="rect">
            <a:avLst/>
          </a:prstGeom>
        </p:spPr>
      </p:pic>
      <p:pic>
        <p:nvPicPr>
          <p:cNvPr id="16" name="Picture 15">
            <a:extLst>
              <a:ext uri="{FF2B5EF4-FFF2-40B4-BE49-F238E27FC236}">
                <a16:creationId xmlns:a16="http://schemas.microsoft.com/office/drawing/2014/main" id="{7354987C-EB3E-EC77-2596-05A6D2039CAF}"/>
              </a:ext>
            </a:extLst>
          </p:cNvPr>
          <p:cNvPicPr>
            <a:picLocks noChangeAspect="1"/>
          </p:cNvPicPr>
          <p:nvPr/>
        </p:nvPicPr>
        <p:blipFill>
          <a:blip r:embed="rId10"/>
          <a:srcRect/>
          <a:stretch/>
        </p:blipFill>
        <p:spPr>
          <a:xfrm>
            <a:off x="3678999" y="4856669"/>
            <a:ext cx="2374821" cy="2055816"/>
          </a:xfrm>
          <a:prstGeom prst="rect">
            <a:avLst/>
          </a:prstGeom>
        </p:spPr>
      </p:pic>
    </p:spTree>
    <p:extLst>
      <p:ext uri="{BB962C8B-B14F-4D97-AF65-F5344CB8AC3E}">
        <p14:creationId xmlns:p14="http://schemas.microsoft.com/office/powerpoint/2010/main" val="6036501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D23F14-06C9-C3FD-191E-647ECCA28D47}"/>
              </a:ext>
            </a:extLst>
          </p:cNvPr>
          <p:cNvSpPr>
            <a:spLocks noGrp="1"/>
          </p:cNvSpPr>
          <p:nvPr>
            <p:ph idx="1"/>
          </p:nvPr>
        </p:nvSpPr>
        <p:spPr>
          <a:xfrm>
            <a:off x="284696" y="988740"/>
            <a:ext cx="8230653" cy="4250828"/>
          </a:xfrm>
        </p:spPr>
        <p:txBody>
          <a:bodyPr>
            <a:noAutofit/>
          </a:bodyPr>
          <a:lstStyle/>
          <a:p>
            <a:r>
              <a:rPr lang="en-ZA" sz="1800" dirty="0">
                <a:latin typeface="Calibri" panose="020F0502020204030204" pitchFamily="34" charset="0"/>
                <a:ea typeface="Calibri" panose="020F0502020204030204" pitchFamily="34" charset="0"/>
                <a:cs typeface="Calibri" panose="020F0502020204030204" pitchFamily="34" charset="0"/>
              </a:rPr>
              <a:t>Most CHWs were skilled in providing education supporting healthy behaviours and facilitating appropriate home care and distribution of health promotion material in areas of Maternal, Child and Women’s Health, HIV, TB and other communicable diseases, chronic and non-communicable diseases</a:t>
            </a:r>
          </a:p>
          <a:p>
            <a:pPr marL="0" indent="0">
              <a:buNone/>
            </a:pPr>
            <a:endParaRPr lang="en-ZA" sz="1800" dirty="0">
              <a:latin typeface="Calibri" panose="020F0502020204030204" pitchFamily="34" charset="0"/>
              <a:ea typeface="Calibri" panose="020F0502020204030204" pitchFamily="34" charset="0"/>
              <a:cs typeface="Calibri" panose="020F0502020204030204" pitchFamily="34" charset="0"/>
            </a:endParaRPr>
          </a:p>
          <a:p>
            <a:r>
              <a:rPr lang="en-ZA" sz="1800" dirty="0">
                <a:latin typeface="Calibri" panose="020F0502020204030204" pitchFamily="34" charset="0"/>
                <a:ea typeface="Calibri" panose="020F0502020204030204" pitchFamily="34" charset="0"/>
                <a:cs typeface="Calibri" panose="020F0502020204030204" pitchFamily="34" charset="0"/>
              </a:rPr>
              <a:t>Less than 80% reported being skilled in the areas of substance use and violence and injury </a:t>
            </a:r>
          </a:p>
          <a:p>
            <a:pPr marL="0" indent="0">
              <a:buNone/>
            </a:pPr>
            <a:endParaRPr lang="en-ZA" sz="1800" dirty="0">
              <a:latin typeface="Calibri" panose="020F0502020204030204" pitchFamily="34" charset="0"/>
              <a:ea typeface="Calibri" panose="020F0502020204030204" pitchFamily="34" charset="0"/>
              <a:cs typeface="Calibri" panose="020F0502020204030204" pitchFamily="34" charset="0"/>
            </a:endParaRPr>
          </a:p>
          <a:p>
            <a:r>
              <a:rPr lang="en-ZA" sz="1800" dirty="0">
                <a:latin typeface="Calibri" panose="020F0502020204030204" pitchFamily="34" charset="0"/>
                <a:ea typeface="Calibri" panose="020F0502020204030204" pitchFamily="34" charset="0"/>
                <a:cs typeface="Calibri" panose="020F0502020204030204" pitchFamily="34" charset="0"/>
              </a:rPr>
              <a:t>Overall, over 85% of CHWs rated themselves as competent, advanced, or expert and over 50% reported having advanced or expert-level proficiency in tasks performed</a:t>
            </a:r>
          </a:p>
          <a:p>
            <a:endParaRPr lang="en-ZA" sz="1800" dirty="0">
              <a:latin typeface="Calibri" panose="020F0502020204030204" pitchFamily="34" charset="0"/>
              <a:ea typeface="Calibri" panose="020F0502020204030204" pitchFamily="34" charset="0"/>
              <a:cs typeface="Calibri" panose="020F0502020204030204" pitchFamily="34" charset="0"/>
            </a:endParaRPr>
          </a:p>
          <a:p>
            <a:r>
              <a:rPr lang="en-ZA" sz="1800" dirty="0">
                <a:latin typeface="Calibri" panose="020F0502020204030204" pitchFamily="34" charset="0"/>
                <a:ea typeface="Calibri" panose="020F0502020204030204" pitchFamily="34" charset="0"/>
                <a:cs typeface="Calibri" panose="020F0502020204030204" pitchFamily="34" charset="0"/>
              </a:rPr>
              <a:t>OTLs rated themselves as competent, advanced, and experts in most tasks, </a:t>
            </a:r>
            <a:r>
              <a:rPr lang="en-ZA" sz="1800" dirty="0">
                <a:solidFill>
                  <a:srgbClr val="000000"/>
                </a:solidFill>
                <a:latin typeface="Calibri" panose="020F0502020204030204" pitchFamily="34" charset="0"/>
                <a:ea typeface="Calibri" panose="020F0502020204030204" pitchFamily="34" charset="0"/>
                <a:cs typeface="Calibri" panose="020F0502020204030204" pitchFamily="34" charset="0"/>
              </a:rPr>
              <a:t>4.6% reported having basic skills and proficiency in preparing weekly/ monthly reports</a:t>
            </a:r>
            <a:endParaRPr lang="en-ZA" sz="1800" dirty="0">
              <a:latin typeface="Calibri" panose="020F0502020204030204" pitchFamily="34" charset="0"/>
              <a:ea typeface="Calibri" panose="020F0502020204030204" pitchFamily="34" charset="0"/>
              <a:cs typeface="Calibri" panose="020F0502020204030204" pitchFamily="34" charset="0"/>
            </a:endParaRPr>
          </a:p>
          <a:p>
            <a:endParaRPr lang="en-US" sz="1800" dirty="0">
              <a:latin typeface="Calibri" panose="020F0502020204030204" pitchFamily="34" charset="0"/>
              <a:cs typeface="Calibri" panose="020F0502020204030204" pitchFamily="34" charset="0"/>
            </a:endParaRPr>
          </a:p>
          <a:p>
            <a:endParaRPr lang="en-ZA" sz="1800" dirty="0">
              <a:latin typeface="Calibri" panose="020F0502020204030204" pitchFamily="34" charset="0"/>
              <a:ea typeface="Calibri" panose="020F0502020204030204" pitchFamily="34" charset="0"/>
              <a:cs typeface="Calibri" panose="020F0502020204030204" pitchFamily="34" charset="0"/>
            </a:endParaRPr>
          </a:p>
          <a:p>
            <a:endParaRPr lang="en-ZA" sz="40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F7093064-3A26-0B1F-BBA8-FE373DD55ED8}"/>
              </a:ext>
            </a:extLst>
          </p:cNvPr>
          <p:cNvSpPr>
            <a:spLocks noGrp="1"/>
          </p:cNvSpPr>
          <p:nvPr>
            <p:ph type="sldNum" sz="quarter" idx="12"/>
          </p:nvPr>
        </p:nvSpPr>
        <p:spPr/>
        <p:txBody>
          <a:bodyPr/>
          <a:lstStyle/>
          <a:p>
            <a:pPr>
              <a:defRPr/>
            </a:pPr>
            <a:fld id="{AE384767-D813-4A2C-AC78-6B9304AB03D9}" type="slidenum">
              <a:rPr lang="es-ES" altLang="en-US" smtClean="0"/>
              <a:pPr>
                <a:defRPr/>
              </a:pPr>
              <a:t>21</a:t>
            </a:fld>
            <a:endParaRPr lang="es-ES" altLang="en-US" dirty="0"/>
          </a:p>
        </p:txBody>
      </p:sp>
      <p:sp>
        <p:nvSpPr>
          <p:cNvPr id="5" name="Rectangle 4">
            <a:extLst>
              <a:ext uri="{FF2B5EF4-FFF2-40B4-BE49-F238E27FC236}">
                <a16:creationId xmlns:a16="http://schemas.microsoft.com/office/drawing/2014/main" id="{4D0F28B8-4FCE-1C28-6B95-433BF915EDFB}"/>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1">
            <a:extLst>
              <a:ext uri="{FF2B5EF4-FFF2-40B4-BE49-F238E27FC236}">
                <a16:creationId xmlns:a16="http://schemas.microsoft.com/office/drawing/2014/main" id="{CB7ED2BD-6C74-B124-C361-11EE79D3B951}"/>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SKILLS, COMPETENCIES AND PROFICIENCY</a:t>
            </a:r>
            <a:endParaRPr lang="en-ZA" sz="4000" dirty="0">
              <a:solidFill>
                <a:schemeClr val="bg1"/>
              </a:solidFill>
            </a:endParaRPr>
          </a:p>
        </p:txBody>
      </p:sp>
      <p:pic>
        <p:nvPicPr>
          <p:cNvPr id="7" name="Picture 6" descr="A black background with green text&#10;&#10;Description automatically generated">
            <a:extLst>
              <a:ext uri="{FF2B5EF4-FFF2-40B4-BE49-F238E27FC236}">
                <a16:creationId xmlns:a16="http://schemas.microsoft.com/office/drawing/2014/main" id="{DA30207B-EBCD-1822-587A-B9F6A50EE9BF}"/>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90F1F537-2227-3698-0F3A-55963D0CE281}"/>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282A10A9-EC27-59C8-B1E3-C1CD5A3E3F7C}"/>
              </a:ext>
            </a:extLst>
          </p:cNvPr>
          <p:cNvPicPr>
            <a:picLocks noChangeAspect="1"/>
          </p:cNvPicPr>
          <p:nvPr/>
        </p:nvPicPr>
        <p:blipFill>
          <a:blip r:embed="rId4"/>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1749141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60D9-544B-81E7-F86F-1AACDE955D51}"/>
              </a:ext>
            </a:extLst>
          </p:cNvPr>
          <p:cNvSpPr>
            <a:spLocks noGrp="1"/>
          </p:cNvSpPr>
          <p:nvPr>
            <p:ph type="title"/>
          </p:nvPr>
        </p:nvSpPr>
        <p:spPr/>
        <p:txBody>
          <a:bodyPr/>
          <a:lstStyle/>
          <a:p>
            <a:r>
              <a:rPr lang="en-ZA" sz="1800" dirty="0">
                <a:solidFill>
                  <a:srgbClr val="FFFFFF"/>
                </a:solidFill>
                <a:latin typeface="Arial"/>
                <a:cs typeface="Arial"/>
              </a:rPr>
              <a:t>PROFICIENCY RATINGS BY OTLs:  </a:t>
            </a:r>
            <a:r>
              <a:rPr lang="en-US" sz="1800" dirty="0">
                <a:solidFill>
                  <a:srgbClr val="FFFFFF"/>
                </a:solidFill>
                <a:latin typeface="Arial"/>
                <a:cs typeface="Arial"/>
              </a:rPr>
              <a:t>MANAGEMENT AND LEADERSHIP</a:t>
            </a:r>
            <a:endParaRPr lang="en-ZA" dirty="0"/>
          </a:p>
        </p:txBody>
      </p:sp>
      <p:sp>
        <p:nvSpPr>
          <p:cNvPr id="4" name="Slide Number Placeholder 3">
            <a:extLst>
              <a:ext uri="{FF2B5EF4-FFF2-40B4-BE49-F238E27FC236}">
                <a16:creationId xmlns:a16="http://schemas.microsoft.com/office/drawing/2014/main" id="{EEC4FEE0-6405-6E6D-7572-12B4B75B9DA2}"/>
              </a:ext>
            </a:extLst>
          </p:cNvPr>
          <p:cNvSpPr>
            <a:spLocks noGrp="1"/>
          </p:cNvSpPr>
          <p:nvPr>
            <p:ph type="sldNum" sz="quarter" idx="12"/>
          </p:nvPr>
        </p:nvSpPr>
        <p:spPr/>
        <p:txBody>
          <a:bodyPr/>
          <a:lstStyle/>
          <a:p>
            <a:pPr>
              <a:defRPr/>
            </a:pPr>
            <a:fld id="{AE384767-D813-4A2C-AC78-6B9304AB03D9}" type="slidenum">
              <a:rPr lang="es-ES" altLang="en-US" smtClean="0"/>
              <a:pPr>
                <a:defRPr/>
              </a:pPr>
              <a:t>22</a:t>
            </a:fld>
            <a:endParaRPr lang="es-ES" altLang="en-US" dirty="0"/>
          </a:p>
        </p:txBody>
      </p:sp>
      <p:sp>
        <p:nvSpPr>
          <p:cNvPr id="3" name="Rectangle 2">
            <a:extLst>
              <a:ext uri="{FF2B5EF4-FFF2-40B4-BE49-F238E27FC236}">
                <a16:creationId xmlns:a16="http://schemas.microsoft.com/office/drawing/2014/main" id="{A291EE47-0956-1A6D-C5BE-A8DD3A54595F}"/>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3200" dirty="0"/>
              <a:t>COUNSELLING AND IDENTIFYING SUPPORT SERVICES</a:t>
            </a:r>
          </a:p>
        </p:txBody>
      </p:sp>
      <p:pic>
        <p:nvPicPr>
          <p:cNvPr id="7" name="Picture 6" descr="A black background with green text&#10;&#10;Description automatically generated">
            <a:extLst>
              <a:ext uri="{FF2B5EF4-FFF2-40B4-BE49-F238E27FC236}">
                <a16:creationId xmlns:a16="http://schemas.microsoft.com/office/drawing/2014/main" id="{AA784A5A-A857-42A4-3CE3-C2E4C3AA81F6}"/>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8B97823C-7E61-6C6A-F261-1BBFC4975A8A}"/>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9691EEEE-F8FC-CDEF-C1B6-6B8FCC49F62B}"/>
              </a:ext>
            </a:extLst>
          </p:cNvPr>
          <p:cNvPicPr>
            <a:picLocks noChangeAspect="1"/>
          </p:cNvPicPr>
          <p:nvPr/>
        </p:nvPicPr>
        <p:blipFill>
          <a:blip r:embed="rId4"/>
          <a:stretch>
            <a:fillRect/>
          </a:stretch>
        </p:blipFill>
        <p:spPr>
          <a:xfrm>
            <a:off x="1364338" y="6370585"/>
            <a:ext cx="942869" cy="361301"/>
          </a:xfrm>
          <a:prstGeom prst="rect">
            <a:avLst/>
          </a:prstGeom>
        </p:spPr>
      </p:pic>
      <p:pic>
        <p:nvPicPr>
          <p:cNvPr id="6" name="Picture 5" descr="A graph of blue and orange bars&#10;&#10;Description automatically generated">
            <a:extLst>
              <a:ext uri="{FF2B5EF4-FFF2-40B4-BE49-F238E27FC236}">
                <a16:creationId xmlns:a16="http://schemas.microsoft.com/office/drawing/2014/main" id="{FF881622-486F-4BC3-8244-5E6F47B74D30}"/>
              </a:ext>
            </a:extLst>
          </p:cNvPr>
          <p:cNvPicPr>
            <a:picLocks noChangeAspect="1"/>
          </p:cNvPicPr>
          <p:nvPr/>
        </p:nvPicPr>
        <p:blipFill>
          <a:blip r:embed="rId5"/>
          <a:stretch>
            <a:fillRect/>
          </a:stretch>
        </p:blipFill>
        <p:spPr>
          <a:xfrm>
            <a:off x="629146" y="1070755"/>
            <a:ext cx="2104347" cy="1800627"/>
          </a:xfrm>
          <a:prstGeom prst="rect">
            <a:avLst/>
          </a:prstGeom>
        </p:spPr>
      </p:pic>
      <p:pic>
        <p:nvPicPr>
          <p:cNvPr id="11" name="Picture 10" descr="A graph of blue and orange bars&#10;&#10;Description automatically generated">
            <a:extLst>
              <a:ext uri="{FF2B5EF4-FFF2-40B4-BE49-F238E27FC236}">
                <a16:creationId xmlns:a16="http://schemas.microsoft.com/office/drawing/2014/main" id="{26C5707A-F062-E95D-8DAD-9B1AE5BE34A6}"/>
              </a:ext>
            </a:extLst>
          </p:cNvPr>
          <p:cNvPicPr>
            <a:picLocks noChangeAspect="1"/>
          </p:cNvPicPr>
          <p:nvPr/>
        </p:nvPicPr>
        <p:blipFill>
          <a:blip r:embed="rId6"/>
          <a:stretch>
            <a:fillRect/>
          </a:stretch>
        </p:blipFill>
        <p:spPr>
          <a:xfrm>
            <a:off x="3103788" y="1190111"/>
            <a:ext cx="2093499" cy="1800627"/>
          </a:xfrm>
          <a:prstGeom prst="rect">
            <a:avLst/>
          </a:prstGeom>
        </p:spPr>
      </p:pic>
      <p:pic>
        <p:nvPicPr>
          <p:cNvPr id="13" name="Picture 12" descr="A graph of blue and pink squares&#10;&#10;Description automatically generated">
            <a:extLst>
              <a:ext uri="{FF2B5EF4-FFF2-40B4-BE49-F238E27FC236}">
                <a16:creationId xmlns:a16="http://schemas.microsoft.com/office/drawing/2014/main" id="{9AEBC2AD-6E7A-EB7F-CC4F-39E185B873D5}"/>
              </a:ext>
            </a:extLst>
          </p:cNvPr>
          <p:cNvPicPr>
            <a:picLocks noChangeAspect="1"/>
          </p:cNvPicPr>
          <p:nvPr/>
        </p:nvPicPr>
        <p:blipFill>
          <a:blip r:embed="rId7"/>
          <a:stretch>
            <a:fillRect/>
          </a:stretch>
        </p:blipFill>
        <p:spPr>
          <a:xfrm>
            <a:off x="5575894" y="1108294"/>
            <a:ext cx="2093499" cy="1800627"/>
          </a:xfrm>
          <a:prstGeom prst="rect">
            <a:avLst/>
          </a:prstGeom>
        </p:spPr>
      </p:pic>
      <p:pic>
        <p:nvPicPr>
          <p:cNvPr id="17" name="Picture 16" descr="A graph of blue and orange squares&#10;&#10;Description automatically generated">
            <a:extLst>
              <a:ext uri="{FF2B5EF4-FFF2-40B4-BE49-F238E27FC236}">
                <a16:creationId xmlns:a16="http://schemas.microsoft.com/office/drawing/2014/main" id="{6A48D306-F91B-DCDB-1BAB-AAAFC6BBE490}"/>
              </a:ext>
            </a:extLst>
          </p:cNvPr>
          <p:cNvPicPr>
            <a:picLocks noChangeAspect="1"/>
          </p:cNvPicPr>
          <p:nvPr/>
        </p:nvPicPr>
        <p:blipFill>
          <a:blip r:embed="rId8"/>
          <a:stretch>
            <a:fillRect/>
          </a:stretch>
        </p:blipFill>
        <p:spPr>
          <a:xfrm>
            <a:off x="639994" y="3254729"/>
            <a:ext cx="2093499" cy="1800627"/>
          </a:xfrm>
          <a:prstGeom prst="rect">
            <a:avLst/>
          </a:prstGeom>
        </p:spPr>
      </p:pic>
      <p:pic>
        <p:nvPicPr>
          <p:cNvPr id="19" name="Picture 18" descr="A graph of blue and orange bars&#10;&#10;Description automatically generated">
            <a:extLst>
              <a:ext uri="{FF2B5EF4-FFF2-40B4-BE49-F238E27FC236}">
                <a16:creationId xmlns:a16="http://schemas.microsoft.com/office/drawing/2014/main" id="{676C13B5-17C4-D8B6-DEDD-7CA7123539C9}"/>
              </a:ext>
            </a:extLst>
          </p:cNvPr>
          <p:cNvPicPr>
            <a:picLocks noChangeAspect="1"/>
          </p:cNvPicPr>
          <p:nvPr/>
        </p:nvPicPr>
        <p:blipFill>
          <a:blip r:embed="rId9"/>
          <a:stretch>
            <a:fillRect/>
          </a:stretch>
        </p:blipFill>
        <p:spPr>
          <a:xfrm>
            <a:off x="3396167" y="3365528"/>
            <a:ext cx="2104347" cy="1800627"/>
          </a:xfrm>
          <a:prstGeom prst="rect">
            <a:avLst/>
          </a:prstGeom>
        </p:spPr>
      </p:pic>
      <p:pic>
        <p:nvPicPr>
          <p:cNvPr id="21" name="Picture 20" descr="A graph of blue and pink squares&#10;&#10;Description automatically generated with medium confidence">
            <a:extLst>
              <a:ext uri="{FF2B5EF4-FFF2-40B4-BE49-F238E27FC236}">
                <a16:creationId xmlns:a16="http://schemas.microsoft.com/office/drawing/2014/main" id="{7AB81822-2744-DB3C-0CDE-542C9CC59C6C}"/>
              </a:ext>
            </a:extLst>
          </p:cNvPr>
          <p:cNvPicPr>
            <a:picLocks noChangeAspect="1"/>
          </p:cNvPicPr>
          <p:nvPr/>
        </p:nvPicPr>
        <p:blipFill>
          <a:blip r:embed="rId10"/>
          <a:stretch>
            <a:fillRect/>
          </a:stretch>
        </p:blipFill>
        <p:spPr>
          <a:xfrm>
            <a:off x="5931798" y="3267595"/>
            <a:ext cx="2104347" cy="1800627"/>
          </a:xfrm>
          <a:prstGeom prst="rect">
            <a:avLst/>
          </a:prstGeom>
        </p:spPr>
      </p:pic>
      <p:sp>
        <p:nvSpPr>
          <p:cNvPr id="5" name="Title 1">
            <a:extLst>
              <a:ext uri="{FF2B5EF4-FFF2-40B4-BE49-F238E27FC236}">
                <a16:creationId xmlns:a16="http://schemas.microsoft.com/office/drawing/2014/main" id="{671454E5-B750-A3CA-08D5-62E5F018B2E6}"/>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endParaRPr lang="en-ZA" sz="4000" dirty="0">
              <a:solidFill>
                <a:schemeClr val="bg1"/>
              </a:solidFill>
            </a:endParaRPr>
          </a:p>
        </p:txBody>
      </p:sp>
    </p:spTree>
    <p:extLst>
      <p:ext uri="{BB962C8B-B14F-4D97-AF65-F5344CB8AC3E}">
        <p14:creationId xmlns:p14="http://schemas.microsoft.com/office/powerpoint/2010/main" val="31580702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9FE3CC-09CE-D6DA-F928-B2F84CE91A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C638D7-C11B-7985-D4BA-383FB637E22F}"/>
              </a:ext>
            </a:extLst>
          </p:cNvPr>
          <p:cNvSpPr>
            <a:spLocks noGrp="1"/>
          </p:cNvSpPr>
          <p:nvPr>
            <p:ph type="title"/>
          </p:nvPr>
        </p:nvSpPr>
        <p:spPr/>
        <p:txBody>
          <a:bodyPr/>
          <a:lstStyle/>
          <a:p>
            <a:r>
              <a:rPr lang="en-ZA" sz="1800" dirty="0">
                <a:solidFill>
                  <a:srgbClr val="FFFFFF"/>
                </a:solidFill>
                <a:latin typeface="Arial"/>
                <a:cs typeface="Arial"/>
              </a:rPr>
              <a:t>PROFICIENCY RATINGS BY OTLs:  </a:t>
            </a:r>
            <a:r>
              <a:rPr lang="en-US" sz="1800" dirty="0">
                <a:solidFill>
                  <a:srgbClr val="FFFFFF"/>
                </a:solidFill>
                <a:latin typeface="Arial"/>
                <a:cs typeface="Arial"/>
              </a:rPr>
              <a:t>MANAGEMENT AND LEADERSHIP</a:t>
            </a:r>
            <a:endParaRPr lang="en-ZA" dirty="0"/>
          </a:p>
        </p:txBody>
      </p:sp>
      <p:sp>
        <p:nvSpPr>
          <p:cNvPr id="4" name="Slide Number Placeholder 3">
            <a:extLst>
              <a:ext uri="{FF2B5EF4-FFF2-40B4-BE49-F238E27FC236}">
                <a16:creationId xmlns:a16="http://schemas.microsoft.com/office/drawing/2014/main" id="{10F7EF35-DA90-D268-F88F-8E93AF58D4EC}"/>
              </a:ext>
            </a:extLst>
          </p:cNvPr>
          <p:cNvSpPr>
            <a:spLocks noGrp="1"/>
          </p:cNvSpPr>
          <p:nvPr>
            <p:ph type="sldNum" sz="quarter" idx="12"/>
          </p:nvPr>
        </p:nvSpPr>
        <p:spPr/>
        <p:txBody>
          <a:bodyPr/>
          <a:lstStyle/>
          <a:p>
            <a:pPr>
              <a:defRPr/>
            </a:pPr>
            <a:fld id="{AE384767-D813-4A2C-AC78-6B9304AB03D9}" type="slidenum">
              <a:rPr lang="es-ES" altLang="en-US" smtClean="0"/>
              <a:pPr>
                <a:defRPr/>
              </a:pPr>
              <a:t>23</a:t>
            </a:fld>
            <a:endParaRPr lang="es-ES" altLang="en-US" dirty="0"/>
          </a:p>
        </p:txBody>
      </p:sp>
      <p:sp>
        <p:nvSpPr>
          <p:cNvPr id="3" name="Rectangle 2">
            <a:extLst>
              <a:ext uri="{FF2B5EF4-FFF2-40B4-BE49-F238E27FC236}">
                <a16:creationId xmlns:a16="http://schemas.microsoft.com/office/drawing/2014/main" id="{3D0DF4BD-7418-8B42-9966-00C9249E8EB9}"/>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3200" dirty="0"/>
              <a:t>HOUSEHOLD AND INDIVIDUAL LEVEL PROFILING</a:t>
            </a:r>
          </a:p>
        </p:txBody>
      </p:sp>
      <p:pic>
        <p:nvPicPr>
          <p:cNvPr id="7" name="Picture 6" descr="A black background with green text&#10;&#10;Description automatically generated">
            <a:extLst>
              <a:ext uri="{FF2B5EF4-FFF2-40B4-BE49-F238E27FC236}">
                <a16:creationId xmlns:a16="http://schemas.microsoft.com/office/drawing/2014/main" id="{4424FAFE-30B8-040B-456B-375851934725}"/>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511A0091-7A76-82DA-3BF0-6AA01365244E}"/>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A826E07E-AC06-9553-3BAF-812940C54826}"/>
              </a:ext>
            </a:extLst>
          </p:cNvPr>
          <p:cNvPicPr>
            <a:picLocks noChangeAspect="1"/>
          </p:cNvPicPr>
          <p:nvPr/>
        </p:nvPicPr>
        <p:blipFill>
          <a:blip r:embed="rId4"/>
          <a:stretch>
            <a:fillRect/>
          </a:stretch>
        </p:blipFill>
        <p:spPr>
          <a:xfrm>
            <a:off x="1364338" y="6370585"/>
            <a:ext cx="942869" cy="361301"/>
          </a:xfrm>
          <a:prstGeom prst="rect">
            <a:avLst/>
          </a:prstGeom>
        </p:spPr>
      </p:pic>
      <p:pic>
        <p:nvPicPr>
          <p:cNvPr id="23" name="Picture 22" descr="A graph of blue and orange bars&#10;&#10;Description automatically generated">
            <a:extLst>
              <a:ext uri="{FF2B5EF4-FFF2-40B4-BE49-F238E27FC236}">
                <a16:creationId xmlns:a16="http://schemas.microsoft.com/office/drawing/2014/main" id="{28A352C4-1A84-7A32-0C24-712C4209B2FE}"/>
              </a:ext>
            </a:extLst>
          </p:cNvPr>
          <p:cNvPicPr>
            <a:picLocks noChangeAspect="1"/>
          </p:cNvPicPr>
          <p:nvPr/>
        </p:nvPicPr>
        <p:blipFill>
          <a:blip r:embed="rId5"/>
          <a:stretch>
            <a:fillRect/>
          </a:stretch>
        </p:blipFill>
        <p:spPr>
          <a:xfrm>
            <a:off x="646767" y="891552"/>
            <a:ext cx="2082654" cy="1854863"/>
          </a:xfrm>
          <a:prstGeom prst="rect">
            <a:avLst/>
          </a:prstGeom>
        </p:spPr>
      </p:pic>
      <p:pic>
        <p:nvPicPr>
          <p:cNvPr id="25" name="Picture 24" descr="A graph of blue and pink squares&#10;&#10;Description automatically generated">
            <a:extLst>
              <a:ext uri="{FF2B5EF4-FFF2-40B4-BE49-F238E27FC236}">
                <a16:creationId xmlns:a16="http://schemas.microsoft.com/office/drawing/2014/main" id="{0E572576-ABC6-E754-9FE7-5F43DC3DAD28}"/>
              </a:ext>
            </a:extLst>
          </p:cNvPr>
          <p:cNvPicPr>
            <a:picLocks noChangeAspect="1"/>
          </p:cNvPicPr>
          <p:nvPr/>
        </p:nvPicPr>
        <p:blipFill>
          <a:blip r:embed="rId6"/>
          <a:stretch>
            <a:fillRect/>
          </a:stretch>
        </p:blipFill>
        <p:spPr>
          <a:xfrm>
            <a:off x="3415441" y="963080"/>
            <a:ext cx="2021804" cy="1783335"/>
          </a:xfrm>
          <a:prstGeom prst="rect">
            <a:avLst/>
          </a:prstGeom>
        </p:spPr>
      </p:pic>
      <p:sp>
        <p:nvSpPr>
          <p:cNvPr id="5" name="Title 1">
            <a:extLst>
              <a:ext uri="{FF2B5EF4-FFF2-40B4-BE49-F238E27FC236}">
                <a16:creationId xmlns:a16="http://schemas.microsoft.com/office/drawing/2014/main" id="{D03AB1C6-C5F4-5891-F4FA-B04250F5D33E}"/>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endParaRPr lang="en-ZA" sz="4000" dirty="0">
              <a:solidFill>
                <a:schemeClr val="bg1"/>
              </a:solidFill>
            </a:endParaRPr>
          </a:p>
        </p:txBody>
      </p:sp>
      <p:pic>
        <p:nvPicPr>
          <p:cNvPr id="10" name="Picture 9">
            <a:extLst>
              <a:ext uri="{FF2B5EF4-FFF2-40B4-BE49-F238E27FC236}">
                <a16:creationId xmlns:a16="http://schemas.microsoft.com/office/drawing/2014/main" id="{730922F3-5CB1-032C-0968-0130B84BEBAA}"/>
              </a:ext>
            </a:extLst>
          </p:cNvPr>
          <p:cNvPicPr>
            <a:picLocks noChangeAspect="1"/>
          </p:cNvPicPr>
          <p:nvPr/>
        </p:nvPicPr>
        <p:blipFill>
          <a:blip r:embed="rId7"/>
          <a:srcRect/>
          <a:stretch/>
        </p:blipFill>
        <p:spPr>
          <a:xfrm>
            <a:off x="5903336" y="928894"/>
            <a:ext cx="2077646" cy="1800627"/>
          </a:xfrm>
          <a:prstGeom prst="rect">
            <a:avLst/>
          </a:prstGeom>
        </p:spPr>
      </p:pic>
      <p:pic>
        <p:nvPicPr>
          <p:cNvPr id="12" name="Picture 11">
            <a:extLst>
              <a:ext uri="{FF2B5EF4-FFF2-40B4-BE49-F238E27FC236}">
                <a16:creationId xmlns:a16="http://schemas.microsoft.com/office/drawing/2014/main" id="{D0872572-59F2-2965-7DE8-A947846B28D4}"/>
              </a:ext>
            </a:extLst>
          </p:cNvPr>
          <p:cNvPicPr>
            <a:picLocks noChangeAspect="1"/>
          </p:cNvPicPr>
          <p:nvPr/>
        </p:nvPicPr>
        <p:blipFill>
          <a:blip r:embed="rId8"/>
          <a:srcRect/>
          <a:stretch/>
        </p:blipFill>
        <p:spPr>
          <a:xfrm>
            <a:off x="472121" y="3066172"/>
            <a:ext cx="2066991" cy="1800627"/>
          </a:xfrm>
          <a:prstGeom prst="rect">
            <a:avLst/>
          </a:prstGeom>
        </p:spPr>
      </p:pic>
      <p:pic>
        <p:nvPicPr>
          <p:cNvPr id="14" name="Picture 13">
            <a:extLst>
              <a:ext uri="{FF2B5EF4-FFF2-40B4-BE49-F238E27FC236}">
                <a16:creationId xmlns:a16="http://schemas.microsoft.com/office/drawing/2014/main" id="{B12DB632-B69D-A7BA-57DD-A40E4403F797}"/>
              </a:ext>
            </a:extLst>
          </p:cNvPr>
          <p:cNvPicPr>
            <a:picLocks noChangeAspect="1"/>
          </p:cNvPicPr>
          <p:nvPr/>
        </p:nvPicPr>
        <p:blipFill>
          <a:blip r:embed="rId9"/>
          <a:srcRect/>
          <a:stretch/>
        </p:blipFill>
        <p:spPr>
          <a:xfrm>
            <a:off x="3507387" y="3010160"/>
            <a:ext cx="2035028" cy="1800627"/>
          </a:xfrm>
          <a:prstGeom prst="rect">
            <a:avLst/>
          </a:prstGeom>
        </p:spPr>
      </p:pic>
      <p:pic>
        <p:nvPicPr>
          <p:cNvPr id="15" name="Picture 14">
            <a:extLst>
              <a:ext uri="{FF2B5EF4-FFF2-40B4-BE49-F238E27FC236}">
                <a16:creationId xmlns:a16="http://schemas.microsoft.com/office/drawing/2014/main" id="{D216AADF-29E7-72DC-6BD6-BC03CE956431}"/>
              </a:ext>
            </a:extLst>
          </p:cNvPr>
          <p:cNvPicPr>
            <a:picLocks noChangeAspect="1"/>
          </p:cNvPicPr>
          <p:nvPr/>
        </p:nvPicPr>
        <p:blipFill>
          <a:blip r:embed="rId10"/>
          <a:srcRect/>
          <a:stretch/>
        </p:blipFill>
        <p:spPr>
          <a:xfrm>
            <a:off x="6220813" y="3010161"/>
            <a:ext cx="2045682" cy="1800627"/>
          </a:xfrm>
          <a:prstGeom prst="rect">
            <a:avLst/>
          </a:prstGeom>
        </p:spPr>
      </p:pic>
    </p:spTree>
    <p:extLst>
      <p:ext uri="{BB962C8B-B14F-4D97-AF65-F5344CB8AC3E}">
        <p14:creationId xmlns:p14="http://schemas.microsoft.com/office/powerpoint/2010/main" val="145102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6A214-5665-AB41-8EE2-E785D3F287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5B7E03-0063-4DDD-5D42-94035A2F34D1}"/>
              </a:ext>
            </a:extLst>
          </p:cNvPr>
          <p:cNvSpPr>
            <a:spLocks noGrp="1"/>
          </p:cNvSpPr>
          <p:nvPr>
            <p:ph type="title"/>
          </p:nvPr>
        </p:nvSpPr>
        <p:spPr/>
        <p:txBody>
          <a:bodyPr/>
          <a:lstStyle/>
          <a:p>
            <a:r>
              <a:rPr lang="en-ZA" sz="1800" dirty="0">
                <a:solidFill>
                  <a:srgbClr val="FFFFFF"/>
                </a:solidFill>
                <a:latin typeface="Arial"/>
                <a:cs typeface="Arial"/>
              </a:rPr>
              <a:t>PROFICIENCY RATINGS BY OTLs:  </a:t>
            </a:r>
            <a:r>
              <a:rPr lang="en-US" sz="1800" dirty="0">
                <a:solidFill>
                  <a:srgbClr val="FFFFFF"/>
                </a:solidFill>
                <a:latin typeface="Arial"/>
                <a:cs typeface="Arial"/>
              </a:rPr>
              <a:t>MANAGEMENT AND LEADERSHIP</a:t>
            </a:r>
            <a:endParaRPr lang="en-ZA" dirty="0"/>
          </a:p>
        </p:txBody>
      </p:sp>
      <p:sp>
        <p:nvSpPr>
          <p:cNvPr id="4" name="Slide Number Placeholder 3">
            <a:extLst>
              <a:ext uri="{FF2B5EF4-FFF2-40B4-BE49-F238E27FC236}">
                <a16:creationId xmlns:a16="http://schemas.microsoft.com/office/drawing/2014/main" id="{2CB4FEB7-61C7-AF2C-8DC2-814EAC0B75B6}"/>
              </a:ext>
            </a:extLst>
          </p:cNvPr>
          <p:cNvSpPr>
            <a:spLocks noGrp="1"/>
          </p:cNvSpPr>
          <p:nvPr>
            <p:ph type="sldNum" sz="quarter" idx="12"/>
          </p:nvPr>
        </p:nvSpPr>
        <p:spPr/>
        <p:txBody>
          <a:bodyPr/>
          <a:lstStyle/>
          <a:p>
            <a:pPr>
              <a:defRPr/>
            </a:pPr>
            <a:fld id="{AE384767-D813-4A2C-AC78-6B9304AB03D9}" type="slidenum">
              <a:rPr lang="es-ES" altLang="en-US" smtClean="0"/>
              <a:pPr>
                <a:defRPr/>
              </a:pPr>
              <a:t>24</a:t>
            </a:fld>
            <a:endParaRPr lang="es-ES" altLang="en-US" dirty="0"/>
          </a:p>
        </p:txBody>
      </p:sp>
      <p:sp>
        <p:nvSpPr>
          <p:cNvPr id="3" name="Rectangle 2">
            <a:extLst>
              <a:ext uri="{FF2B5EF4-FFF2-40B4-BE49-F238E27FC236}">
                <a16:creationId xmlns:a16="http://schemas.microsoft.com/office/drawing/2014/main" id="{D5FE363A-0190-44CE-9989-EA826A3DAAD1}"/>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7" name="Picture 6" descr="A black background with green text&#10;&#10;Description automatically generated">
            <a:extLst>
              <a:ext uri="{FF2B5EF4-FFF2-40B4-BE49-F238E27FC236}">
                <a16:creationId xmlns:a16="http://schemas.microsoft.com/office/drawing/2014/main" id="{C3A23E21-F41E-F85C-DA62-58E3921E0953}"/>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110CC48B-01AD-97AC-90CC-33F836C842D5}"/>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A1F67AE0-B205-45B6-419D-0AC3417FDB30}"/>
              </a:ext>
            </a:extLst>
          </p:cNvPr>
          <p:cNvPicPr>
            <a:picLocks noChangeAspect="1"/>
          </p:cNvPicPr>
          <p:nvPr/>
        </p:nvPicPr>
        <p:blipFill>
          <a:blip r:embed="rId4"/>
          <a:stretch>
            <a:fillRect/>
          </a:stretch>
        </p:blipFill>
        <p:spPr>
          <a:xfrm>
            <a:off x="1364338" y="6370585"/>
            <a:ext cx="942869" cy="361301"/>
          </a:xfrm>
          <a:prstGeom prst="rect">
            <a:avLst/>
          </a:prstGeom>
        </p:spPr>
      </p:pic>
      <p:pic>
        <p:nvPicPr>
          <p:cNvPr id="11" name="Picture 10">
            <a:extLst>
              <a:ext uri="{FF2B5EF4-FFF2-40B4-BE49-F238E27FC236}">
                <a16:creationId xmlns:a16="http://schemas.microsoft.com/office/drawing/2014/main" id="{81E655A9-DCE9-7410-10DF-8729D7F26B3F}"/>
              </a:ext>
            </a:extLst>
          </p:cNvPr>
          <p:cNvPicPr>
            <a:picLocks noChangeAspect="1"/>
          </p:cNvPicPr>
          <p:nvPr/>
        </p:nvPicPr>
        <p:blipFill>
          <a:blip r:embed="rId5"/>
          <a:srcRect/>
          <a:stretch/>
        </p:blipFill>
        <p:spPr>
          <a:xfrm>
            <a:off x="2275765" y="1235065"/>
            <a:ext cx="2048617" cy="1800627"/>
          </a:xfrm>
          <a:prstGeom prst="rect">
            <a:avLst/>
          </a:prstGeom>
        </p:spPr>
      </p:pic>
      <p:pic>
        <p:nvPicPr>
          <p:cNvPr id="13" name="Picture 12">
            <a:extLst>
              <a:ext uri="{FF2B5EF4-FFF2-40B4-BE49-F238E27FC236}">
                <a16:creationId xmlns:a16="http://schemas.microsoft.com/office/drawing/2014/main" id="{0D8CA185-114F-9A4B-C6C3-223A89C1F60A}"/>
              </a:ext>
            </a:extLst>
          </p:cNvPr>
          <p:cNvPicPr>
            <a:picLocks noChangeAspect="1"/>
          </p:cNvPicPr>
          <p:nvPr/>
        </p:nvPicPr>
        <p:blipFill>
          <a:blip r:embed="rId6"/>
          <a:srcRect/>
          <a:stretch/>
        </p:blipFill>
        <p:spPr>
          <a:xfrm>
            <a:off x="4439288" y="1261000"/>
            <a:ext cx="2093499" cy="1774692"/>
          </a:xfrm>
          <a:prstGeom prst="rect">
            <a:avLst/>
          </a:prstGeom>
        </p:spPr>
      </p:pic>
      <p:pic>
        <p:nvPicPr>
          <p:cNvPr id="17" name="Picture 16">
            <a:extLst>
              <a:ext uri="{FF2B5EF4-FFF2-40B4-BE49-F238E27FC236}">
                <a16:creationId xmlns:a16="http://schemas.microsoft.com/office/drawing/2014/main" id="{CEF7CF35-26EF-21EA-78CB-5B7C91B79B11}"/>
              </a:ext>
            </a:extLst>
          </p:cNvPr>
          <p:cNvPicPr>
            <a:picLocks noChangeAspect="1"/>
          </p:cNvPicPr>
          <p:nvPr/>
        </p:nvPicPr>
        <p:blipFill>
          <a:blip r:embed="rId7"/>
          <a:srcRect/>
          <a:stretch/>
        </p:blipFill>
        <p:spPr>
          <a:xfrm>
            <a:off x="6918806" y="1247193"/>
            <a:ext cx="2074406" cy="1800627"/>
          </a:xfrm>
          <a:prstGeom prst="rect">
            <a:avLst/>
          </a:prstGeom>
        </p:spPr>
      </p:pic>
      <p:pic>
        <p:nvPicPr>
          <p:cNvPr id="19" name="Picture 18">
            <a:extLst>
              <a:ext uri="{FF2B5EF4-FFF2-40B4-BE49-F238E27FC236}">
                <a16:creationId xmlns:a16="http://schemas.microsoft.com/office/drawing/2014/main" id="{CCBC8551-B07B-3FB5-1196-A5D3BDAABB5B}"/>
              </a:ext>
            </a:extLst>
          </p:cNvPr>
          <p:cNvPicPr>
            <a:picLocks noChangeAspect="1"/>
          </p:cNvPicPr>
          <p:nvPr/>
        </p:nvPicPr>
        <p:blipFill>
          <a:blip r:embed="rId8"/>
          <a:srcRect/>
          <a:stretch/>
        </p:blipFill>
        <p:spPr>
          <a:xfrm>
            <a:off x="76885" y="3624600"/>
            <a:ext cx="2024373" cy="1800627"/>
          </a:xfrm>
          <a:prstGeom prst="rect">
            <a:avLst/>
          </a:prstGeom>
        </p:spPr>
      </p:pic>
      <p:pic>
        <p:nvPicPr>
          <p:cNvPr id="21" name="Picture 20">
            <a:extLst>
              <a:ext uri="{FF2B5EF4-FFF2-40B4-BE49-F238E27FC236}">
                <a16:creationId xmlns:a16="http://schemas.microsoft.com/office/drawing/2014/main" id="{627E0602-177C-BC75-72A2-00676FA247E1}"/>
              </a:ext>
            </a:extLst>
          </p:cNvPr>
          <p:cNvPicPr>
            <a:picLocks noChangeAspect="1"/>
          </p:cNvPicPr>
          <p:nvPr/>
        </p:nvPicPr>
        <p:blipFill>
          <a:blip r:embed="rId9"/>
          <a:srcRect/>
          <a:stretch/>
        </p:blipFill>
        <p:spPr>
          <a:xfrm>
            <a:off x="2220035" y="3624600"/>
            <a:ext cx="2104347" cy="1783888"/>
          </a:xfrm>
          <a:prstGeom prst="rect">
            <a:avLst/>
          </a:prstGeom>
        </p:spPr>
      </p:pic>
      <p:pic>
        <p:nvPicPr>
          <p:cNvPr id="23" name="Picture 22">
            <a:extLst>
              <a:ext uri="{FF2B5EF4-FFF2-40B4-BE49-F238E27FC236}">
                <a16:creationId xmlns:a16="http://schemas.microsoft.com/office/drawing/2014/main" id="{12A8B7C0-FEB1-13DB-33A4-4035C0482FDA}"/>
              </a:ext>
            </a:extLst>
          </p:cNvPr>
          <p:cNvPicPr>
            <a:picLocks noChangeAspect="1"/>
          </p:cNvPicPr>
          <p:nvPr/>
        </p:nvPicPr>
        <p:blipFill>
          <a:blip r:embed="rId10"/>
          <a:srcRect/>
          <a:stretch/>
        </p:blipFill>
        <p:spPr>
          <a:xfrm>
            <a:off x="4656513" y="3584655"/>
            <a:ext cx="2082654" cy="1718189"/>
          </a:xfrm>
          <a:prstGeom prst="rect">
            <a:avLst/>
          </a:prstGeom>
        </p:spPr>
      </p:pic>
      <p:pic>
        <p:nvPicPr>
          <p:cNvPr id="25" name="Picture 24">
            <a:extLst>
              <a:ext uri="{FF2B5EF4-FFF2-40B4-BE49-F238E27FC236}">
                <a16:creationId xmlns:a16="http://schemas.microsoft.com/office/drawing/2014/main" id="{966E2A1C-A086-A69E-F209-A4FC88B6074F}"/>
              </a:ext>
            </a:extLst>
          </p:cNvPr>
          <p:cNvPicPr>
            <a:picLocks noChangeAspect="1"/>
          </p:cNvPicPr>
          <p:nvPr/>
        </p:nvPicPr>
        <p:blipFill>
          <a:blip r:embed="rId11"/>
          <a:srcRect/>
          <a:stretch/>
        </p:blipFill>
        <p:spPr>
          <a:xfrm>
            <a:off x="6976721" y="3584655"/>
            <a:ext cx="1958576" cy="1783335"/>
          </a:xfrm>
          <a:prstGeom prst="rect">
            <a:avLst/>
          </a:prstGeom>
        </p:spPr>
      </p:pic>
      <p:sp>
        <p:nvSpPr>
          <p:cNvPr id="5" name="Title 1">
            <a:extLst>
              <a:ext uri="{FF2B5EF4-FFF2-40B4-BE49-F238E27FC236}">
                <a16:creationId xmlns:a16="http://schemas.microsoft.com/office/drawing/2014/main" id="{95DF7B53-EBC1-23DB-56B0-983E57377EF6}"/>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3000" dirty="0">
                <a:solidFill>
                  <a:schemeClr val="bg1"/>
                </a:solidFill>
                <a:latin typeface="+mn-lt"/>
              </a:rPr>
              <a:t>COMMUNICATION, TEAMWORK &amp; ADMINISTRATION</a:t>
            </a:r>
            <a:endParaRPr lang="en-ZA" sz="3000" dirty="0">
              <a:solidFill>
                <a:schemeClr val="bg1"/>
              </a:solidFill>
            </a:endParaRPr>
          </a:p>
        </p:txBody>
      </p:sp>
      <p:pic>
        <p:nvPicPr>
          <p:cNvPr id="6" name="Picture 5">
            <a:extLst>
              <a:ext uri="{FF2B5EF4-FFF2-40B4-BE49-F238E27FC236}">
                <a16:creationId xmlns:a16="http://schemas.microsoft.com/office/drawing/2014/main" id="{C67318F2-A5B1-ADE2-B825-6D022D9749FF}"/>
              </a:ext>
            </a:extLst>
          </p:cNvPr>
          <p:cNvPicPr>
            <a:picLocks noChangeAspect="1"/>
          </p:cNvPicPr>
          <p:nvPr/>
        </p:nvPicPr>
        <p:blipFill>
          <a:blip r:embed="rId12"/>
          <a:srcRect/>
          <a:stretch/>
        </p:blipFill>
        <p:spPr>
          <a:xfrm>
            <a:off x="139056" y="1253579"/>
            <a:ext cx="2021804" cy="1686529"/>
          </a:xfrm>
          <a:prstGeom prst="rect">
            <a:avLst/>
          </a:prstGeom>
        </p:spPr>
      </p:pic>
    </p:spTree>
    <p:extLst>
      <p:ext uri="{BB962C8B-B14F-4D97-AF65-F5344CB8AC3E}">
        <p14:creationId xmlns:p14="http://schemas.microsoft.com/office/powerpoint/2010/main" val="17888733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E6D3C-94E1-1FCB-372A-F7A3473AE3AB}"/>
              </a:ext>
            </a:extLst>
          </p:cNvPr>
          <p:cNvSpPr>
            <a:spLocks noGrp="1"/>
          </p:cNvSpPr>
          <p:nvPr>
            <p:ph type="title"/>
          </p:nvPr>
        </p:nvSpPr>
        <p:spPr/>
        <p:txBody>
          <a:bodyPr/>
          <a:lstStyle/>
          <a:p>
            <a:r>
              <a:rPr lang="en-ZA" sz="1800" dirty="0">
                <a:solidFill>
                  <a:srgbClr val="FFFFFF"/>
                </a:solidFill>
                <a:latin typeface="Arial"/>
                <a:cs typeface="Arial"/>
              </a:rPr>
              <a:t>PROFICIENCY RATINGS BY OTLs: CLINICAL SKILLS</a:t>
            </a:r>
            <a:endParaRPr lang="en-ZA" sz="1800" dirty="0"/>
          </a:p>
        </p:txBody>
      </p:sp>
      <p:sp>
        <p:nvSpPr>
          <p:cNvPr id="4" name="Slide Number Placeholder 3">
            <a:extLst>
              <a:ext uri="{FF2B5EF4-FFF2-40B4-BE49-F238E27FC236}">
                <a16:creationId xmlns:a16="http://schemas.microsoft.com/office/drawing/2014/main" id="{C2CE7177-7F6A-8F61-C3FC-37202C530DFA}"/>
              </a:ext>
            </a:extLst>
          </p:cNvPr>
          <p:cNvSpPr>
            <a:spLocks noGrp="1"/>
          </p:cNvSpPr>
          <p:nvPr>
            <p:ph type="sldNum" sz="quarter" idx="12"/>
          </p:nvPr>
        </p:nvSpPr>
        <p:spPr/>
        <p:txBody>
          <a:bodyPr/>
          <a:lstStyle/>
          <a:p>
            <a:pPr>
              <a:defRPr/>
            </a:pPr>
            <a:fld id="{AE384767-D813-4A2C-AC78-6B9304AB03D9}" type="slidenum">
              <a:rPr lang="es-ES" altLang="en-US" smtClean="0"/>
              <a:pPr>
                <a:defRPr/>
              </a:pPr>
              <a:t>25</a:t>
            </a:fld>
            <a:endParaRPr lang="es-ES" altLang="en-US" dirty="0"/>
          </a:p>
        </p:txBody>
      </p:sp>
      <p:sp>
        <p:nvSpPr>
          <p:cNvPr id="7" name="Rectangle 6">
            <a:extLst>
              <a:ext uri="{FF2B5EF4-FFF2-40B4-BE49-F238E27FC236}">
                <a16:creationId xmlns:a16="http://schemas.microsoft.com/office/drawing/2014/main" id="{B23A20FE-3BC1-C294-DF34-F1DD4413F1A7}"/>
              </a:ext>
            </a:extLst>
          </p:cNvPr>
          <p:cNvSpPr/>
          <p:nvPr/>
        </p:nvSpPr>
        <p:spPr>
          <a:xfrm>
            <a:off x="5544108" y="2240868"/>
            <a:ext cx="108012" cy="10801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sz="1350" dirty="0"/>
          </a:p>
        </p:txBody>
      </p:sp>
      <p:sp>
        <p:nvSpPr>
          <p:cNvPr id="3" name="Rectangle 2">
            <a:extLst>
              <a:ext uri="{FF2B5EF4-FFF2-40B4-BE49-F238E27FC236}">
                <a16:creationId xmlns:a16="http://schemas.microsoft.com/office/drawing/2014/main" id="{A300B645-4D8A-E11B-6AE6-18926AE78210}"/>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5" name="Picture 4" descr="A black background with green text&#10;&#10;Description automatically generated">
            <a:extLst>
              <a:ext uri="{FF2B5EF4-FFF2-40B4-BE49-F238E27FC236}">
                <a16:creationId xmlns:a16="http://schemas.microsoft.com/office/drawing/2014/main" id="{743E7BD9-056B-576E-0564-893D3B22D5A6}"/>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9838D6BD-DE32-6C83-DEB1-2D1FF32591BE}"/>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8BA69570-C4AF-26EA-E364-CDDA7720676C}"/>
              </a:ext>
            </a:extLst>
          </p:cNvPr>
          <p:cNvPicPr>
            <a:picLocks noChangeAspect="1"/>
          </p:cNvPicPr>
          <p:nvPr/>
        </p:nvPicPr>
        <p:blipFill>
          <a:blip r:embed="rId4"/>
          <a:stretch>
            <a:fillRect/>
          </a:stretch>
        </p:blipFill>
        <p:spPr>
          <a:xfrm>
            <a:off x="1364338" y="6370585"/>
            <a:ext cx="942869" cy="361301"/>
          </a:xfrm>
          <a:prstGeom prst="rect">
            <a:avLst/>
          </a:prstGeom>
        </p:spPr>
      </p:pic>
      <p:pic>
        <p:nvPicPr>
          <p:cNvPr id="6" name="Picture 5">
            <a:extLst>
              <a:ext uri="{FF2B5EF4-FFF2-40B4-BE49-F238E27FC236}">
                <a16:creationId xmlns:a16="http://schemas.microsoft.com/office/drawing/2014/main" id="{91B604E6-B1AA-4CB9-6CA3-3959E20A0FAD}"/>
              </a:ext>
            </a:extLst>
          </p:cNvPr>
          <p:cNvPicPr>
            <a:picLocks noChangeAspect="1"/>
          </p:cNvPicPr>
          <p:nvPr/>
        </p:nvPicPr>
        <p:blipFill>
          <a:blip r:embed="rId5"/>
          <a:srcRect/>
          <a:stretch/>
        </p:blipFill>
        <p:spPr>
          <a:xfrm>
            <a:off x="99096" y="1399872"/>
            <a:ext cx="2077646" cy="1533020"/>
          </a:xfrm>
          <a:prstGeom prst="rect">
            <a:avLst/>
          </a:prstGeom>
        </p:spPr>
      </p:pic>
      <p:pic>
        <p:nvPicPr>
          <p:cNvPr id="11" name="Picture 10">
            <a:extLst>
              <a:ext uri="{FF2B5EF4-FFF2-40B4-BE49-F238E27FC236}">
                <a16:creationId xmlns:a16="http://schemas.microsoft.com/office/drawing/2014/main" id="{A15255C8-7D91-438B-53BE-C63A0F2CFFA5}"/>
              </a:ext>
            </a:extLst>
          </p:cNvPr>
          <p:cNvPicPr>
            <a:picLocks noChangeAspect="1"/>
          </p:cNvPicPr>
          <p:nvPr/>
        </p:nvPicPr>
        <p:blipFill>
          <a:blip r:embed="rId6"/>
          <a:srcRect/>
          <a:stretch/>
        </p:blipFill>
        <p:spPr>
          <a:xfrm>
            <a:off x="2427575" y="1396423"/>
            <a:ext cx="2066991" cy="1555359"/>
          </a:xfrm>
          <a:prstGeom prst="rect">
            <a:avLst/>
          </a:prstGeom>
        </p:spPr>
      </p:pic>
      <p:pic>
        <p:nvPicPr>
          <p:cNvPr id="13" name="Picture 12">
            <a:extLst>
              <a:ext uri="{FF2B5EF4-FFF2-40B4-BE49-F238E27FC236}">
                <a16:creationId xmlns:a16="http://schemas.microsoft.com/office/drawing/2014/main" id="{20338142-2CDA-839E-2B5D-1C60034552E7}"/>
              </a:ext>
            </a:extLst>
          </p:cNvPr>
          <p:cNvPicPr>
            <a:picLocks noChangeAspect="1"/>
          </p:cNvPicPr>
          <p:nvPr/>
        </p:nvPicPr>
        <p:blipFill>
          <a:blip r:embed="rId7"/>
          <a:srcRect/>
          <a:stretch/>
        </p:blipFill>
        <p:spPr>
          <a:xfrm>
            <a:off x="4744517" y="1422245"/>
            <a:ext cx="2035028" cy="1503715"/>
          </a:xfrm>
          <a:prstGeom prst="rect">
            <a:avLst/>
          </a:prstGeom>
        </p:spPr>
      </p:pic>
      <p:pic>
        <p:nvPicPr>
          <p:cNvPr id="14" name="Picture 13">
            <a:extLst>
              <a:ext uri="{FF2B5EF4-FFF2-40B4-BE49-F238E27FC236}">
                <a16:creationId xmlns:a16="http://schemas.microsoft.com/office/drawing/2014/main" id="{619598A7-F42C-3FB7-01B1-E282E7124779}"/>
              </a:ext>
            </a:extLst>
          </p:cNvPr>
          <p:cNvPicPr>
            <a:picLocks noChangeAspect="1"/>
          </p:cNvPicPr>
          <p:nvPr/>
        </p:nvPicPr>
        <p:blipFill>
          <a:blip r:embed="rId8"/>
          <a:srcRect/>
          <a:stretch/>
        </p:blipFill>
        <p:spPr>
          <a:xfrm>
            <a:off x="6988517" y="1410788"/>
            <a:ext cx="2045682" cy="1526628"/>
          </a:xfrm>
          <a:prstGeom prst="rect">
            <a:avLst/>
          </a:prstGeom>
        </p:spPr>
      </p:pic>
      <p:pic>
        <p:nvPicPr>
          <p:cNvPr id="15" name="Picture 14">
            <a:extLst>
              <a:ext uri="{FF2B5EF4-FFF2-40B4-BE49-F238E27FC236}">
                <a16:creationId xmlns:a16="http://schemas.microsoft.com/office/drawing/2014/main" id="{7CBE9F96-B3A5-17FF-A39C-4C5B03808A3B}"/>
              </a:ext>
            </a:extLst>
          </p:cNvPr>
          <p:cNvPicPr>
            <a:picLocks noChangeAspect="1"/>
          </p:cNvPicPr>
          <p:nvPr/>
        </p:nvPicPr>
        <p:blipFill>
          <a:blip r:embed="rId9"/>
          <a:srcRect/>
          <a:stretch/>
        </p:blipFill>
        <p:spPr>
          <a:xfrm>
            <a:off x="90282" y="3437529"/>
            <a:ext cx="2095275" cy="1558554"/>
          </a:xfrm>
          <a:prstGeom prst="rect">
            <a:avLst/>
          </a:prstGeom>
        </p:spPr>
      </p:pic>
      <p:pic>
        <p:nvPicPr>
          <p:cNvPr id="16" name="Picture 15">
            <a:extLst>
              <a:ext uri="{FF2B5EF4-FFF2-40B4-BE49-F238E27FC236}">
                <a16:creationId xmlns:a16="http://schemas.microsoft.com/office/drawing/2014/main" id="{F5BC6353-58FB-6A05-15D7-72210B286781}"/>
              </a:ext>
            </a:extLst>
          </p:cNvPr>
          <p:cNvPicPr>
            <a:picLocks noChangeAspect="1"/>
          </p:cNvPicPr>
          <p:nvPr/>
        </p:nvPicPr>
        <p:blipFill>
          <a:blip r:embed="rId10"/>
          <a:srcRect/>
          <a:stretch/>
        </p:blipFill>
        <p:spPr>
          <a:xfrm>
            <a:off x="2405115" y="3436837"/>
            <a:ext cx="2104347" cy="1559938"/>
          </a:xfrm>
          <a:prstGeom prst="rect">
            <a:avLst/>
          </a:prstGeom>
        </p:spPr>
      </p:pic>
      <p:pic>
        <p:nvPicPr>
          <p:cNvPr id="17" name="Picture 16">
            <a:extLst>
              <a:ext uri="{FF2B5EF4-FFF2-40B4-BE49-F238E27FC236}">
                <a16:creationId xmlns:a16="http://schemas.microsoft.com/office/drawing/2014/main" id="{160C94AE-F134-32B0-30B1-CC72D0BAF99D}"/>
              </a:ext>
            </a:extLst>
          </p:cNvPr>
          <p:cNvPicPr>
            <a:picLocks noChangeAspect="1"/>
          </p:cNvPicPr>
          <p:nvPr/>
        </p:nvPicPr>
        <p:blipFill>
          <a:blip r:embed="rId11"/>
          <a:srcRect/>
          <a:stretch/>
        </p:blipFill>
        <p:spPr>
          <a:xfrm>
            <a:off x="4724485" y="3464925"/>
            <a:ext cx="2082654" cy="1541572"/>
          </a:xfrm>
          <a:prstGeom prst="rect">
            <a:avLst/>
          </a:prstGeom>
        </p:spPr>
      </p:pic>
      <p:sp>
        <p:nvSpPr>
          <p:cNvPr id="10" name="Title 1">
            <a:extLst>
              <a:ext uri="{FF2B5EF4-FFF2-40B4-BE49-F238E27FC236}">
                <a16:creationId xmlns:a16="http://schemas.microsoft.com/office/drawing/2014/main" id="{747197E2-1578-EABC-08DE-3B9123A98902}"/>
              </a:ext>
            </a:extLst>
          </p:cNvPr>
          <p:cNvSpPr txBox="1">
            <a:spLocks/>
          </p:cNvSpPr>
          <p:nvPr/>
        </p:nvSpPr>
        <p:spPr>
          <a:xfrm>
            <a:off x="169028" y="17408"/>
            <a:ext cx="8974971" cy="85725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3200" dirty="0">
                <a:solidFill>
                  <a:schemeClr val="bg1"/>
                </a:solidFill>
                <a:latin typeface="+mn-lt"/>
              </a:rPr>
              <a:t>OTLs: MANAGEMENT,LEADERSHIP &amp; ADMNISTRATION</a:t>
            </a:r>
            <a:endParaRPr lang="en-ZA" sz="3200" dirty="0">
              <a:solidFill>
                <a:schemeClr val="bg1"/>
              </a:solidFill>
            </a:endParaRPr>
          </a:p>
        </p:txBody>
      </p:sp>
    </p:spTree>
    <p:extLst>
      <p:ext uri="{BB962C8B-B14F-4D97-AF65-F5344CB8AC3E}">
        <p14:creationId xmlns:p14="http://schemas.microsoft.com/office/powerpoint/2010/main" val="3221759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AD6678-7F2A-ABF3-0C13-246598755C14}"/>
              </a:ext>
            </a:extLst>
          </p:cNvPr>
          <p:cNvSpPr>
            <a:spLocks noGrp="1"/>
          </p:cNvSpPr>
          <p:nvPr>
            <p:ph type="sldNum" sz="quarter" idx="12"/>
          </p:nvPr>
        </p:nvSpPr>
        <p:spPr/>
        <p:txBody>
          <a:bodyPr/>
          <a:lstStyle/>
          <a:p>
            <a:pPr>
              <a:defRPr/>
            </a:pPr>
            <a:fld id="{AE384767-D813-4A2C-AC78-6B9304AB03D9}" type="slidenum">
              <a:rPr lang="es-ES" altLang="en-US" smtClean="0"/>
              <a:pPr>
                <a:defRPr/>
              </a:pPr>
              <a:t>26</a:t>
            </a:fld>
            <a:endParaRPr lang="es-ES" altLang="en-US" dirty="0"/>
          </a:p>
        </p:txBody>
      </p:sp>
      <p:sp>
        <p:nvSpPr>
          <p:cNvPr id="3" name="Rectangle 2">
            <a:extLst>
              <a:ext uri="{FF2B5EF4-FFF2-40B4-BE49-F238E27FC236}">
                <a16:creationId xmlns:a16="http://schemas.microsoft.com/office/drawing/2014/main" id="{8C9DD8E6-5400-1505-78BA-278804011FE1}"/>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5" name="Picture 4" descr="A black background with green text&#10;&#10;Description automatically generated">
            <a:extLst>
              <a:ext uri="{FF2B5EF4-FFF2-40B4-BE49-F238E27FC236}">
                <a16:creationId xmlns:a16="http://schemas.microsoft.com/office/drawing/2014/main" id="{A690CF7A-20D6-2117-FD44-BF0C542D382E}"/>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7" name="Picture 6" descr="A black background with orange text&#10;&#10;Description automatically generated">
            <a:extLst>
              <a:ext uri="{FF2B5EF4-FFF2-40B4-BE49-F238E27FC236}">
                <a16:creationId xmlns:a16="http://schemas.microsoft.com/office/drawing/2014/main" id="{8DEA2AC8-393E-D8C1-683F-D0CA521DB1A9}"/>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8" name="Picture 7" descr="A blue and black logo&#10;&#10;Description automatically generated">
            <a:extLst>
              <a:ext uri="{FF2B5EF4-FFF2-40B4-BE49-F238E27FC236}">
                <a16:creationId xmlns:a16="http://schemas.microsoft.com/office/drawing/2014/main" id="{E4C0D6EB-7777-67DE-8985-51DE55272686}"/>
              </a:ext>
            </a:extLst>
          </p:cNvPr>
          <p:cNvPicPr>
            <a:picLocks noChangeAspect="1"/>
          </p:cNvPicPr>
          <p:nvPr/>
        </p:nvPicPr>
        <p:blipFill>
          <a:blip r:embed="rId4"/>
          <a:stretch>
            <a:fillRect/>
          </a:stretch>
        </p:blipFill>
        <p:spPr>
          <a:xfrm>
            <a:off x="1364338" y="6370585"/>
            <a:ext cx="942869" cy="361301"/>
          </a:xfrm>
          <a:prstGeom prst="rect">
            <a:avLst/>
          </a:prstGeom>
        </p:spPr>
      </p:pic>
      <p:pic>
        <p:nvPicPr>
          <p:cNvPr id="12" name="Picture 11">
            <a:extLst>
              <a:ext uri="{FF2B5EF4-FFF2-40B4-BE49-F238E27FC236}">
                <a16:creationId xmlns:a16="http://schemas.microsoft.com/office/drawing/2014/main" id="{9B2B7523-2F15-3667-BD41-FB45A61173FB}"/>
              </a:ext>
            </a:extLst>
          </p:cNvPr>
          <p:cNvPicPr>
            <a:picLocks noChangeAspect="1"/>
          </p:cNvPicPr>
          <p:nvPr/>
        </p:nvPicPr>
        <p:blipFill>
          <a:blip r:embed="rId5"/>
          <a:srcRect/>
          <a:stretch/>
        </p:blipFill>
        <p:spPr>
          <a:xfrm>
            <a:off x="5759433" y="1211473"/>
            <a:ext cx="2077646" cy="1501074"/>
          </a:xfrm>
          <a:prstGeom prst="rect">
            <a:avLst/>
          </a:prstGeom>
        </p:spPr>
      </p:pic>
      <p:sp>
        <p:nvSpPr>
          <p:cNvPr id="2" name="Title 1">
            <a:extLst>
              <a:ext uri="{FF2B5EF4-FFF2-40B4-BE49-F238E27FC236}">
                <a16:creationId xmlns:a16="http://schemas.microsoft.com/office/drawing/2014/main" id="{DF8D181C-F046-5527-4173-B338ECD73D82}"/>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sz="3000" dirty="0">
                <a:solidFill>
                  <a:schemeClr val="bg1"/>
                </a:solidFill>
              </a:rPr>
              <a:t>OTLs: COMMUNITY ENGAGEMENT</a:t>
            </a:r>
            <a:endParaRPr lang="en-ZA" sz="3000" dirty="0">
              <a:solidFill>
                <a:schemeClr val="bg1"/>
              </a:solidFill>
            </a:endParaRPr>
          </a:p>
        </p:txBody>
      </p:sp>
      <p:pic>
        <p:nvPicPr>
          <p:cNvPr id="18" name="Picture 17">
            <a:extLst>
              <a:ext uri="{FF2B5EF4-FFF2-40B4-BE49-F238E27FC236}">
                <a16:creationId xmlns:a16="http://schemas.microsoft.com/office/drawing/2014/main" id="{A8ED21F7-714F-D216-353F-B00B500E773F}"/>
              </a:ext>
            </a:extLst>
          </p:cNvPr>
          <p:cNvPicPr>
            <a:picLocks noChangeAspect="1"/>
          </p:cNvPicPr>
          <p:nvPr/>
        </p:nvPicPr>
        <p:blipFill>
          <a:blip r:embed="rId6"/>
          <a:srcRect/>
          <a:stretch/>
        </p:blipFill>
        <p:spPr>
          <a:xfrm>
            <a:off x="3168587" y="1163961"/>
            <a:ext cx="2021804" cy="1462372"/>
          </a:xfrm>
          <a:prstGeom prst="rect">
            <a:avLst/>
          </a:prstGeom>
        </p:spPr>
      </p:pic>
      <p:pic>
        <p:nvPicPr>
          <p:cNvPr id="9" name="Picture 8">
            <a:extLst>
              <a:ext uri="{FF2B5EF4-FFF2-40B4-BE49-F238E27FC236}">
                <a16:creationId xmlns:a16="http://schemas.microsoft.com/office/drawing/2014/main" id="{F53B89EF-AB39-D219-A7B1-6E8DCC5884AE}"/>
              </a:ext>
            </a:extLst>
          </p:cNvPr>
          <p:cNvPicPr>
            <a:picLocks noChangeAspect="1"/>
          </p:cNvPicPr>
          <p:nvPr/>
        </p:nvPicPr>
        <p:blipFill>
          <a:blip r:embed="rId7"/>
          <a:stretch>
            <a:fillRect/>
          </a:stretch>
        </p:blipFill>
        <p:spPr>
          <a:xfrm>
            <a:off x="375422" y="1099751"/>
            <a:ext cx="2101659" cy="1626846"/>
          </a:xfrm>
          <a:prstGeom prst="rect">
            <a:avLst/>
          </a:prstGeom>
        </p:spPr>
      </p:pic>
      <p:pic>
        <p:nvPicPr>
          <p:cNvPr id="10" name="Picture 9">
            <a:extLst>
              <a:ext uri="{FF2B5EF4-FFF2-40B4-BE49-F238E27FC236}">
                <a16:creationId xmlns:a16="http://schemas.microsoft.com/office/drawing/2014/main" id="{A69C4799-1145-7D27-6A96-AADB90EEB424}"/>
              </a:ext>
            </a:extLst>
          </p:cNvPr>
          <p:cNvPicPr>
            <a:picLocks noChangeAspect="1"/>
          </p:cNvPicPr>
          <p:nvPr/>
        </p:nvPicPr>
        <p:blipFill>
          <a:blip r:embed="rId8"/>
          <a:srcRect/>
          <a:stretch/>
        </p:blipFill>
        <p:spPr>
          <a:xfrm>
            <a:off x="34169" y="4045504"/>
            <a:ext cx="2045682" cy="1472495"/>
          </a:xfrm>
          <a:prstGeom prst="rect">
            <a:avLst/>
          </a:prstGeom>
        </p:spPr>
      </p:pic>
      <p:pic>
        <p:nvPicPr>
          <p:cNvPr id="11" name="Picture 10">
            <a:extLst>
              <a:ext uri="{FF2B5EF4-FFF2-40B4-BE49-F238E27FC236}">
                <a16:creationId xmlns:a16="http://schemas.microsoft.com/office/drawing/2014/main" id="{1F5B427F-A958-C291-100E-F484D3C0643E}"/>
              </a:ext>
            </a:extLst>
          </p:cNvPr>
          <p:cNvPicPr>
            <a:picLocks noChangeAspect="1"/>
          </p:cNvPicPr>
          <p:nvPr/>
        </p:nvPicPr>
        <p:blipFill>
          <a:blip r:embed="rId9"/>
          <a:srcRect/>
          <a:stretch/>
        </p:blipFill>
        <p:spPr>
          <a:xfrm>
            <a:off x="2307207" y="4080157"/>
            <a:ext cx="2095275" cy="1537911"/>
          </a:xfrm>
          <a:prstGeom prst="rect">
            <a:avLst/>
          </a:prstGeom>
        </p:spPr>
      </p:pic>
      <p:pic>
        <p:nvPicPr>
          <p:cNvPr id="17" name="Picture 16">
            <a:extLst>
              <a:ext uri="{FF2B5EF4-FFF2-40B4-BE49-F238E27FC236}">
                <a16:creationId xmlns:a16="http://schemas.microsoft.com/office/drawing/2014/main" id="{0C66F215-319F-7251-F3F6-D64AD0DCF4B6}"/>
              </a:ext>
            </a:extLst>
          </p:cNvPr>
          <p:cNvPicPr>
            <a:picLocks noChangeAspect="1"/>
          </p:cNvPicPr>
          <p:nvPr/>
        </p:nvPicPr>
        <p:blipFill>
          <a:blip r:embed="rId10"/>
          <a:srcRect/>
          <a:stretch/>
        </p:blipFill>
        <p:spPr>
          <a:xfrm>
            <a:off x="4725937" y="4145454"/>
            <a:ext cx="2066991" cy="1515124"/>
          </a:xfrm>
          <a:prstGeom prst="rect">
            <a:avLst/>
          </a:prstGeom>
        </p:spPr>
      </p:pic>
      <p:pic>
        <p:nvPicPr>
          <p:cNvPr id="19" name="Picture 18">
            <a:extLst>
              <a:ext uri="{FF2B5EF4-FFF2-40B4-BE49-F238E27FC236}">
                <a16:creationId xmlns:a16="http://schemas.microsoft.com/office/drawing/2014/main" id="{98BD7A5A-FD38-D864-78D3-92A759851FB2}"/>
              </a:ext>
            </a:extLst>
          </p:cNvPr>
          <p:cNvPicPr>
            <a:picLocks noChangeAspect="1"/>
          </p:cNvPicPr>
          <p:nvPr/>
        </p:nvPicPr>
        <p:blipFill>
          <a:blip r:embed="rId11"/>
          <a:srcRect/>
          <a:stretch/>
        </p:blipFill>
        <p:spPr>
          <a:xfrm>
            <a:off x="6939863" y="4163710"/>
            <a:ext cx="2004953" cy="1503715"/>
          </a:xfrm>
          <a:prstGeom prst="rect">
            <a:avLst/>
          </a:prstGeom>
        </p:spPr>
      </p:pic>
      <p:sp>
        <p:nvSpPr>
          <p:cNvPr id="20" name="TextBox 19">
            <a:extLst>
              <a:ext uri="{FF2B5EF4-FFF2-40B4-BE49-F238E27FC236}">
                <a16:creationId xmlns:a16="http://schemas.microsoft.com/office/drawing/2014/main" id="{9C3E061A-F04D-A9FF-9E31-7026B5991D4B}"/>
              </a:ext>
            </a:extLst>
          </p:cNvPr>
          <p:cNvSpPr txBox="1"/>
          <p:nvPr/>
        </p:nvSpPr>
        <p:spPr>
          <a:xfrm>
            <a:off x="0" y="3157293"/>
            <a:ext cx="9144000" cy="553998"/>
          </a:xfrm>
          <a:prstGeom prst="rect">
            <a:avLst/>
          </a:prstGeom>
          <a:solidFill>
            <a:srgbClr val="386546"/>
          </a:solidFill>
          <a:ln>
            <a:solidFill>
              <a:schemeClr val="accent6">
                <a:lumMod val="75000"/>
              </a:schemeClr>
            </a:solidFill>
          </a:ln>
        </p:spPr>
        <p:txBody>
          <a:bodyPr wrap="square" rtlCol="0">
            <a:spAutoFit/>
          </a:bodyPr>
          <a:lstStyle/>
          <a:p>
            <a:r>
              <a:rPr lang="en-US" sz="3000" dirty="0">
                <a:solidFill>
                  <a:schemeClr val="bg1"/>
                </a:solidFill>
                <a:highlight>
                  <a:srgbClr val="386546"/>
                </a:highlight>
              </a:rPr>
              <a:t>OTLs: CLINICAL SKILLS</a:t>
            </a:r>
            <a:endParaRPr lang="en-ZA" sz="3000" dirty="0">
              <a:solidFill>
                <a:schemeClr val="bg1"/>
              </a:solidFill>
              <a:highlight>
                <a:srgbClr val="386546"/>
              </a:highlight>
            </a:endParaRPr>
          </a:p>
        </p:txBody>
      </p:sp>
    </p:spTree>
    <p:extLst>
      <p:ext uri="{BB962C8B-B14F-4D97-AF65-F5344CB8AC3E}">
        <p14:creationId xmlns:p14="http://schemas.microsoft.com/office/powerpoint/2010/main" val="2958609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614A61C1-3F3F-A1D4-9228-8A23D3D0138E}"/>
              </a:ext>
            </a:extLst>
          </p:cNvPr>
          <p:cNvSpPr>
            <a:spLocks noGrp="1" noChangeArrowheads="1"/>
          </p:cNvSpPr>
          <p:nvPr>
            <p:ph type="title"/>
          </p:nvPr>
        </p:nvSpPr>
        <p:spPr>
          <a:xfrm>
            <a:off x="1485900" y="1063229"/>
            <a:ext cx="6172200" cy="475059"/>
          </a:xfrm>
        </p:spPr>
        <p:txBody>
          <a:bodyPr>
            <a:normAutofit fontScale="90000"/>
          </a:bodyPr>
          <a:lstStyle/>
          <a:p>
            <a:r>
              <a:rPr lang="en-US" altLang="en-US" sz="2400" dirty="0">
                <a:solidFill>
                  <a:schemeClr val="bg1"/>
                </a:solidFill>
              </a:rPr>
              <a:t>QUALITATIVE INTERVIEW FINDINGS: THEMES AND SUB-THEMES</a:t>
            </a:r>
            <a:endParaRPr lang="en-US" altLang="en-US" sz="2400" dirty="0"/>
          </a:p>
        </p:txBody>
      </p:sp>
      <p:sp>
        <p:nvSpPr>
          <p:cNvPr id="3" name="Slide Number Placeholder 2">
            <a:extLst>
              <a:ext uri="{FF2B5EF4-FFF2-40B4-BE49-F238E27FC236}">
                <a16:creationId xmlns:a16="http://schemas.microsoft.com/office/drawing/2014/main" id="{5753A835-FA86-3D83-833A-2DCD48253B84}"/>
              </a:ext>
            </a:extLst>
          </p:cNvPr>
          <p:cNvSpPr>
            <a:spLocks noGrp="1"/>
          </p:cNvSpPr>
          <p:nvPr>
            <p:ph type="sldNum" sz="quarter" idx="12"/>
          </p:nvPr>
        </p:nvSpPr>
        <p:spPr/>
        <p:txBody>
          <a:bodyPr/>
          <a:lstStyle/>
          <a:p>
            <a:pPr>
              <a:defRPr/>
            </a:pPr>
            <a:fld id="{AE384767-D813-4A2C-AC78-6B9304AB03D9}" type="slidenum">
              <a:rPr lang="es-ES" altLang="en-US" smtClean="0"/>
              <a:pPr>
                <a:defRPr/>
              </a:pPr>
              <a:t>27</a:t>
            </a:fld>
            <a:endParaRPr lang="es-ES" altLang="en-US" dirty="0"/>
          </a:p>
        </p:txBody>
      </p:sp>
      <p:sp>
        <p:nvSpPr>
          <p:cNvPr id="2" name="TextBox 1">
            <a:extLst>
              <a:ext uri="{FF2B5EF4-FFF2-40B4-BE49-F238E27FC236}">
                <a16:creationId xmlns:a16="http://schemas.microsoft.com/office/drawing/2014/main" id="{F3213741-55F7-FCAF-0241-5CD5FCF338E4}"/>
              </a:ext>
            </a:extLst>
          </p:cNvPr>
          <p:cNvSpPr txBox="1"/>
          <p:nvPr/>
        </p:nvSpPr>
        <p:spPr>
          <a:xfrm>
            <a:off x="0" y="1350533"/>
            <a:ext cx="9143999" cy="707886"/>
          </a:xfrm>
          <a:prstGeom prst="rect">
            <a:avLst/>
          </a:prstGeom>
          <a:noFill/>
        </p:spPr>
        <p:txBody>
          <a:bodyPr wrap="square" rtlCol="0">
            <a:spAutoFit/>
          </a:bodyPr>
          <a:lstStyle/>
          <a:p>
            <a:pPr algn="ctr"/>
            <a:r>
              <a:rPr lang="en-US" sz="2000" dirty="0">
                <a:solidFill>
                  <a:srgbClr val="386546"/>
                </a:solidFill>
              </a:rPr>
              <a:t>15</a:t>
            </a:r>
            <a:r>
              <a:rPr lang="en-US" sz="2000" dirty="0"/>
              <a:t> in-depth interviews completed in </a:t>
            </a:r>
            <a:r>
              <a:rPr lang="en-US" sz="2000" dirty="0">
                <a:solidFill>
                  <a:srgbClr val="386546"/>
                </a:solidFill>
              </a:rPr>
              <a:t>8</a:t>
            </a:r>
            <a:r>
              <a:rPr lang="en-US" sz="2000" dirty="0"/>
              <a:t> provinces. </a:t>
            </a:r>
          </a:p>
          <a:p>
            <a:pPr algn="ctr"/>
            <a:r>
              <a:rPr lang="en-US" sz="2000" dirty="0"/>
              <a:t>Western Cape was not available at time of fieldwork.   </a:t>
            </a:r>
            <a:endParaRPr lang="en-ZA" sz="2000" dirty="0"/>
          </a:p>
        </p:txBody>
      </p:sp>
      <p:sp>
        <p:nvSpPr>
          <p:cNvPr id="4" name="Rectangle 3">
            <a:extLst>
              <a:ext uri="{FF2B5EF4-FFF2-40B4-BE49-F238E27FC236}">
                <a16:creationId xmlns:a16="http://schemas.microsoft.com/office/drawing/2014/main" id="{97D7C62B-F534-7B38-F39E-CBD7039D0564}"/>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5" name="Picture 4" descr="A black background with green text&#10;&#10;Description automatically generated">
            <a:extLst>
              <a:ext uri="{FF2B5EF4-FFF2-40B4-BE49-F238E27FC236}">
                <a16:creationId xmlns:a16="http://schemas.microsoft.com/office/drawing/2014/main" id="{91204BDC-499B-E8E3-FE4E-9D75BC0784E0}"/>
              </a:ext>
            </a:extLst>
          </p:cNvPr>
          <p:cNvPicPr>
            <a:picLocks noChangeAspect="1"/>
          </p:cNvPicPr>
          <p:nvPr/>
        </p:nvPicPr>
        <p:blipFill>
          <a:blip r:embed="rId3"/>
          <a:stretch>
            <a:fillRect/>
          </a:stretch>
        </p:blipFill>
        <p:spPr>
          <a:xfrm>
            <a:off x="229794" y="6355405"/>
            <a:ext cx="942868" cy="366071"/>
          </a:xfrm>
          <a:prstGeom prst="rect">
            <a:avLst/>
          </a:prstGeom>
        </p:spPr>
      </p:pic>
      <p:pic>
        <p:nvPicPr>
          <p:cNvPr id="6" name="Picture 5" descr="A black background with orange text&#10;&#10;Description automatically generated">
            <a:extLst>
              <a:ext uri="{FF2B5EF4-FFF2-40B4-BE49-F238E27FC236}">
                <a16:creationId xmlns:a16="http://schemas.microsoft.com/office/drawing/2014/main" id="{44C9B41E-690B-DD4F-34D5-4EC95F4CA968}"/>
              </a:ext>
            </a:extLst>
          </p:cNvPr>
          <p:cNvPicPr>
            <a:picLocks noChangeAspect="1"/>
          </p:cNvPicPr>
          <p:nvPr/>
        </p:nvPicPr>
        <p:blipFill>
          <a:blip r:embed="rId4"/>
          <a:stretch>
            <a:fillRect/>
          </a:stretch>
        </p:blipFill>
        <p:spPr>
          <a:xfrm>
            <a:off x="2477081" y="6355405"/>
            <a:ext cx="1178635" cy="350891"/>
          </a:xfrm>
          <a:prstGeom prst="rect">
            <a:avLst/>
          </a:prstGeom>
        </p:spPr>
      </p:pic>
      <p:pic>
        <p:nvPicPr>
          <p:cNvPr id="7" name="Picture 6" descr="A blue and black logo&#10;&#10;Description automatically generated">
            <a:extLst>
              <a:ext uri="{FF2B5EF4-FFF2-40B4-BE49-F238E27FC236}">
                <a16:creationId xmlns:a16="http://schemas.microsoft.com/office/drawing/2014/main" id="{AB9E35E4-F1CD-3A16-9035-8D84C4F3FF81}"/>
              </a:ext>
            </a:extLst>
          </p:cNvPr>
          <p:cNvPicPr>
            <a:picLocks noChangeAspect="1"/>
          </p:cNvPicPr>
          <p:nvPr/>
        </p:nvPicPr>
        <p:blipFill>
          <a:blip r:embed="rId5"/>
          <a:stretch>
            <a:fillRect/>
          </a:stretch>
        </p:blipFill>
        <p:spPr>
          <a:xfrm>
            <a:off x="1364338" y="6370585"/>
            <a:ext cx="942869" cy="361301"/>
          </a:xfrm>
          <a:prstGeom prst="rect">
            <a:avLst/>
          </a:prstGeom>
        </p:spPr>
      </p:pic>
      <p:sp>
        <p:nvSpPr>
          <p:cNvPr id="10" name="Title 1">
            <a:extLst>
              <a:ext uri="{FF2B5EF4-FFF2-40B4-BE49-F238E27FC236}">
                <a16:creationId xmlns:a16="http://schemas.microsoft.com/office/drawing/2014/main" id="{12B570A6-0FBC-758C-E77A-8C1128E9EDE6}"/>
              </a:ext>
            </a:extLst>
          </p:cNvPr>
          <p:cNvSpPr txBox="1">
            <a:spLocks/>
          </p:cNvSpPr>
          <p:nvPr/>
        </p:nvSpPr>
        <p:spPr>
          <a:xfrm>
            <a:off x="200024" y="464785"/>
            <a:ext cx="6172200"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ZA" sz="2000" dirty="0">
              <a:solidFill>
                <a:srgbClr val="386546"/>
              </a:solidFill>
              <a:latin typeface="+mn-lt"/>
              <a:ea typeface="+mn-ea"/>
              <a:cs typeface="+mn-cs"/>
            </a:endParaRPr>
          </a:p>
        </p:txBody>
      </p:sp>
      <p:sp>
        <p:nvSpPr>
          <p:cNvPr id="11" name="Title 1">
            <a:extLst>
              <a:ext uri="{FF2B5EF4-FFF2-40B4-BE49-F238E27FC236}">
                <a16:creationId xmlns:a16="http://schemas.microsoft.com/office/drawing/2014/main" id="{19DE188D-4DA1-A3ED-E1E8-A69BD15DF140}"/>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2000" dirty="0">
                <a:solidFill>
                  <a:schemeClr val="bg1"/>
                </a:solidFill>
                <a:latin typeface="+mn-lt"/>
              </a:rPr>
              <a:t>THEMES AND SUB-THEMES FROM INTERVIEWS WITH KEY PROVINCIAL MANAGERS</a:t>
            </a:r>
            <a:endParaRPr lang="en-ZA" sz="2000" dirty="0">
              <a:solidFill>
                <a:schemeClr val="bg1"/>
              </a:solidFill>
            </a:endParaRPr>
          </a:p>
        </p:txBody>
      </p:sp>
      <p:pic>
        <p:nvPicPr>
          <p:cNvPr id="13" name="Picture 12">
            <a:extLst>
              <a:ext uri="{FF2B5EF4-FFF2-40B4-BE49-F238E27FC236}">
                <a16:creationId xmlns:a16="http://schemas.microsoft.com/office/drawing/2014/main" id="{3CCA3045-B0E6-E3EC-2183-F75CC035F60C}"/>
              </a:ext>
            </a:extLst>
          </p:cNvPr>
          <p:cNvPicPr>
            <a:picLocks noChangeAspect="1"/>
          </p:cNvPicPr>
          <p:nvPr/>
        </p:nvPicPr>
        <p:blipFill>
          <a:blip r:embed="rId6"/>
          <a:srcRect t="153" b="153"/>
          <a:stretch/>
        </p:blipFill>
        <p:spPr>
          <a:xfrm>
            <a:off x="200024" y="2104248"/>
            <a:ext cx="8611075" cy="3476854"/>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D8C5C3A-76B1-0548-5009-2520D9A87AF4}"/>
              </a:ext>
            </a:extLst>
          </p:cNvPr>
          <p:cNvSpPr>
            <a:spLocks noGrp="1"/>
          </p:cNvSpPr>
          <p:nvPr>
            <p:ph type="sldNum" sz="quarter" idx="12"/>
          </p:nvPr>
        </p:nvSpPr>
        <p:spPr/>
        <p:txBody>
          <a:bodyPr/>
          <a:lstStyle/>
          <a:p>
            <a:pPr>
              <a:defRPr/>
            </a:pPr>
            <a:fld id="{AE384767-D813-4A2C-AC78-6B9304AB03D9}" type="slidenum">
              <a:rPr lang="es-ES" altLang="en-US" smtClean="0"/>
              <a:pPr>
                <a:defRPr/>
              </a:pPr>
              <a:t>28</a:t>
            </a:fld>
            <a:endParaRPr lang="es-ES" altLang="en-US" dirty="0"/>
          </a:p>
        </p:txBody>
      </p:sp>
      <p:sp>
        <p:nvSpPr>
          <p:cNvPr id="5" name="Rectangle 4">
            <a:extLst>
              <a:ext uri="{FF2B5EF4-FFF2-40B4-BE49-F238E27FC236}">
                <a16:creationId xmlns:a16="http://schemas.microsoft.com/office/drawing/2014/main" id="{6D368D1B-7011-773E-4529-441A4CA466AA}"/>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6" name="Picture 5" descr="A black background with green text&#10;&#10;Description automatically generated">
            <a:extLst>
              <a:ext uri="{FF2B5EF4-FFF2-40B4-BE49-F238E27FC236}">
                <a16:creationId xmlns:a16="http://schemas.microsoft.com/office/drawing/2014/main" id="{FB0C5F80-A234-30E7-A71E-3D7E47155A8B}"/>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7" name="Picture 6" descr="A black background with orange text&#10;&#10;Description automatically generated">
            <a:extLst>
              <a:ext uri="{FF2B5EF4-FFF2-40B4-BE49-F238E27FC236}">
                <a16:creationId xmlns:a16="http://schemas.microsoft.com/office/drawing/2014/main" id="{58E1C3AD-D3F8-F2AF-4051-F8B3E7846668}"/>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8" name="Picture 7" descr="A blue and black logo&#10;&#10;Description automatically generated">
            <a:extLst>
              <a:ext uri="{FF2B5EF4-FFF2-40B4-BE49-F238E27FC236}">
                <a16:creationId xmlns:a16="http://schemas.microsoft.com/office/drawing/2014/main" id="{E4929275-12EE-A271-7DC5-32580BFD3098}"/>
              </a:ext>
            </a:extLst>
          </p:cNvPr>
          <p:cNvPicPr>
            <a:picLocks noChangeAspect="1"/>
          </p:cNvPicPr>
          <p:nvPr/>
        </p:nvPicPr>
        <p:blipFill>
          <a:blip r:embed="rId4"/>
          <a:stretch>
            <a:fillRect/>
          </a:stretch>
        </p:blipFill>
        <p:spPr>
          <a:xfrm>
            <a:off x="1364338" y="6370585"/>
            <a:ext cx="942869" cy="361301"/>
          </a:xfrm>
          <a:prstGeom prst="rect">
            <a:avLst/>
          </a:prstGeom>
        </p:spPr>
      </p:pic>
      <p:sp>
        <p:nvSpPr>
          <p:cNvPr id="10" name="Title 1">
            <a:extLst>
              <a:ext uri="{FF2B5EF4-FFF2-40B4-BE49-F238E27FC236}">
                <a16:creationId xmlns:a16="http://schemas.microsoft.com/office/drawing/2014/main" id="{E277630F-F625-8A22-819D-0477EC5084C0}"/>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sz="2000" dirty="0">
                <a:solidFill>
                  <a:schemeClr val="bg1"/>
                </a:solidFill>
                <a:latin typeface="+mn-lt"/>
              </a:rPr>
              <a:t>QUALITATIVE THEME 1: CURRENT PROVISION OF THE TRAINING PROGRAM</a:t>
            </a:r>
            <a:endParaRPr lang="en-ZA" sz="2000" dirty="0">
              <a:solidFill>
                <a:schemeClr val="bg1"/>
              </a:solidFill>
            </a:endParaRPr>
          </a:p>
        </p:txBody>
      </p:sp>
      <p:sp>
        <p:nvSpPr>
          <p:cNvPr id="16" name="TextBox 15">
            <a:extLst>
              <a:ext uri="{FF2B5EF4-FFF2-40B4-BE49-F238E27FC236}">
                <a16:creationId xmlns:a16="http://schemas.microsoft.com/office/drawing/2014/main" id="{19CB0809-C371-3036-ECB6-C31C6FCC7136}"/>
              </a:ext>
            </a:extLst>
          </p:cNvPr>
          <p:cNvSpPr txBox="1"/>
          <p:nvPr/>
        </p:nvSpPr>
        <p:spPr>
          <a:xfrm>
            <a:off x="869486" y="937760"/>
            <a:ext cx="4043362" cy="313932"/>
          </a:xfrm>
          <a:prstGeom prst="rect">
            <a:avLst/>
          </a:prstGeom>
          <a:noFill/>
        </p:spPr>
        <p:txBody>
          <a:bodyPr wrap="square">
            <a:spAutoFit/>
          </a:bodyPr>
          <a:lstStyle/>
          <a:p>
            <a:pPr>
              <a:lnSpc>
                <a:spcPct val="90000"/>
              </a:lnSpc>
            </a:pPr>
            <a:r>
              <a:rPr lang="en-US" sz="1600" dirty="0">
                <a:solidFill>
                  <a:srgbClr val="386546"/>
                </a:solidFill>
              </a:rPr>
              <a:t>NDOH is the primary provider of training</a:t>
            </a:r>
          </a:p>
        </p:txBody>
      </p:sp>
      <p:sp>
        <p:nvSpPr>
          <p:cNvPr id="22" name="TextBox 21">
            <a:extLst>
              <a:ext uri="{FF2B5EF4-FFF2-40B4-BE49-F238E27FC236}">
                <a16:creationId xmlns:a16="http://schemas.microsoft.com/office/drawing/2014/main" id="{67B775A5-3254-C23D-210A-41B6B0397DAD}"/>
              </a:ext>
            </a:extLst>
          </p:cNvPr>
          <p:cNvSpPr txBox="1"/>
          <p:nvPr/>
        </p:nvSpPr>
        <p:spPr>
          <a:xfrm>
            <a:off x="895530" y="1661480"/>
            <a:ext cx="8100634" cy="535531"/>
          </a:xfrm>
          <a:prstGeom prst="rect">
            <a:avLst/>
          </a:prstGeom>
          <a:noFill/>
        </p:spPr>
        <p:txBody>
          <a:bodyPr wrap="square">
            <a:spAutoFit/>
          </a:bodyPr>
          <a:lstStyle/>
          <a:p>
            <a:pPr>
              <a:lnSpc>
                <a:spcPct val="90000"/>
              </a:lnSpc>
            </a:pPr>
            <a:r>
              <a:rPr lang="en-US" sz="1600" dirty="0">
                <a:solidFill>
                  <a:srgbClr val="386546"/>
                </a:solidFill>
              </a:rPr>
              <a:t>Training follows a cascade model where </a:t>
            </a:r>
            <a:r>
              <a:rPr lang="en-ZA" sz="1600" dirty="0">
                <a:solidFill>
                  <a:srgbClr val="386546"/>
                </a:solidFill>
                <a:ea typeface="Calibri" panose="020F0502020204030204" pitchFamily="34" charset="0"/>
              </a:rPr>
              <a:t>CHWs are trained by OTLs, who  are trained by master trainers, and the master trainers are trained by RTC managers</a:t>
            </a:r>
          </a:p>
        </p:txBody>
      </p:sp>
      <p:sp>
        <p:nvSpPr>
          <p:cNvPr id="25" name="TextBox 24">
            <a:extLst>
              <a:ext uri="{FF2B5EF4-FFF2-40B4-BE49-F238E27FC236}">
                <a16:creationId xmlns:a16="http://schemas.microsoft.com/office/drawing/2014/main" id="{C5308055-9217-9B88-EC3E-4C00E7704DB6}"/>
              </a:ext>
            </a:extLst>
          </p:cNvPr>
          <p:cNvSpPr txBox="1"/>
          <p:nvPr/>
        </p:nvSpPr>
        <p:spPr>
          <a:xfrm>
            <a:off x="895530" y="2372163"/>
            <a:ext cx="8082567" cy="535531"/>
          </a:xfrm>
          <a:prstGeom prst="rect">
            <a:avLst/>
          </a:prstGeom>
          <a:noFill/>
        </p:spPr>
        <p:txBody>
          <a:bodyPr wrap="square">
            <a:spAutoFit/>
          </a:bodyPr>
          <a:lstStyle/>
          <a:p>
            <a:pPr>
              <a:lnSpc>
                <a:spcPct val="90000"/>
              </a:lnSpc>
            </a:pPr>
            <a:r>
              <a:rPr lang="en-ZA" sz="1600" dirty="0">
                <a:solidFill>
                  <a:srgbClr val="386546"/>
                </a:solidFill>
              </a:rPr>
              <a:t>Foundation Phase training regarded as “true training”, after which the training is passed onto OTLs to conduct work-based skills training</a:t>
            </a:r>
          </a:p>
        </p:txBody>
      </p:sp>
      <p:sp>
        <p:nvSpPr>
          <p:cNvPr id="27" name="TextBox 26">
            <a:extLst>
              <a:ext uri="{FF2B5EF4-FFF2-40B4-BE49-F238E27FC236}">
                <a16:creationId xmlns:a16="http://schemas.microsoft.com/office/drawing/2014/main" id="{B0B98A35-83E6-97E3-040F-49CB4B5C880F}"/>
              </a:ext>
            </a:extLst>
          </p:cNvPr>
          <p:cNvSpPr txBox="1"/>
          <p:nvPr/>
        </p:nvSpPr>
        <p:spPr>
          <a:xfrm>
            <a:off x="869486" y="3095390"/>
            <a:ext cx="8184951" cy="313932"/>
          </a:xfrm>
          <a:prstGeom prst="rect">
            <a:avLst/>
          </a:prstGeom>
          <a:noFill/>
        </p:spPr>
        <p:txBody>
          <a:bodyPr wrap="square">
            <a:spAutoFit/>
          </a:bodyPr>
          <a:lstStyle/>
          <a:p>
            <a:pPr marL="0" indent="0">
              <a:lnSpc>
                <a:spcPct val="90000"/>
              </a:lnSpc>
              <a:buNone/>
            </a:pPr>
            <a:r>
              <a:rPr lang="en-ZA" sz="1600" dirty="0">
                <a:solidFill>
                  <a:srgbClr val="386546"/>
                </a:solidFill>
                <a:ea typeface="Calibri" panose="020F0502020204030204" pitchFamily="34" charset="0"/>
              </a:rPr>
              <a:t>In-house programs focus on specific topics</a:t>
            </a:r>
          </a:p>
        </p:txBody>
      </p:sp>
      <p:sp>
        <p:nvSpPr>
          <p:cNvPr id="31" name="TextBox 30">
            <a:extLst>
              <a:ext uri="{FF2B5EF4-FFF2-40B4-BE49-F238E27FC236}">
                <a16:creationId xmlns:a16="http://schemas.microsoft.com/office/drawing/2014/main" id="{9DA104FF-DDB0-B9A7-4927-CDFA3C646182}"/>
              </a:ext>
            </a:extLst>
          </p:cNvPr>
          <p:cNvSpPr txBox="1"/>
          <p:nvPr/>
        </p:nvSpPr>
        <p:spPr>
          <a:xfrm>
            <a:off x="1035512" y="3561784"/>
            <a:ext cx="6945701" cy="1323439"/>
          </a:xfrm>
          <a:prstGeom prst="rect">
            <a:avLst/>
          </a:prstGeom>
          <a:noFill/>
        </p:spPr>
        <p:txBody>
          <a:bodyPr wrap="square">
            <a:spAutoFit/>
          </a:bodyPr>
          <a:lstStyle/>
          <a:p>
            <a:pPr marL="342900" lvl="1" indent="0" algn="ctr">
              <a:buNone/>
            </a:pPr>
            <a:r>
              <a:rPr lang="en-ZA" sz="1600" i="1" dirty="0">
                <a:solidFill>
                  <a:srgbClr val="386546"/>
                </a:solidFill>
                <a:latin typeface="Calibri" panose="020F0502020204030204" pitchFamily="34" charset="0"/>
                <a:ea typeface="Calibri" panose="020F0502020204030204" pitchFamily="34" charset="0"/>
                <a:cs typeface="Calibri" panose="020F0502020204030204" pitchFamily="34" charset="0"/>
              </a:rPr>
              <a:t>Some may receive training for your NCD. They will be able to screen the diabetes, hypertension, mental health and refer accordingly. So, all of them are standardized, but within that very same group we then have a different set of skills that enables them to cut across different programs and offer support your maternal health, your child health, your post-natal health. </a:t>
            </a:r>
          </a:p>
        </p:txBody>
      </p:sp>
      <p:sp>
        <p:nvSpPr>
          <p:cNvPr id="33" name="Rounded Rectangle 32">
            <a:extLst>
              <a:ext uri="{FF2B5EF4-FFF2-40B4-BE49-F238E27FC236}">
                <a16:creationId xmlns:a16="http://schemas.microsoft.com/office/drawing/2014/main" id="{5E5BE177-C0D8-3F2A-3E84-DAA9CFFB50F5}"/>
              </a:ext>
            </a:extLst>
          </p:cNvPr>
          <p:cNvSpPr/>
          <p:nvPr/>
        </p:nvSpPr>
        <p:spPr>
          <a:xfrm>
            <a:off x="444167" y="5056896"/>
            <a:ext cx="8255666" cy="905050"/>
          </a:xfrm>
          <a:prstGeom prst="round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2E974196-C7EE-6C8D-E1C3-53256B6F96FA}"/>
              </a:ext>
            </a:extLst>
          </p:cNvPr>
          <p:cNvSpPr txBox="1"/>
          <p:nvPr/>
        </p:nvSpPr>
        <p:spPr>
          <a:xfrm>
            <a:off x="561471" y="5122926"/>
            <a:ext cx="8050519" cy="830997"/>
          </a:xfrm>
          <a:prstGeom prst="rect">
            <a:avLst/>
          </a:prstGeom>
          <a:noFill/>
        </p:spPr>
        <p:txBody>
          <a:bodyPr wrap="square">
            <a:spAutoFit/>
          </a:bodyPr>
          <a:lstStyle/>
          <a:p>
            <a:r>
              <a:rPr lang="en-US" sz="1600" dirty="0">
                <a:solidFill>
                  <a:schemeClr val="bg1"/>
                </a:solidFill>
              </a:rPr>
              <a:t>Overall, CHW and OTL training were seen as beneficial and appropriate for the implementation of ART programmes, improvement in health education, and reporting to the Health Promotion units.</a:t>
            </a:r>
          </a:p>
        </p:txBody>
      </p:sp>
      <p:sp>
        <p:nvSpPr>
          <p:cNvPr id="20" name="TextBox 19">
            <a:extLst>
              <a:ext uri="{FF2B5EF4-FFF2-40B4-BE49-F238E27FC236}">
                <a16:creationId xmlns:a16="http://schemas.microsoft.com/office/drawing/2014/main" id="{E85688D1-5419-2652-814E-43A2423DBD19}"/>
              </a:ext>
            </a:extLst>
          </p:cNvPr>
          <p:cNvSpPr txBox="1"/>
          <p:nvPr/>
        </p:nvSpPr>
        <p:spPr>
          <a:xfrm>
            <a:off x="869485" y="1231089"/>
            <a:ext cx="6301535" cy="435504"/>
          </a:xfrm>
          <a:prstGeom prst="rect">
            <a:avLst/>
          </a:prstGeom>
          <a:noFill/>
        </p:spPr>
        <p:txBody>
          <a:bodyPr wrap="square">
            <a:spAutoFit/>
          </a:bodyPr>
          <a:lstStyle/>
          <a:p>
            <a:pPr marL="0" lvl="1"/>
            <a:r>
              <a:rPr lang="en-US" sz="1600" dirty="0">
                <a:solidFill>
                  <a:schemeClr val="accent6">
                    <a:lumMod val="50000"/>
                  </a:schemeClr>
                </a:solidFill>
              </a:rPr>
              <a:t>Collaboration with other institutions and government departments </a:t>
            </a:r>
          </a:p>
          <a:p>
            <a:pPr>
              <a:lnSpc>
                <a:spcPct val="90000"/>
              </a:lnSpc>
            </a:pPr>
            <a:endParaRPr lang="en-US" sz="700" dirty="0">
              <a:solidFill>
                <a:schemeClr val="accent6">
                  <a:lumMod val="50000"/>
                </a:schemeClr>
              </a:solidFill>
            </a:endParaRPr>
          </a:p>
        </p:txBody>
      </p:sp>
      <p:pic>
        <p:nvPicPr>
          <p:cNvPr id="40" name="Graphic 39" descr="Classroom with solid fill">
            <a:extLst>
              <a:ext uri="{FF2B5EF4-FFF2-40B4-BE49-F238E27FC236}">
                <a16:creationId xmlns:a16="http://schemas.microsoft.com/office/drawing/2014/main" id="{0EDE80DA-746E-EA5A-B876-BFF8B081DBF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1970" y="861180"/>
            <a:ext cx="717516" cy="717516"/>
          </a:xfrm>
          <a:prstGeom prst="rect">
            <a:avLst/>
          </a:prstGeom>
        </p:spPr>
      </p:pic>
      <p:pic>
        <p:nvPicPr>
          <p:cNvPr id="43" name="Graphic 42" descr="Connections outline">
            <a:extLst>
              <a:ext uri="{FF2B5EF4-FFF2-40B4-BE49-F238E27FC236}">
                <a16:creationId xmlns:a16="http://schemas.microsoft.com/office/drawing/2014/main" id="{14100675-794E-8199-F176-FC3ABD8566E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82467" y="1695778"/>
            <a:ext cx="578491" cy="578491"/>
          </a:xfrm>
          <a:prstGeom prst="rect">
            <a:avLst/>
          </a:prstGeom>
        </p:spPr>
      </p:pic>
      <p:pic>
        <p:nvPicPr>
          <p:cNvPr id="45" name="Graphic 44" descr="Professor female with solid fill">
            <a:extLst>
              <a:ext uri="{FF2B5EF4-FFF2-40B4-BE49-F238E27FC236}">
                <a16:creationId xmlns:a16="http://schemas.microsoft.com/office/drawing/2014/main" id="{71711158-67CB-06FF-A7F4-7824CA4A83B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19569" y="2359246"/>
            <a:ext cx="504286" cy="504286"/>
          </a:xfrm>
          <a:prstGeom prst="rect">
            <a:avLst/>
          </a:prstGeom>
        </p:spPr>
      </p:pic>
      <p:pic>
        <p:nvPicPr>
          <p:cNvPr id="47" name="Graphic 46" descr="Open book with solid fill">
            <a:extLst>
              <a:ext uri="{FF2B5EF4-FFF2-40B4-BE49-F238E27FC236}">
                <a16:creationId xmlns:a16="http://schemas.microsoft.com/office/drawing/2014/main" id="{10CCBF18-A5A4-DA4B-9B4A-AE5DDF70FFE8}"/>
              </a:ext>
            </a:extLst>
          </p:cNvPr>
          <p:cNvPicPr>
            <a:picLocks noChangeAspect="1"/>
          </p:cNvPicPr>
          <p:nvPr/>
        </p:nvPicPr>
        <p:blipFill>
          <a:blip/>
          <a:stretch>
            <a:fillRect/>
          </a:stretch>
        </p:blipFill>
        <p:spPr>
          <a:xfrm>
            <a:off x="192569" y="3008926"/>
            <a:ext cx="531286" cy="531286"/>
          </a:xfrm>
          <a:prstGeom prst="rect">
            <a:avLst/>
          </a:prstGeom>
        </p:spPr>
      </p:pic>
      <p:pic>
        <p:nvPicPr>
          <p:cNvPr id="51" name="Graphic 50" descr="Open quotation mark with solid fill">
            <a:extLst>
              <a:ext uri="{FF2B5EF4-FFF2-40B4-BE49-F238E27FC236}">
                <a16:creationId xmlns:a16="http://schemas.microsoft.com/office/drawing/2014/main" id="{49E8D28B-0D76-87B2-2CD8-63645222569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97296" y="3296582"/>
            <a:ext cx="914400" cy="914400"/>
          </a:xfrm>
          <a:prstGeom prst="rect">
            <a:avLst/>
          </a:prstGeom>
        </p:spPr>
      </p:pic>
      <p:pic>
        <p:nvPicPr>
          <p:cNvPr id="52" name="Graphic 51" descr="Open quotation mark with solid fill">
            <a:extLst>
              <a:ext uri="{FF2B5EF4-FFF2-40B4-BE49-F238E27FC236}">
                <a16:creationId xmlns:a16="http://schemas.microsoft.com/office/drawing/2014/main" id="{9C61615B-A055-0655-EA73-44E357343A8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10800000">
            <a:off x="7524013" y="4296314"/>
            <a:ext cx="914400" cy="914400"/>
          </a:xfrm>
          <a:prstGeom prst="rect">
            <a:avLst/>
          </a:prstGeom>
        </p:spPr>
      </p:pic>
    </p:spTree>
    <p:extLst>
      <p:ext uri="{BB962C8B-B14F-4D97-AF65-F5344CB8AC3E}">
        <p14:creationId xmlns:p14="http://schemas.microsoft.com/office/powerpoint/2010/main" val="30252400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277442-4F74-D7CA-27EC-862CE10E0295}"/>
              </a:ext>
            </a:extLst>
          </p:cNvPr>
          <p:cNvSpPr>
            <a:spLocks noGrp="1"/>
          </p:cNvSpPr>
          <p:nvPr>
            <p:ph type="sldNum" sz="quarter" idx="12"/>
          </p:nvPr>
        </p:nvSpPr>
        <p:spPr/>
        <p:txBody>
          <a:bodyPr/>
          <a:lstStyle/>
          <a:p>
            <a:pPr>
              <a:defRPr/>
            </a:pPr>
            <a:fld id="{AE384767-D813-4A2C-AC78-6B9304AB03D9}" type="slidenum">
              <a:rPr lang="es-ES" altLang="en-US" smtClean="0"/>
              <a:pPr>
                <a:defRPr/>
              </a:pPr>
              <a:t>29</a:t>
            </a:fld>
            <a:endParaRPr lang="es-ES" altLang="en-US" dirty="0"/>
          </a:p>
        </p:txBody>
      </p:sp>
      <p:sp>
        <p:nvSpPr>
          <p:cNvPr id="5" name="Rectangle 4">
            <a:extLst>
              <a:ext uri="{FF2B5EF4-FFF2-40B4-BE49-F238E27FC236}">
                <a16:creationId xmlns:a16="http://schemas.microsoft.com/office/drawing/2014/main" id="{895EF225-715B-7A6C-BAC0-191551226703}"/>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6" name="Picture 5" descr="A black background with green text&#10;&#10;Description automatically generated">
            <a:extLst>
              <a:ext uri="{FF2B5EF4-FFF2-40B4-BE49-F238E27FC236}">
                <a16:creationId xmlns:a16="http://schemas.microsoft.com/office/drawing/2014/main" id="{0CFE52A6-3DF8-06C2-C7FB-07FF74BFAFC9}"/>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7" name="Picture 6" descr="A black background with orange text&#10;&#10;Description automatically generated">
            <a:extLst>
              <a:ext uri="{FF2B5EF4-FFF2-40B4-BE49-F238E27FC236}">
                <a16:creationId xmlns:a16="http://schemas.microsoft.com/office/drawing/2014/main" id="{0B451DA9-3793-C568-8AC8-AF3341D99E18}"/>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8" name="Picture 7" descr="A blue and black logo&#10;&#10;Description automatically generated">
            <a:extLst>
              <a:ext uri="{FF2B5EF4-FFF2-40B4-BE49-F238E27FC236}">
                <a16:creationId xmlns:a16="http://schemas.microsoft.com/office/drawing/2014/main" id="{9A726D39-F6F4-91EB-04A8-C958069EBECD}"/>
              </a:ext>
            </a:extLst>
          </p:cNvPr>
          <p:cNvPicPr>
            <a:picLocks noChangeAspect="1"/>
          </p:cNvPicPr>
          <p:nvPr/>
        </p:nvPicPr>
        <p:blipFill>
          <a:blip r:embed="rId4"/>
          <a:stretch>
            <a:fillRect/>
          </a:stretch>
        </p:blipFill>
        <p:spPr>
          <a:xfrm>
            <a:off x="1364338" y="6370585"/>
            <a:ext cx="942869" cy="361301"/>
          </a:xfrm>
          <a:prstGeom prst="rect">
            <a:avLst/>
          </a:prstGeom>
        </p:spPr>
      </p:pic>
      <p:sp>
        <p:nvSpPr>
          <p:cNvPr id="9" name="Title 1">
            <a:extLst>
              <a:ext uri="{FF2B5EF4-FFF2-40B4-BE49-F238E27FC236}">
                <a16:creationId xmlns:a16="http://schemas.microsoft.com/office/drawing/2014/main" id="{8347F39C-EBF2-BCBF-BC9E-05E55E9F5FF4}"/>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2000" dirty="0">
                <a:solidFill>
                  <a:schemeClr val="bg1"/>
                </a:solidFill>
                <a:latin typeface="+mn-lt"/>
              </a:rPr>
              <a:t>QUALITATIVE THEME 2: CHALLENGES AND SHORTCOMINGS</a:t>
            </a:r>
            <a:endParaRPr lang="en-ZA" sz="2000" dirty="0">
              <a:solidFill>
                <a:schemeClr val="bg1"/>
              </a:solidFill>
            </a:endParaRPr>
          </a:p>
        </p:txBody>
      </p:sp>
      <p:pic>
        <p:nvPicPr>
          <p:cNvPr id="12" name="Graphic 11" descr="Open quotation mark with solid fill">
            <a:extLst>
              <a:ext uri="{FF2B5EF4-FFF2-40B4-BE49-F238E27FC236}">
                <a16:creationId xmlns:a16="http://schemas.microsoft.com/office/drawing/2014/main" id="{F3B7041D-3678-9EE4-2E18-29743218AD2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3" y="954347"/>
            <a:ext cx="914400" cy="914400"/>
          </a:xfrm>
          <a:prstGeom prst="rect">
            <a:avLst/>
          </a:prstGeom>
        </p:spPr>
      </p:pic>
      <p:pic>
        <p:nvPicPr>
          <p:cNvPr id="13" name="Graphic 12" descr="Open quotation mark with solid fill">
            <a:extLst>
              <a:ext uri="{FF2B5EF4-FFF2-40B4-BE49-F238E27FC236}">
                <a16:creationId xmlns:a16="http://schemas.microsoft.com/office/drawing/2014/main" id="{2E89AAA0-455A-AAD4-B998-EC3AFE2139F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924579" y="1465794"/>
            <a:ext cx="914400" cy="914400"/>
          </a:xfrm>
          <a:prstGeom prst="rect">
            <a:avLst/>
          </a:prstGeom>
        </p:spPr>
      </p:pic>
      <p:sp>
        <p:nvSpPr>
          <p:cNvPr id="15" name="TextBox 14">
            <a:extLst>
              <a:ext uri="{FF2B5EF4-FFF2-40B4-BE49-F238E27FC236}">
                <a16:creationId xmlns:a16="http://schemas.microsoft.com/office/drawing/2014/main" id="{E1EF993A-5112-272C-4261-D0C6A7D0EF38}"/>
              </a:ext>
            </a:extLst>
          </p:cNvPr>
          <p:cNvSpPr txBox="1"/>
          <p:nvPr/>
        </p:nvSpPr>
        <p:spPr>
          <a:xfrm>
            <a:off x="696397" y="1097078"/>
            <a:ext cx="7454479" cy="954107"/>
          </a:xfrm>
          <a:prstGeom prst="rect">
            <a:avLst/>
          </a:prstGeom>
          <a:noFill/>
        </p:spPr>
        <p:txBody>
          <a:bodyPr wrap="square">
            <a:spAutoFit/>
          </a:bodyPr>
          <a:lstStyle/>
          <a:p>
            <a:pPr indent="0">
              <a:buNone/>
            </a:pPr>
            <a:r>
              <a:rPr lang="en-US" sz="1400" i="1" dirty="0">
                <a:solidFill>
                  <a:srgbClr val="386546"/>
                </a:solidFill>
                <a:latin typeface="Calibri" panose="020F0502020204030204" pitchFamily="34" charset="0"/>
                <a:cs typeface="Calibri" panose="020F0502020204030204" pitchFamily="34" charset="0"/>
              </a:rPr>
              <a:t>…stationery is not enough for us and them …also the equipment, each one should be able to have some basic equipment with them…they must have your thermometer, your own BP machine, and your scale that can be put in a bag, they must also be having their sanitizers…So, they need to have the basic equipment and the supplies that they need</a:t>
            </a:r>
          </a:p>
        </p:txBody>
      </p:sp>
      <p:sp>
        <p:nvSpPr>
          <p:cNvPr id="17" name="TextBox 16">
            <a:extLst>
              <a:ext uri="{FF2B5EF4-FFF2-40B4-BE49-F238E27FC236}">
                <a16:creationId xmlns:a16="http://schemas.microsoft.com/office/drawing/2014/main" id="{68B7915D-D21E-2508-96C9-F125AC502FC7}"/>
              </a:ext>
            </a:extLst>
          </p:cNvPr>
          <p:cNvSpPr txBox="1"/>
          <p:nvPr/>
        </p:nvSpPr>
        <p:spPr>
          <a:xfrm>
            <a:off x="169028" y="773605"/>
            <a:ext cx="8146487" cy="338554"/>
          </a:xfrm>
          <a:prstGeom prst="rect">
            <a:avLst/>
          </a:prstGeom>
          <a:noFill/>
        </p:spPr>
        <p:txBody>
          <a:bodyPr wrap="square">
            <a:spAutoFit/>
          </a:bodyPr>
          <a:lstStyle/>
          <a:p>
            <a:r>
              <a:rPr lang="en-US" sz="1600" b="1" dirty="0">
                <a:solidFill>
                  <a:srgbClr val="06AC79"/>
                </a:solidFill>
              </a:rPr>
              <a:t>Lack of training material and equipment required for practical training</a:t>
            </a:r>
          </a:p>
        </p:txBody>
      </p:sp>
      <p:pic>
        <p:nvPicPr>
          <p:cNvPr id="19" name="Graphic 18" descr="Stethoscope with solid fill">
            <a:extLst>
              <a:ext uri="{FF2B5EF4-FFF2-40B4-BE49-F238E27FC236}">
                <a16:creationId xmlns:a16="http://schemas.microsoft.com/office/drawing/2014/main" id="{864E553C-DD4A-8CB7-3A26-CFA6C675EB8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227494" y="726051"/>
            <a:ext cx="411404" cy="411404"/>
          </a:xfrm>
          <a:prstGeom prst="rect">
            <a:avLst/>
          </a:prstGeom>
        </p:spPr>
      </p:pic>
      <p:sp>
        <p:nvSpPr>
          <p:cNvPr id="21" name="TextBox 20">
            <a:extLst>
              <a:ext uri="{FF2B5EF4-FFF2-40B4-BE49-F238E27FC236}">
                <a16:creationId xmlns:a16="http://schemas.microsoft.com/office/drawing/2014/main" id="{C5794C7E-BA87-487D-FCEA-23ED65CA212B}"/>
              </a:ext>
            </a:extLst>
          </p:cNvPr>
          <p:cNvSpPr txBox="1"/>
          <p:nvPr/>
        </p:nvSpPr>
        <p:spPr>
          <a:xfrm>
            <a:off x="169028" y="2154837"/>
            <a:ext cx="4584110" cy="338554"/>
          </a:xfrm>
          <a:prstGeom prst="rect">
            <a:avLst/>
          </a:prstGeom>
          <a:noFill/>
        </p:spPr>
        <p:txBody>
          <a:bodyPr wrap="square">
            <a:spAutoFit/>
          </a:bodyPr>
          <a:lstStyle/>
          <a:p>
            <a:r>
              <a:rPr lang="en-ZA" sz="1600" b="1" dirty="0">
                <a:solidFill>
                  <a:srgbClr val="06AC79"/>
                </a:solidFill>
              </a:rPr>
              <a:t>Insufficient number of trainers across provinces</a:t>
            </a:r>
          </a:p>
        </p:txBody>
      </p:sp>
      <p:pic>
        <p:nvPicPr>
          <p:cNvPr id="22" name="Graphic 21" descr="Open quotation mark with solid fill">
            <a:extLst>
              <a:ext uri="{FF2B5EF4-FFF2-40B4-BE49-F238E27FC236}">
                <a16:creationId xmlns:a16="http://schemas.microsoft.com/office/drawing/2014/main" id="{6B106AFD-69C5-453B-74E3-54C12740338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3" y="2275602"/>
            <a:ext cx="914400" cy="914400"/>
          </a:xfrm>
          <a:prstGeom prst="rect">
            <a:avLst/>
          </a:prstGeom>
        </p:spPr>
      </p:pic>
      <p:pic>
        <p:nvPicPr>
          <p:cNvPr id="23" name="Graphic 22" descr="Open quotation mark with solid fill">
            <a:extLst>
              <a:ext uri="{FF2B5EF4-FFF2-40B4-BE49-F238E27FC236}">
                <a16:creationId xmlns:a16="http://schemas.microsoft.com/office/drawing/2014/main" id="{EA27C71A-86C3-8230-D707-AB9DC338F3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924579" y="2787049"/>
            <a:ext cx="914400" cy="914400"/>
          </a:xfrm>
          <a:prstGeom prst="rect">
            <a:avLst/>
          </a:prstGeom>
        </p:spPr>
      </p:pic>
      <p:sp>
        <p:nvSpPr>
          <p:cNvPr id="25" name="TextBox 24">
            <a:extLst>
              <a:ext uri="{FF2B5EF4-FFF2-40B4-BE49-F238E27FC236}">
                <a16:creationId xmlns:a16="http://schemas.microsoft.com/office/drawing/2014/main" id="{3DBB1C86-F199-560A-349F-694E3BB8D15D}"/>
              </a:ext>
            </a:extLst>
          </p:cNvPr>
          <p:cNvSpPr txBox="1"/>
          <p:nvPr/>
        </p:nvSpPr>
        <p:spPr>
          <a:xfrm>
            <a:off x="696397" y="2459886"/>
            <a:ext cx="7454479" cy="738664"/>
          </a:xfrm>
          <a:prstGeom prst="rect">
            <a:avLst/>
          </a:prstGeom>
          <a:noFill/>
        </p:spPr>
        <p:txBody>
          <a:bodyPr wrap="square">
            <a:spAutoFit/>
          </a:bodyPr>
          <a:lstStyle/>
          <a:p>
            <a:pPr indent="0">
              <a:buNone/>
            </a:pPr>
            <a:r>
              <a:rPr lang="en-US" sz="1400" i="1" dirty="0">
                <a:solidFill>
                  <a:srgbClr val="386546"/>
                </a:solidFill>
                <a:latin typeface="Calibri" panose="020F0502020204030204" pitchFamily="34" charset="0"/>
                <a:cs typeface="Calibri" panose="020F0502020204030204" pitchFamily="34" charset="0"/>
              </a:rPr>
              <a:t>I think the other barrier to training is insufficient training facilitators, your master trainers…Currently, the province only has around 5 master trainers, and if you look at a group of xxxx community health workers that's too little to be able to make the progress you want…</a:t>
            </a:r>
          </a:p>
        </p:txBody>
      </p:sp>
      <p:sp>
        <p:nvSpPr>
          <p:cNvPr id="27" name="TextBox 26">
            <a:extLst>
              <a:ext uri="{FF2B5EF4-FFF2-40B4-BE49-F238E27FC236}">
                <a16:creationId xmlns:a16="http://schemas.microsoft.com/office/drawing/2014/main" id="{A8BFB089-57DD-2B03-F85B-154D1C0D6EFC}"/>
              </a:ext>
            </a:extLst>
          </p:cNvPr>
          <p:cNvSpPr txBox="1"/>
          <p:nvPr/>
        </p:nvSpPr>
        <p:spPr>
          <a:xfrm>
            <a:off x="169027" y="3480074"/>
            <a:ext cx="6371051" cy="313932"/>
          </a:xfrm>
          <a:prstGeom prst="rect">
            <a:avLst/>
          </a:prstGeom>
          <a:noFill/>
        </p:spPr>
        <p:txBody>
          <a:bodyPr wrap="square">
            <a:spAutoFit/>
          </a:bodyPr>
          <a:lstStyle/>
          <a:p>
            <a:pPr>
              <a:lnSpc>
                <a:spcPct val="90000"/>
              </a:lnSpc>
            </a:pPr>
            <a:r>
              <a:rPr lang="en-ZA" sz="1600" b="1" dirty="0">
                <a:solidFill>
                  <a:srgbClr val="06AC79"/>
                </a:solidFill>
              </a:rPr>
              <a:t>Literacy levels and educational qualifications of CHWs</a:t>
            </a:r>
          </a:p>
        </p:txBody>
      </p:sp>
      <p:pic>
        <p:nvPicPr>
          <p:cNvPr id="28" name="Graphic 27" descr="Open quotation mark with solid fill">
            <a:extLst>
              <a:ext uri="{FF2B5EF4-FFF2-40B4-BE49-F238E27FC236}">
                <a16:creationId xmlns:a16="http://schemas.microsoft.com/office/drawing/2014/main" id="{E8442BFD-66FB-B52A-37A7-3A576A78EC1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3" y="3571166"/>
            <a:ext cx="914400" cy="914400"/>
          </a:xfrm>
          <a:prstGeom prst="rect">
            <a:avLst/>
          </a:prstGeom>
        </p:spPr>
      </p:pic>
      <p:pic>
        <p:nvPicPr>
          <p:cNvPr id="29" name="Graphic 28" descr="Open quotation mark with solid fill">
            <a:extLst>
              <a:ext uri="{FF2B5EF4-FFF2-40B4-BE49-F238E27FC236}">
                <a16:creationId xmlns:a16="http://schemas.microsoft.com/office/drawing/2014/main" id="{04FB37AD-90CA-79A1-49F8-559D28BAB47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924579" y="4082613"/>
            <a:ext cx="914400" cy="914400"/>
          </a:xfrm>
          <a:prstGeom prst="rect">
            <a:avLst/>
          </a:prstGeom>
        </p:spPr>
      </p:pic>
      <p:sp>
        <p:nvSpPr>
          <p:cNvPr id="31" name="TextBox 30">
            <a:extLst>
              <a:ext uri="{FF2B5EF4-FFF2-40B4-BE49-F238E27FC236}">
                <a16:creationId xmlns:a16="http://schemas.microsoft.com/office/drawing/2014/main" id="{8547CAA9-4AFC-6B94-A439-FCC8A3835B86}"/>
              </a:ext>
            </a:extLst>
          </p:cNvPr>
          <p:cNvSpPr txBox="1"/>
          <p:nvPr/>
        </p:nvSpPr>
        <p:spPr>
          <a:xfrm>
            <a:off x="696397" y="3728899"/>
            <a:ext cx="7454479" cy="954107"/>
          </a:xfrm>
          <a:prstGeom prst="rect">
            <a:avLst/>
          </a:prstGeom>
          <a:noFill/>
        </p:spPr>
        <p:txBody>
          <a:bodyPr wrap="square">
            <a:spAutoFit/>
          </a:bodyPr>
          <a:lstStyle/>
          <a:p>
            <a:pPr marL="0" lvl="1" indent="0">
              <a:buNone/>
            </a:pPr>
            <a:r>
              <a:rPr lang="en-ZA" sz="1400" i="1" dirty="0">
                <a:solidFill>
                  <a:srgbClr val="386546"/>
                </a:solidFill>
                <a:latin typeface="Calibri" panose="020F0502020204030204" pitchFamily="34" charset="0"/>
                <a:cs typeface="Calibri" panose="020F0502020204030204" pitchFamily="34" charset="0"/>
              </a:rPr>
              <a:t>…sometimes where the program will be CHWs with the OTL, it’s important to remember that there is a vast difference in academic capability, so the CHW may have got matric and the OTL might be a professional nurse with a four-year qualification so to get a curriculum that matches both of those groups.</a:t>
            </a:r>
          </a:p>
        </p:txBody>
      </p:sp>
      <p:sp>
        <p:nvSpPr>
          <p:cNvPr id="33" name="TextBox 32">
            <a:extLst>
              <a:ext uri="{FF2B5EF4-FFF2-40B4-BE49-F238E27FC236}">
                <a16:creationId xmlns:a16="http://schemas.microsoft.com/office/drawing/2014/main" id="{DD61177C-6EAB-10EB-28E2-A60F8A0CC7D2}"/>
              </a:ext>
            </a:extLst>
          </p:cNvPr>
          <p:cNvSpPr txBox="1"/>
          <p:nvPr/>
        </p:nvSpPr>
        <p:spPr>
          <a:xfrm>
            <a:off x="169027" y="4825638"/>
            <a:ext cx="6061684" cy="338554"/>
          </a:xfrm>
          <a:prstGeom prst="rect">
            <a:avLst/>
          </a:prstGeom>
          <a:noFill/>
        </p:spPr>
        <p:txBody>
          <a:bodyPr wrap="square">
            <a:spAutoFit/>
          </a:bodyPr>
          <a:lstStyle/>
          <a:p>
            <a:r>
              <a:rPr lang="en-ZA" sz="1600" b="1" dirty="0">
                <a:solidFill>
                  <a:srgbClr val="06AC79"/>
                </a:solidFill>
              </a:rPr>
              <a:t>Funding constraints </a:t>
            </a:r>
          </a:p>
        </p:txBody>
      </p:sp>
      <p:sp>
        <p:nvSpPr>
          <p:cNvPr id="37" name="TextBox 36">
            <a:extLst>
              <a:ext uri="{FF2B5EF4-FFF2-40B4-BE49-F238E27FC236}">
                <a16:creationId xmlns:a16="http://schemas.microsoft.com/office/drawing/2014/main" id="{7549B491-B7B2-36C5-B95D-73583A24A52E}"/>
              </a:ext>
            </a:extLst>
          </p:cNvPr>
          <p:cNvSpPr txBox="1"/>
          <p:nvPr/>
        </p:nvSpPr>
        <p:spPr>
          <a:xfrm>
            <a:off x="696397" y="5140549"/>
            <a:ext cx="7454478" cy="954107"/>
          </a:xfrm>
          <a:prstGeom prst="rect">
            <a:avLst/>
          </a:prstGeom>
          <a:noFill/>
        </p:spPr>
        <p:txBody>
          <a:bodyPr wrap="square">
            <a:spAutoFit/>
          </a:bodyPr>
          <a:lstStyle/>
          <a:p>
            <a:pPr indent="0">
              <a:buNone/>
            </a:pPr>
            <a:r>
              <a:rPr lang="en-US" sz="1400" i="1" dirty="0">
                <a:solidFill>
                  <a:srgbClr val="386546"/>
                </a:solidFill>
                <a:latin typeface="Calibri" panose="020F0502020204030204" pitchFamily="34" charset="0"/>
                <a:cs typeface="Calibri" panose="020F0502020204030204" pitchFamily="34" charset="0"/>
              </a:rPr>
              <a:t>“…we don’t even have specific funding that is set aside for those training and developments of the CHW. We don’t even have special funding that is set aside for the OTL, they’re all squashed within what is affordable and doable at a particular point in time, and if there is any funding that we can source from the partners in the health (sector)”</a:t>
            </a:r>
            <a:endParaRPr lang="en-ZA" sz="1400" i="1" dirty="0">
              <a:solidFill>
                <a:srgbClr val="386546"/>
              </a:solidFill>
              <a:latin typeface="Calibri" panose="020F0502020204030204" pitchFamily="34" charset="0"/>
              <a:cs typeface="Calibri" panose="020F0502020204030204" pitchFamily="34" charset="0"/>
            </a:endParaRPr>
          </a:p>
        </p:txBody>
      </p:sp>
      <p:pic>
        <p:nvPicPr>
          <p:cNvPr id="41" name="Graphic 40" descr="Open quotation mark with solid fill">
            <a:extLst>
              <a:ext uri="{FF2B5EF4-FFF2-40B4-BE49-F238E27FC236}">
                <a16:creationId xmlns:a16="http://schemas.microsoft.com/office/drawing/2014/main" id="{A9ECC16E-E442-DE13-72C2-1C11E422BC3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3" y="5021237"/>
            <a:ext cx="914400" cy="914400"/>
          </a:xfrm>
          <a:prstGeom prst="rect">
            <a:avLst/>
          </a:prstGeom>
        </p:spPr>
      </p:pic>
      <p:pic>
        <p:nvPicPr>
          <p:cNvPr id="42" name="Graphic 41" descr="Open quotation mark with solid fill">
            <a:extLst>
              <a:ext uri="{FF2B5EF4-FFF2-40B4-BE49-F238E27FC236}">
                <a16:creationId xmlns:a16="http://schemas.microsoft.com/office/drawing/2014/main" id="{F55FD99A-F970-DDF1-B3F0-9EDB8154FC5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924579" y="5532684"/>
            <a:ext cx="914400" cy="914400"/>
          </a:xfrm>
          <a:prstGeom prst="rect">
            <a:avLst/>
          </a:prstGeom>
        </p:spPr>
      </p:pic>
      <p:pic>
        <p:nvPicPr>
          <p:cNvPr id="44" name="Graphic 43" descr="Confused person with solid fill">
            <a:extLst>
              <a:ext uri="{FF2B5EF4-FFF2-40B4-BE49-F238E27FC236}">
                <a16:creationId xmlns:a16="http://schemas.microsoft.com/office/drawing/2014/main" id="{FAA43798-0664-D7D1-7504-9177B9AA5EE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288589" y="1952492"/>
            <a:ext cx="566822" cy="566822"/>
          </a:xfrm>
          <a:prstGeom prst="rect">
            <a:avLst/>
          </a:prstGeom>
        </p:spPr>
      </p:pic>
      <p:pic>
        <p:nvPicPr>
          <p:cNvPr id="45" name="Graphic 44" descr="Confused person with solid fill">
            <a:extLst>
              <a:ext uri="{FF2B5EF4-FFF2-40B4-BE49-F238E27FC236}">
                <a16:creationId xmlns:a16="http://schemas.microsoft.com/office/drawing/2014/main" id="{E2273337-C310-4F05-20A4-90F3E0A18CE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719210" y="1952492"/>
            <a:ext cx="566822" cy="566822"/>
          </a:xfrm>
          <a:prstGeom prst="rect">
            <a:avLst/>
          </a:prstGeom>
        </p:spPr>
      </p:pic>
      <p:pic>
        <p:nvPicPr>
          <p:cNvPr id="47" name="Graphic 46" descr="Books with solid fill">
            <a:extLst>
              <a:ext uri="{FF2B5EF4-FFF2-40B4-BE49-F238E27FC236}">
                <a16:creationId xmlns:a16="http://schemas.microsoft.com/office/drawing/2014/main" id="{97D2BFF3-3F97-A692-A8A8-8E9D6442273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855411" y="3179539"/>
            <a:ext cx="614467" cy="614467"/>
          </a:xfrm>
          <a:prstGeom prst="rect">
            <a:avLst/>
          </a:prstGeom>
        </p:spPr>
      </p:pic>
      <p:pic>
        <p:nvPicPr>
          <p:cNvPr id="49" name="Graphic 48" descr="Piggy Bank with solid fill">
            <a:extLst>
              <a:ext uri="{FF2B5EF4-FFF2-40B4-BE49-F238E27FC236}">
                <a16:creationId xmlns:a16="http://schemas.microsoft.com/office/drawing/2014/main" id="{94B13721-5CB5-C05F-84EE-1E3D054A92A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920072" y="4677133"/>
            <a:ext cx="557009" cy="557009"/>
          </a:xfrm>
          <a:prstGeom prst="rect">
            <a:avLst/>
          </a:prstGeom>
        </p:spPr>
      </p:pic>
    </p:spTree>
    <p:extLst>
      <p:ext uri="{BB962C8B-B14F-4D97-AF65-F5344CB8AC3E}">
        <p14:creationId xmlns:p14="http://schemas.microsoft.com/office/powerpoint/2010/main" val="4087199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AE1A7B0-97A5-9241-3B09-781F311EDF0D}"/>
              </a:ext>
            </a:extLst>
          </p:cNvPr>
          <p:cNvSpPr>
            <a:spLocks noGrp="1"/>
          </p:cNvSpPr>
          <p:nvPr>
            <p:ph type="sldNum" sz="quarter" idx="12"/>
          </p:nvPr>
        </p:nvSpPr>
        <p:spPr/>
        <p:txBody>
          <a:bodyPr/>
          <a:lstStyle/>
          <a:p>
            <a:pPr>
              <a:defRPr/>
            </a:pPr>
            <a:fld id="{AE384767-D813-4A2C-AC78-6B9304AB03D9}" type="slidenum">
              <a:rPr lang="es-ES" altLang="en-US" smtClean="0"/>
              <a:pPr>
                <a:defRPr/>
              </a:pPr>
              <a:t>3</a:t>
            </a:fld>
            <a:endParaRPr lang="es-ES" altLang="en-US" dirty="0"/>
          </a:p>
        </p:txBody>
      </p:sp>
      <p:sp>
        <p:nvSpPr>
          <p:cNvPr id="7" name="Rectangle 6">
            <a:extLst>
              <a:ext uri="{FF2B5EF4-FFF2-40B4-BE49-F238E27FC236}">
                <a16:creationId xmlns:a16="http://schemas.microsoft.com/office/drawing/2014/main" id="{3AF9BBF1-251D-06D3-9A86-D3A6ADC47EB2}"/>
              </a:ext>
            </a:extLst>
          </p:cNvPr>
          <p:cNvSpPr/>
          <p:nvPr/>
        </p:nvSpPr>
        <p:spPr>
          <a:xfrm>
            <a:off x="0" y="136524"/>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Title 1">
            <a:extLst>
              <a:ext uri="{FF2B5EF4-FFF2-40B4-BE49-F238E27FC236}">
                <a16:creationId xmlns:a16="http://schemas.microsoft.com/office/drawing/2014/main" id="{09D3B6F6-8D54-22EF-9AEA-F7FBA1F47FAD}"/>
              </a:ext>
            </a:extLst>
          </p:cNvPr>
          <p:cNvSpPr txBox="1">
            <a:spLocks/>
          </p:cNvSpPr>
          <p:nvPr/>
        </p:nvSpPr>
        <p:spPr>
          <a:xfrm>
            <a:off x="169029" y="22442"/>
            <a:ext cx="6172200"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METHODOLOGY</a:t>
            </a:r>
            <a:endParaRPr lang="en-ZA" sz="4000" dirty="0">
              <a:solidFill>
                <a:schemeClr val="bg1"/>
              </a:solidFill>
            </a:endParaRPr>
          </a:p>
        </p:txBody>
      </p:sp>
      <p:pic>
        <p:nvPicPr>
          <p:cNvPr id="9" name="Picture 8" descr="A black background with green text&#10;&#10;Description automatically generated">
            <a:extLst>
              <a:ext uri="{FF2B5EF4-FFF2-40B4-BE49-F238E27FC236}">
                <a16:creationId xmlns:a16="http://schemas.microsoft.com/office/drawing/2014/main" id="{4904A5A8-62F3-37CE-5FCE-2B0D8270597C}"/>
              </a:ext>
            </a:extLst>
          </p:cNvPr>
          <p:cNvPicPr>
            <a:picLocks noChangeAspect="1"/>
          </p:cNvPicPr>
          <p:nvPr/>
        </p:nvPicPr>
        <p:blipFill>
          <a:blip r:embed="rId3"/>
          <a:stretch>
            <a:fillRect/>
          </a:stretch>
        </p:blipFill>
        <p:spPr>
          <a:xfrm>
            <a:off x="229794" y="6355405"/>
            <a:ext cx="942868" cy="366071"/>
          </a:xfrm>
          <a:prstGeom prst="rect">
            <a:avLst/>
          </a:prstGeom>
        </p:spPr>
      </p:pic>
      <p:pic>
        <p:nvPicPr>
          <p:cNvPr id="10" name="Picture 9" descr="A black background with orange text&#10;&#10;Description automatically generated">
            <a:extLst>
              <a:ext uri="{FF2B5EF4-FFF2-40B4-BE49-F238E27FC236}">
                <a16:creationId xmlns:a16="http://schemas.microsoft.com/office/drawing/2014/main" id="{8573AD37-2BBE-25BE-EB86-F3A138B51740}"/>
              </a:ext>
            </a:extLst>
          </p:cNvPr>
          <p:cNvPicPr>
            <a:picLocks noChangeAspect="1"/>
          </p:cNvPicPr>
          <p:nvPr/>
        </p:nvPicPr>
        <p:blipFill>
          <a:blip r:embed="rId4"/>
          <a:stretch>
            <a:fillRect/>
          </a:stretch>
        </p:blipFill>
        <p:spPr>
          <a:xfrm>
            <a:off x="2477081" y="6355405"/>
            <a:ext cx="1178635" cy="350891"/>
          </a:xfrm>
          <a:prstGeom prst="rect">
            <a:avLst/>
          </a:prstGeom>
        </p:spPr>
      </p:pic>
      <p:pic>
        <p:nvPicPr>
          <p:cNvPr id="11" name="Picture 10" descr="A blue and black logo&#10;&#10;Description automatically generated">
            <a:extLst>
              <a:ext uri="{FF2B5EF4-FFF2-40B4-BE49-F238E27FC236}">
                <a16:creationId xmlns:a16="http://schemas.microsoft.com/office/drawing/2014/main" id="{8FF563AF-FC47-9EAE-BD90-E172C454C4DD}"/>
              </a:ext>
            </a:extLst>
          </p:cNvPr>
          <p:cNvPicPr>
            <a:picLocks noChangeAspect="1"/>
          </p:cNvPicPr>
          <p:nvPr/>
        </p:nvPicPr>
        <p:blipFill>
          <a:blip r:embed="rId5"/>
          <a:stretch>
            <a:fillRect/>
          </a:stretch>
        </p:blipFill>
        <p:spPr>
          <a:xfrm>
            <a:off x="1364338" y="6370585"/>
            <a:ext cx="942869" cy="361301"/>
          </a:xfrm>
          <a:prstGeom prst="rect">
            <a:avLst/>
          </a:prstGeom>
        </p:spPr>
      </p:pic>
      <p:sp>
        <p:nvSpPr>
          <p:cNvPr id="16" name="Oval 15">
            <a:extLst>
              <a:ext uri="{FF2B5EF4-FFF2-40B4-BE49-F238E27FC236}">
                <a16:creationId xmlns:a16="http://schemas.microsoft.com/office/drawing/2014/main" id="{061A967D-A95C-3017-5709-B0092AFCD17C}"/>
              </a:ext>
            </a:extLst>
          </p:cNvPr>
          <p:cNvSpPr/>
          <p:nvPr/>
        </p:nvSpPr>
        <p:spPr>
          <a:xfrm>
            <a:off x="2246831" y="843795"/>
            <a:ext cx="2224133" cy="2224133"/>
          </a:xfrm>
          <a:prstGeom prst="ellipse">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D0D7EB9E-C2B3-E28F-94CF-3B7C85284BC4}"/>
              </a:ext>
            </a:extLst>
          </p:cNvPr>
          <p:cNvSpPr/>
          <p:nvPr/>
        </p:nvSpPr>
        <p:spPr>
          <a:xfrm>
            <a:off x="5293080" y="1180678"/>
            <a:ext cx="2369929" cy="2369929"/>
          </a:xfrm>
          <a:prstGeom prst="ellipse">
            <a:avLst/>
          </a:prstGeom>
          <a:gradFill flip="none" rotWithShape="1">
            <a:gsLst>
              <a:gs pos="0">
                <a:srgbClr val="386546">
                  <a:tint val="66000"/>
                  <a:satMod val="160000"/>
                </a:srgbClr>
              </a:gs>
              <a:gs pos="50000">
                <a:srgbClr val="386546">
                  <a:tint val="44500"/>
                  <a:satMod val="160000"/>
                </a:srgbClr>
              </a:gs>
              <a:gs pos="100000">
                <a:srgbClr val="386546">
                  <a:tint val="23500"/>
                  <a:satMod val="160000"/>
                </a:srgb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31209C11-DADD-49BB-C5EF-9A3F83A67361}"/>
              </a:ext>
            </a:extLst>
          </p:cNvPr>
          <p:cNvSpPr/>
          <p:nvPr/>
        </p:nvSpPr>
        <p:spPr>
          <a:xfrm>
            <a:off x="4002286" y="2427661"/>
            <a:ext cx="1859797" cy="1859797"/>
          </a:xfrm>
          <a:prstGeom prst="ellipse">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8753F62F-A15A-8809-DE38-5B1431475617}"/>
              </a:ext>
            </a:extLst>
          </p:cNvPr>
          <p:cNvSpPr/>
          <p:nvPr/>
        </p:nvSpPr>
        <p:spPr>
          <a:xfrm>
            <a:off x="2582340" y="4116395"/>
            <a:ext cx="1535719" cy="1535719"/>
          </a:xfrm>
          <a:prstGeom prst="ellipse">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4E093238-86CA-EF53-2ACF-A394BE26E93B}"/>
              </a:ext>
            </a:extLst>
          </p:cNvPr>
          <p:cNvPicPr>
            <a:picLocks noChangeAspect="1"/>
          </p:cNvPicPr>
          <p:nvPr/>
        </p:nvPicPr>
        <p:blipFill rotWithShape="1">
          <a:blip r:embed="rId6"/>
          <a:srcRect l="34251" t="15981" r="37400" b="18501"/>
          <a:stretch/>
        </p:blipFill>
        <p:spPr>
          <a:xfrm>
            <a:off x="7133231" y="2546913"/>
            <a:ext cx="1742997" cy="2517663"/>
          </a:xfrm>
          <a:prstGeom prst="rect">
            <a:avLst/>
          </a:prstGeom>
        </p:spPr>
      </p:pic>
      <p:sp>
        <p:nvSpPr>
          <p:cNvPr id="23" name="TextBox 22">
            <a:extLst>
              <a:ext uri="{FF2B5EF4-FFF2-40B4-BE49-F238E27FC236}">
                <a16:creationId xmlns:a16="http://schemas.microsoft.com/office/drawing/2014/main" id="{08388128-68AF-98AB-974C-F5DC42E85FCB}"/>
              </a:ext>
            </a:extLst>
          </p:cNvPr>
          <p:cNvSpPr txBox="1"/>
          <p:nvPr/>
        </p:nvSpPr>
        <p:spPr>
          <a:xfrm>
            <a:off x="2346156" y="1268974"/>
            <a:ext cx="2081242" cy="1600438"/>
          </a:xfrm>
          <a:prstGeom prst="rect">
            <a:avLst/>
          </a:prstGeom>
          <a:noFill/>
        </p:spPr>
        <p:txBody>
          <a:bodyPr wrap="square">
            <a:spAutoFit/>
          </a:bodyPr>
          <a:lstStyle/>
          <a:p>
            <a:pPr lvl="0" algn="ctr">
              <a:lnSpc>
                <a:spcPct val="100000"/>
              </a:lnSpc>
            </a:pPr>
            <a:r>
              <a:rPr lang="en-US" sz="1400" dirty="0">
                <a:solidFill>
                  <a:schemeClr val="bg1"/>
                </a:solidFill>
              </a:rPr>
              <a:t>Survey among CHWs and OTLs (Structured questionnaire administered telephonically to sampled respondents who consent)</a:t>
            </a:r>
            <a:endParaRPr lang="en-ZA" sz="1400" dirty="0">
              <a:solidFill>
                <a:schemeClr val="bg1"/>
              </a:solidFill>
            </a:endParaRPr>
          </a:p>
        </p:txBody>
      </p:sp>
      <p:sp>
        <p:nvSpPr>
          <p:cNvPr id="25" name="TextBox 24">
            <a:extLst>
              <a:ext uri="{FF2B5EF4-FFF2-40B4-BE49-F238E27FC236}">
                <a16:creationId xmlns:a16="http://schemas.microsoft.com/office/drawing/2014/main" id="{A92E2E95-2103-6193-5204-7C6B5B33F9D5}"/>
              </a:ext>
            </a:extLst>
          </p:cNvPr>
          <p:cNvSpPr txBox="1"/>
          <p:nvPr/>
        </p:nvSpPr>
        <p:spPr>
          <a:xfrm>
            <a:off x="5338550" y="1979337"/>
            <a:ext cx="2278988" cy="830997"/>
          </a:xfrm>
          <a:prstGeom prst="rect">
            <a:avLst/>
          </a:prstGeom>
          <a:noFill/>
        </p:spPr>
        <p:txBody>
          <a:bodyPr wrap="square">
            <a:spAutoFit/>
          </a:bodyPr>
          <a:lstStyle/>
          <a:p>
            <a:pPr lvl="0" algn="ctr">
              <a:lnSpc>
                <a:spcPct val="100000"/>
              </a:lnSpc>
            </a:pPr>
            <a:r>
              <a:rPr lang="en-US" sz="2400" dirty="0">
                <a:solidFill>
                  <a:srgbClr val="386546"/>
                </a:solidFill>
              </a:rPr>
              <a:t>Mixed methods study</a:t>
            </a:r>
            <a:endParaRPr lang="en-ZA" sz="2400" dirty="0">
              <a:solidFill>
                <a:srgbClr val="386546"/>
              </a:solidFill>
            </a:endParaRPr>
          </a:p>
        </p:txBody>
      </p:sp>
      <p:sp>
        <p:nvSpPr>
          <p:cNvPr id="27" name="TextBox 26">
            <a:extLst>
              <a:ext uri="{FF2B5EF4-FFF2-40B4-BE49-F238E27FC236}">
                <a16:creationId xmlns:a16="http://schemas.microsoft.com/office/drawing/2014/main" id="{D33DE5C9-FC62-D4AA-D8B1-072283580D65}"/>
              </a:ext>
            </a:extLst>
          </p:cNvPr>
          <p:cNvSpPr txBox="1"/>
          <p:nvPr/>
        </p:nvSpPr>
        <p:spPr>
          <a:xfrm>
            <a:off x="4118059" y="2911951"/>
            <a:ext cx="1628249" cy="1077218"/>
          </a:xfrm>
          <a:prstGeom prst="rect">
            <a:avLst/>
          </a:prstGeom>
          <a:noFill/>
        </p:spPr>
        <p:txBody>
          <a:bodyPr wrap="square">
            <a:spAutoFit/>
          </a:bodyPr>
          <a:lstStyle/>
          <a:p>
            <a:pPr algn="ctr"/>
            <a:r>
              <a:rPr lang="en-US" sz="1600" dirty="0">
                <a:solidFill>
                  <a:schemeClr val="bg1"/>
                </a:solidFill>
              </a:rPr>
              <a:t>Data on OTLs and CHWs at provincial &amp; district level </a:t>
            </a:r>
            <a:endParaRPr lang="en-ZA" sz="1600" dirty="0">
              <a:solidFill>
                <a:schemeClr val="bg1"/>
              </a:solidFill>
            </a:endParaRPr>
          </a:p>
        </p:txBody>
      </p:sp>
      <p:sp>
        <p:nvSpPr>
          <p:cNvPr id="29" name="TextBox 28">
            <a:extLst>
              <a:ext uri="{FF2B5EF4-FFF2-40B4-BE49-F238E27FC236}">
                <a16:creationId xmlns:a16="http://schemas.microsoft.com/office/drawing/2014/main" id="{9DA91AF7-7522-A722-0A44-04D0BAFD8400}"/>
              </a:ext>
            </a:extLst>
          </p:cNvPr>
          <p:cNvSpPr txBox="1"/>
          <p:nvPr/>
        </p:nvSpPr>
        <p:spPr>
          <a:xfrm>
            <a:off x="2582340" y="4284051"/>
            <a:ext cx="1506828" cy="1169551"/>
          </a:xfrm>
          <a:prstGeom prst="rect">
            <a:avLst/>
          </a:prstGeom>
          <a:noFill/>
        </p:spPr>
        <p:txBody>
          <a:bodyPr wrap="square">
            <a:spAutoFit/>
          </a:bodyPr>
          <a:lstStyle/>
          <a:p>
            <a:pPr lvl="0" algn="ctr">
              <a:lnSpc>
                <a:spcPct val="100000"/>
              </a:lnSpc>
            </a:pPr>
            <a:r>
              <a:rPr lang="en-US" sz="1400" dirty="0">
                <a:solidFill>
                  <a:schemeClr val="bg1"/>
                </a:solidFill>
              </a:rPr>
              <a:t>In-depth interviews with provincial managers via telephone</a:t>
            </a:r>
            <a:endParaRPr lang="en-ZA" sz="1400" dirty="0">
              <a:solidFill>
                <a:schemeClr val="bg1"/>
              </a:solidFill>
            </a:endParaRPr>
          </a:p>
        </p:txBody>
      </p:sp>
      <p:sp>
        <p:nvSpPr>
          <p:cNvPr id="30" name="Cross 29">
            <a:extLst>
              <a:ext uri="{FF2B5EF4-FFF2-40B4-BE49-F238E27FC236}">
                <a16:creationId xmlns:a16="http://schemas.microsoft.com/office/drawing/2014/main" id="{7B069F87-F9CB-3D14-4057-FEE7CD27C885}"/>
              </a:ext>
            </a:extLst>
          </p:cNvPr>
          <p:cNvSpPr/>
          <p:nvPr/>
        </p:nvSpPr>
        <p:spPr>
          <a:xfrm>
            <a:off x="3015172" y="3287747"/>
            <a:ext cx="684679" cy="684679"/>
          </a:xfrm>
          <a:prstGeom prst="plus">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2" name="Picture 31" descr="A green check mark in a circle&#10;&#10;Description automatically generated">
            <a:extLst>
              <a:ext uri="{FF2B5EF4-FFF2-40B4-BE49-F238E27FC236}">
                <a16:creationId xmlns:a16="http://schemas.microsoft.com/office/drawing/2014/main" id="{39FC46FE-6CDD-7409-B424-2E3955A7D800}"/>
              </a:ext>
            </a:extLst>
          </p:cNvPr>
          <p:cNvPicPr>
            <a:picLocks noChangeAspect="1"/>
          </p:cNvPicPr>
          <p:nvPr/>
        </p:nvPicPr>
        <p:blipFill>
          <a:blip r:embed="rId7">
            <a:alphaModFix amt="50000"/>
          </a:blip>
          <a:stretch>
            <a:fillRect/>
          </a:stretch>
        </p:blipFill>
        <p:spPr>
          <a:xfrm>
            <a:off x="1447541" y="3305566"/>
            <a:ext cx="799289" cy="1272109"/>
          </a:xfrm>
          <a:prstGeom prst="rect">
            <a:avLst/>
          </a:prstGeom>
        </p:spPr>
      </p:pic>
      <p:pic>
        <p:nvPicPr>
          <p:cNvPr id="34" name="Picture 33" descr="A green checklist with check marks&#10;&#10;Description automatically generated">
            <a:extLst>
              <a:ext uri="{FF2B5EF4-FFF2-40B4-BE49-F238E27FC236}">
                <a16:creationId xmlns:a16="http://schemas.microsoft.com/office/drawing/2014/main" id="{980A88C5-F93F-DED0-548B-37FE2518286F}"/>
              </a:ext>
            </a:extLst>
          </p:cNvPr>
          <p:cNvPicPr>
            <a:picLocks noChangeAspect="1"/>
          </p:cNvPicPr>
          <p:nvPr/>
        </p:nvPicPr>
        <p:blipFill>
          <a:blip r:embed="rId8">
            <a:alphaModFix amt="50000"/>
          </a:blip>
          <a:stretch>
            <a:fillRect/>
          </a:stretch>
        </p:blipFill>
        <p:spPr>
          <a:xfrm>
            <a:off x="821971" y="1105858"/>
            <a:ext cx="1013802" cy="1288977"/>
          </a:xfrm>
          <a:prstGeom prst="rect">
            <a:avLst/>
          </a:prstGeom>
        </p:spPr>
      </p:pic>
      <p:pic>
        <p:nvPicPr>
          <p:cNvPr id="36" name="Picture 35" descr="A green outline of a person wearing headphones&#10;&#10;Description automatically generated">
            <a:extLst>
              <a:ext uri="{FF2B5EF4-FFF2-40B4-BE49-F238E27FC236}">
                <a16:creationId xmlns:a16="http://schemas.microsoft.com/office/drawing/2014/main" id="{6959500D-35F0-F75F-D916-73281C768A1A}"/>
              </a:ext>
            </a:extLst>
          </p:cNvPr>
          <p:cNvPicPr>
            <a:picLocks noChangeAspect="1"/>
          </p:cNvPicPr>
          <p:nvPr/>
        </p:nvPicPr>
        <p:blipFill>
          <a:blip r:embed="rId9">
            <a:alphaModFix amt="35000"/>
          </a:blip>
          <a:stretch>
            <a:fillRect/>
          </a:stretch>
        </p:blipFill>
        <p:spPr>
          <a:xfrm>
            <a:off x="4662128" y="4334965"/>
            <a:ext cx="1084180" cy="1742137"/>
          </a:xfrm>
          <a:prstGeom prst="rect">
            <a:avLst/>
          </a:prstGeom>
        </p:spPr>
      </p:pic>
    </p:spTree>
    <p:extLst>
      <p:ext uri="{BB962C8B-B14F-4D97-AF65-F5344CB8AC3E}">
        <p14:creationId xmlns:p14="http://schemas.microsoft.com/office/powerpoint/2010/main" val="30220625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159F941-862D-6402-424A-891CB2BDDB43}"/>
              </a:ext>
            </a:extLst>
          </p:cNvPr>
          <p:cNvSpPr>
            <a:spLocks noGrp="1"/>
          </p:cNvSpPr>
          <p:nvPr>
            <p:ph type="sldNum" sz="quarter" idx="12"/>
          </p:nvPr>
        </p:nvSpPr>
        <p:spPr/>
        <p:txBody>
          <a:bodyPr/>
          <a:lstStyle/>
          <a:p>
            <a:pPr>
              <a:defRPr/>
            </a:pPr>
            <a:fld id="{AE384767-D813-4A2C-AC78-6B9304AB03D9}" type="slidenum">
              <a:rPr lang="es-ES" altLang="en-US" smtClean="0"/>
              <a:pPr>
                <a:defRPr/>
              </a:pPr>
              <a:t>30</a:t>
            </a:fld>
            <a:endParaRPr lang="es-ES" altLang="en-US" dirty="0"/>
          </a:p>
        </p:txBody>
      </p:sp>
      <p:sp>
        <p:nvSpPr>
          <p:cNvPr id="5" name="Rectangle 4">
            <a:extLst>
              <a:ext uri="{FF2B5EF4-FFF2-40B4-BE49-F238E27FC236}">
                <a16:creationId xmlns:a16="http://schemas.microsoft.com/office/drawing/2014/main" id="{850BF648-EE6D-45AA-E1D0-203F67383A64}"/>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6" name="Picture 5" descr="A black background with green text&#10;&#10;Description automatically generated">
            <a:extLst>
              <a:ext uri="{FF2B5EF4-FFF2-40B4-BE49-F238E27FC236}">
                <a16:creationId xmlns:a16="http://schemas.microsoft.com/office/drawing/2014/main" id="{D24C0730-7C24-C77C-4FB4-B815081BBBDC}"/>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7" name="Picture 6" descr="A black background with orange text&#10;&#10;Description automatically generated">
            <a:extLst>
              <a:ext uri="{FF2B5EF4-FFF2-40B4-BE49-F238E27FC236}">
                <a16:creationId xmlns:a16="http://schemas.microsoft.com/office/drawing/2014/main" id="{9D2DE669-FC14-6695-75C2-DD9160576D22}"/>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8" name="Picture 7" descr="A blue and black logo&#10;&#10;Description automatically generated">
            <a:extLst>
              <a:ext uri="{FF2B5EF4-FFF2-40B4-BE49-F238E27FC236}">
                <a16:creationId xmlns:a16="http://schemas.microsoft.com/office/drawing/2014/main" id="{BFC151F3-2152-1F5E-8A2F-6D68C998F28D}"/>
              </a:ext>
            </a:extLst>
          </p:cNvPr>
          <p:cNvPicPr>
            <a:picLocks noChangeAspect="1"/>
          </p:cNvPicPr>
          <p:nvPr/>
        </p:nvPicPr>
        <p:blipFill>
          <a:blip r:embed="rId4"/>
          <a:stretch>
            <a:fillRect/>
          </a:stretch>
        </p:blipFill>
        <p:spPr>
          <a:xfrm>
            <a:off x="1364338" y="6370585"/>
            <a:ext cx="942869" cy="361301"/>
          </a:xfrm>
          <a:prstGeom prst="rect">
            <a:avLst/>
          </a:prstGeom>
        </p:spPr>
      </p:pic>
      <p:sp>
        <p:nvSpPr>
          <p:cNvPr id="9" name="Title 1">
            <a:extLst>
              <a:ext uri="{FF2B5EF4-FFF2-40B4-BE49-F238E27FC236}">
                <a16:creationId xmlns:a16="http://schemas.microsoft.com/office/drawing/2014/main" id="{4E41512A-5AB5-C7BA-6F6F-94EB3CACDFB8}"/>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2000" dirty="0">
                <a:solidFill>
                  <a:schemeClr val="bg1"/>
                </a:solidFill>
                <a:latin typeface="+mn-lt"/>
              </a:rPr>
              <a:t>QUALITATIVE THEME 3: STRATEGIES TO IMPROVE TRAINING</a:t>
            </a:r>
            <a:endParaRPr lang="en-ZA" sz="2000" dirty="0">
              <a:solidFill>
                <a:schemeClr val="bg1"/>
              </a:solidFill>
            </a:endParaRPr>
          </a:p>
        </p:txBody>
      </p:sp>
      <p:pic>
        <p:nvPicPr>
          <p:cNvPr id="10" name="Graphic 9" descr="Open quotation mark with solid fill">
            <a:extLst>
              <a:ext uri="{FF2B5EF4-FFF2-40B4-BE49-F238E27FC236}">
                <a16:creationId xmlns:a16="http://schemas.microsoft.com/office/drawing/2014/main" id="{9F2867BF-8BEF-4653-0484-C0EE8C7E84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3" y="954347"/>
            <a:ext cx="914400" cy="914400"/>
          </a:xfrm>
          <a:prstGeom prst="rect">
            <a:avLst/>
          </a:prstGeom>
        </p:spPr>
      </p:pic>
      <p:pic>
        <p:nvPicPr>
          <p:cNvPr id="11" name="Graphic 10" descr="Open quotation mark with solid fill">
            <a:extLst>
              <a:ext uri="{FF2B5EF4-FFF2-40B4-BE49-F238E27FC236}">
                <a16:creationId xmlns:a16="http://schemas.microsoft.com/office/drawing/2014/main" id="{91F4F465-7082-45AC-18E4-365DAA1546B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937566" y="1334579"/>
            <a:ext cx="914400" cy="914400"/>
          </a:xfrm>
          <a:prstGeom prst="rect">
            <a:avLst/>
          </a:prstGeom>
        </p:spPr>
      </p:pic>
      <p:sp>
        <p:nvSpPr>
          <p:cNvPr id="12" name="TextBox 11">
            <a:extLst>
              <a:ext uri="{FF2B5EF4-FFF2-40B4-BE49-F238E27FC236}">
                <a16:creationId xmlns:a16="http://schemas.microsoft.com/office/drawing/2014/main" id="{B271FD27-037C-8EA6-5422-2C76190ED06A}"/>
              </a:ext>
            </a:extLst>
          </p:cNvPr>
          <p:cNvSpPr txBox="1"/>
          <p:nvPr/>
        </p:nvSpPr>
        <p:spPr>
          <a:xfrm>
            <a:off x="696397" y="1097078"/>
            <a:ext cx="7454479" cy="738664"/>
          </a:xfrm>
          <a:prstGeom prst="rect">
            <a:avLst/>
          </a:prstGeom>
          <a:noFill/>
        </p:spPr>
        <p:txBody>
          <a:bodyPr wrap="square">
            <a:spAutoFit/>
          </a:bodyPr>
          <a:lstStyle/>
          <a:p>
            <a:pPr indent="0">
              <a:buNone/>
            </a:pPr>
            <a:r>
              <a:rPr lang="en-US" sz="1400" i="1" dirty="0">
                <a:solidFill>
                  <a:srgbClr val="386546"/>
                </a:solidFill>
                <a:latin typeface="Calibri" panose="020F0502020204030204" pitchFamily="34" charset="0"/>
                <a:cs typeface="Calibri" panose="020F0502020204030204" pitchFamily="34" charset="0"/>
              </a:rPr>
              <a:t> …they don't give that much time into the practical part…Tomorrow when you get back to your facility, this is what you will do. It's just sort of theory, but I think it needs another time where we can do more practice to make sure that they can apply knowledge learned when it comes to practice</a:t>
            </a:r>
          </a:p>
        </p:txBody>
      </p:sp>
      <p:sp>
        <p:nvSpPr>
          <p:cNvPr id="13" name="TextBox 12">
            <a:extLst>
              <a:ext uri="{FF2B5EF4-FFF2-40B4-BE49-F238E27FC236}">
                <a16:creationId xmlns:a16="http://schemas.microsoft.com/office/drawing/2014/main" id="{17B1BDA8-79E7-A010-AEF0-48B55EFD39E8}"/>
              </a:ext>
            </a:extLst>
          </p:cNvPr>
          <p:cNvSpPr txBox="1"/>
          <p:nvPr/>
        </p:nvSpPr>
        <p:spPr>
          <a:xfrm>
            <a:off x="169028" y="773605"/>
            <a:ext cx="8146487" cy="338554"/>
          </a:xfrm>
          <a:prstGeom prst="rect">
            <a:avLst/>
          </a:prstGeom>
          <a:noFill/>
        </p:spPr>
        <p:txBody>
          <a:bodyPr wrap="square">
            <a:spAutoFit/>
          </a:bodyPr>
          <a:lstStyle/>
          <a:p>
            <a:r>
              <a:rPr lang="en-US" sz="1600" b="1" dirty="0">
                <a:solidFill>
                  <a:srgbClr val="06AC79"/>
                </a:solidFill>
              </a:rPr>
              <a:t>Practical parts of training to receive greater attention</a:t>
            </a:r>
          </a:p>
        </p:txBody>
      </p:sp>
      <p:pic>
        <p:nvPicPr>
          <p:cNvPr id="14" name="Graphic 13" descr="Open quotation mark with solid fill">
            <a:extLst>
              <a:ext uri="{FF2B5EF4-FFF2-40B4-BE49-F238E27FC236}">
                <a16:creationId xmlns:a16="http://schemas.microsoft.com/office/drawing/2014/main" id="{ACB8F217-3C03-5737-EC0C-918B7713EE7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2136225"/>
            <a:ext cx="914400" cy="914400"/>
          </a:xfrm>
          <a:prstGeom prst="rect">
            <a:avLst/>
          </a:prstGeom>
        </p:spPr>
      </p:pic>
      <p:pic>
        <p:nvPicPr>
          <p:cNvPr id="15" name="Graphic 14" descr="Open quotation mark with solid fill">
            <a:extLst>
              <a:ext uri="{FF2B5EF4-FFF2-40B4-BE49-F238E27FC236}">
                <a16:creationId xmlns:a16="http://schemas.microsoft.com/office/drawing/2014/main" id="{CE5551F3-533E-D316-3623-804880CEBEE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941469" y="2516457"/>
            <a:ext cx="914400" cy="914400"/>
          </a:xfrm>
          <a:prstGeom prst="rect">
            <a:avLst/>
          </a:prstGeom>
        </p:spPr>
      </p:pic>
      <p:sp>
        <p:nvSpPr>
          <p:cNvPr id="16" name="TextBox 15">
            <a:extLst>
              <a:ext uri="{FF2B5EF4-FFF2-40B4-BE49-F238E27FC236}">
                <a16:creationId xmlns:a16="http://schemas.microsoft.com/office/drawing/2014/main" id="{F5E7ED9C-AAB4-B7BE-7DAF-3A3AD066073B}"/>
              </a:ext>
            </a:extLst>
          </p:cNvPr>
          <p:cNvSpPr txBox="1"/>
          <p:nvPr/>
        </p:nvSpPr>
        <p:spPr>
          <a:xfrm>
            <a:off x="172931" y="1955483"/>
            <a:ext cx="8146487" cy="338554"/>
          </a:xfrm>
          <a:prstGeom prst="rect">
            <a:avLst/>
          </a:prstGeom>
          <a:noFill/>
        </p:spPr>
        <p:txBody>
          <a:bodyPr wrap="square">
            <a:spAutoFit/>
          </a:bodyPr>
          <a:lstStyle/>
          <a:p>
            <a:r>
              <a:rPr lang="en-US" sz="1600" b="1" dirty="0">
                <a:solidFill>
                  <a:srgbClr val="06AC79"/>
                </a:solidFill>
              </a:rPr>
              <a:t>Adequate attention to training needs of OTLs</a:t>
            </a:r>
          </a:p>
        </p:txBody>
      </p:sp>
      <p:sp>
        <p:nvSpPr>
          <p:cNvPr id="18" name="TextBox 17">
            <a:extLst>
              <a:ext uri="{FF2B5EF4-FFF2-40B4-BE49-F238E27FC236}">
                <a16:creationId xmlns:a16="http://schemas.microsoft.com/office/drawing/2014/main" id="{7962D71E-647C-0CFB-82D9-3011AB48D57D}"/>
              </a:ext>
            </a:extLst>
          </p:cNvPr>
          <p:cNvSpPr txBox="1"/>
          <p:nvPr/>
        </p:nvSpPr>
        <p:spPr>
          <a:xfrm>
            <a:off x="696396" y="2356892"/>
            <a:ext cx="7454479" cy="738664"/>
          </a:xfrm>
          <a:prstGeom prst="rect">
            <a:avLst/>
          </a:prstGeom>
          <a:noFill/>
        </p:spPr>
        <p:txBody>
          <a:bodyPr wrap="square">
            <a:spAutoFit/>
          </a:bodyPr>
          <a:lstStyle/>
          <a:p>
            <a:pPr marL="0" lvl="1" indent="0">
              <a:lnSpc>
                <a:spcPct val="100000"/>
              </a:lnSpc>
              <a:buNone/>
            </a:pPr>
            <a:r>
              <a:rPr lang="en-ZA" sz="1400" i="1" dirty="0">
                <a:solidFill>
                  <a:srgbClr val="386546"/>
                </a:solidFill>
                <a:latin typeface="Calibri" panose="020F0502020204030204" pitchFamily="34" charset="0"/>
                <a:cs typeface="Calibri" panose="020F0502020204030204" pitchFamily="34" charset="0"/>
              </a:rPr>
              <a:t>...the OTLs are mostly professional nurses or enrolled nurses…communication skills are very important for us to bridge that gap…and then enable decision-making instead of us making decisions on behalf of the patient…….</a:t>
            </a:r>
          </a:p>
        </p:txBody>
      </p:sp>
      <p:pic>
        <p:nvPicPr>
          <p:cNvPr id="19" name="Graphic 18" descr="Open quotation mark with solid fill">
            <a:extLst>
              <a:ext uri="{FF2B5EF4-FFF2-40B4-BE49-F238E27FC236}">
                <a16:creationId xmlns:a16="http://schemas.microsoft.com/office/drawing/2014/main" id="{48EA075A-F62E-44BB-243C-831A9CF919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3" y="3330618"/>
            <a:ext cx="914400" cy="914400"/>
          </a:xfrm>
          <a:prstGeom prst="rect">
            <a:avLst/>
          </a:prstGeom>
        </p:spPr>
      </p:pic>
      <p:pic>
        <p:nvPicPr>
          <p:cNvPr id="20" name="Graphic 19" descr="Open quotation mark with solid fill">
            <a:extLst>
              <a:ext uri="{FF2B5EF4-FFF2-40B4-BE49-F238E27FC236}">
                <a16:creationId xmlns:a16="http://schemas.microsoft.com/office/drawing/2014/main" id="{FB3DEEEA-AB03-CB25-DF73-205841726F0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937566" y="3710850"/>
            <a:ext cx="914400" cy="914400"/>
          </a:xfrm>
          <a:prstGeom prst="rect">
            <a:avLst/>
          </a:prstGeom>
        </p:spPr>
      </p:pic>
      <p:sp>
        <p:nvSpPr>
          <p:cNvPr id="21" name="TextBox 20">
            <a:extLst>
              <a:ext uri="{FF2B5EF4-FFF2-40B4-BE49-F238E27FC236}">
                <a16:creationId xmlns:a16="http://schemas.microsoft.com/office/drawing/2014/main" id="{EB218E86-92C2-EEFA-C19F-AF7BD45FCC0E}"/>
              </a:ext>
            </a:extLst>
          </p:cNvPr>
          <p:cNvSpPr txBox="1"/>
          <p:nvPr/>
        </p:nvSpPr>
        <p:spPr>
          <a:xfrm>
            <a:off x="169028" y="3149876"/>
            <a:ext cx="8146487" cy="338554"/>
          </a:xfrm>
          <a:prstGeom prst="rect">
            <a:avLst/>
          </a:prstGeom>
          <a:noFill/>
        </p:spPr>
        <p:txBody>
          <a:bodyPr wrap="square">
            <a:spAutoFit/>
          </a:bodyPr>
          <a:lstStyle/>
          <a:p>
            <a:pPr>
              <a:lnSpc>
                <a:spcPct val="100000"/>
              </a:lnSpc>
            </a:pPr>
            <a:r>
              <a:rPr lang="en-US" sz="1600" b="1" dirty="0">
                <a:solidFill>
                  <a:srgbClr val="06AC79"/>
                </a:solidFill>
              </a:rPr>
              <a:t>Adequate and appropriate resources including budget for training</a:t>
            </a:r>
          </a:p>
        </p:txBody>
      </p:sp>
      <p:sp>
        <p:nvSpPr>
          <p:cNvPr id="25" name="TextBox 24">
            <a:extLst>
              <a:ext uri="{FF2B5EF4-FFF2-40B4-BE49-F238E27FC236}">
                <a16:creationId xmlns:a16="http://schemas.microsoft.com/office/drawing/2014/main" id="{D2E3961F-64DC-BF64-31C3-6FD54B909DA5}"/>
              </a:ext>
            </a:extLst>
          </p:cNvPr>
          <p:cNvSpPr txBox="1"/>
          <p:nvPr/>
        </p:nvSpPr>
        <p:spPr>
          <a:xfrm>
            <a:off x="696395" y="3728512"/>
            <a:ext cx="7454479" cy="1015663"/>
          </a:xfrm>
          <a:prstGeom prst="rect">
            <a:avLst/>
          </a:prstGeom>
          <a:noFill/>
        </p:spPr>
        <p:txBody>
          <a:bodyPr wrap="square">
            <a:spAutoFit/>
          </a:bodyPr>
          <a:lstStyle/>
          <a:p>
            <a:pPr marL="0" lvl="1"/>
            <a:r>
              <a:rPr lang="en-US" sz="1400" i="1" dirty="0">
                <a:solidFill>
                  <a:srgbClr val="386546"/>
                </a:solidFill>
                <a:latin typeface="Calibri" panose="020F0502020204030204" pitchFamily="34" charset="0"/>
                <a:cs typeface="Calibri" panose="020F0502020204030204" pitchFamily="34" charset="0"/>
              </a:rPr>
              <a:t>… some …….would not follow, you know they would be very slow to learn. They will not understand complex issues or definitions. You would have to explain…. most of the training material should be now transcribed (translated) in isiZulu, for the illiterate ones to be able to learn</a:t>
            </a:r>
          </a:p>
          <a:p>
            <a:pPr marL="342900" lvl="1" indent="0">
              <a:lnSpc>
                <a:spcPct val="100000"/>
              </a:lnSpc>
              <a:buNone/>
            </a:pPr>
            <a:endParaRPr lang="en-US" sz="1800" i="1" dirty="0"/>
          </a:p>
        </p:txBody>
      </p:sp>
      <p:pic>
        <p:nvPicPr>
          <p:cNvPr id="26" name="Graphic 25" descr="Open quotation mark with solid fill">
            <a:extLst>
              <a:ext uri="{FF2B5EF4-FFF2-40B4-BE49-F238E27FC236}">
                <a16:creationId xmlns:a16="http://schemas.microsoft.com/office/drawing/2014/main" id="{6BF507C9-FFBD-4B1E-65ED-2A8CF283939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3" y="4734916"/>
            <a:ext cx="914400" cy="914400"/>
          </a:xfrm>
          <a:prstGeom prst="rect">
            <a:avLst/>
          </a:prstGeom>
        </p:spPr>
      </p:pic>
      <p:pic>
        <p:nvPicPr>
          <p:cNvPr id="27" name="Graphic 26" descr="Open quotation mark with solid fill">
            <a:extLst>
              <a:ext uri="{FF2B5EF4-FFF2-40B4-BE49-F238E27FC236}">
                <a16:creationId xmlns:a16="http://schemas.microsoft.com/office/drawing/2014/main" id="{CE4EEA93-E455-9C10-7F97-A3F45E93B30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937566" y="5115148"/>
            <a:ext cx="914400" cy="914400"/>
          </a:xfrm>
          <a:prstGeom prst="rect">
            <a:avLst/>
          </a:prstGeom>
        </p:spPr>
      </p:pic>
      <p:sp>
        <p:nvSpPr>
          <p:cNvPr id="28" name="TextBox 27">
            <a:extLst>
              <a:ext uri="{FF2B5EF4-FFF2-40B4-BE49-F238E27FC236}">
                <a16:creationId xmlns:a16="http://schemas.microsoft.com/office/drawing/2014/main" id="{EE4C4070-DDAB-8C29-D814-BA2533B2A60F}"/>
              </a:ext>
            </a:extLst>
          </p:cNvPr>
          <p:cNvSpPr txBox="1"/>
          <p:nvPr/>
        </p:nvSpPr>
        <p:spPr>
          <a:xfrm>
            <a:off x="169028" y="4554174"/>
            <a:ext cx="8146487" cy="338554"/>
          </a:xfrm>
          <a:prstGeom prst="rect">
            <a:avLst/>
          </a:prstGeom>
          <a:noFill/>
        </p:spPr>
        <p:txBody>
          <a:bodyPr wrap="square">
            <a:spAutoFit/>
          </a:bodyPr>
          <a:lstStyle/>
          <a:p>
            <a:pPr>
              <a:lnSpc>
                <a:spcPct val="100000"/>
              </a:lnSpc>
            </a:pPr>
            <a:r>
              <a:rPr lang="en-US" sz="1600" b="1" dirty="0">
                <a:solidFill>
                  <a:srgbClr val="06AC79"/>
                </a:solidFill>
              </a:rPr>
              <a:t>Enhanced mentoring and training</a:t>
            </a:r>
          </a:p>
        </p:txBody>
      </p:sp>
      <p:sp>
        <p:nvSpPr>
          <p:cNvPr id="30" name="TextBox 29">
            <a:extLst>
              <a:ext uri="{FF2B5EF4-FFF2-40B4-BE49-F238E27FC236}">
                <a16:creationId xmlns:a16="http://schemas.microsoft.com/office/drawing/2014/main" id="{D447DFD3-1267-A49E-6DBE-42640A8CFD13}"/>
              </a:ext>
            </a:extLst>
          </p:cNvPr>
          <p:cNvSpPr txBox="1"/>
          <p:nvPr/>
        </p:nvSpPr>
        <p:spPr>
          <a:xfrm>
            <a:off x="696395" y="4905243"/>
            <a:ext cx="7454479" cy="954107"/>
          </a:xfrm>
          <a:prstGeom prst="rect">
            <a:avLst/>
          </a:prstGeom>
          <a:noFill/>
        </p:spPr>
        <p:txBody>
          <a:bodyPr wrap="square">
            <a:spAutoFit/>
          </a:bodyPr>
          <a:lstStyle/>
          <a:p>
            <a:pPr marL="0" lvl="1" indent="0">
              <a:lnSpc>
                <a:spcPct val="100000"/>
              </a:lnSpc>
              <a:buNone/>
            </a:pPr>
            <a:r>
              <a:rPr lang="en-US" sz="1400" i="1" dirty="0">
                <a:solidFill>
                  <a:srgbClr val="386546"/>
                </a:solidFill>
                <a:latin typeface="Calibri" panose="020F0502020204030204" pitchFamily="34" charset="0"/>
                <a:cs typeface="Calibri" panose="020F0502020204030204" pitchFamily="34" charset="0"/>
              </a:rPr>
              <a:t>…that supervisory level, management skills, leadership skills, district management all those issues they need more management skills. Also, this mentorship, they need to be mentored. When there is no one mentoring them when they are out in the community, they will end up doing… procedures that are not in the guidelines. So, all those, they need a lot of mentoring and a lot of training</a:t>
            </a:r>
          </a:p>
        </p:txBody>
      </p:sp>
      <p:pic>
        <p:nvPicPr>
          <p:cNvPr id="37" name="Graphic 36" descr="Piggy Bank with solid fill">
            <a:extLst>
              <a:ext uri="{FF2B5EF4-FFF2-40B4-BE49-F238E27FC236}">
                <a16:creationId xmlns:a16="http://schemas.microsoft.com/office/drawing/2014/main" id="{4C08E3D7-156A-78D5-7AC9-5C262691DB7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789619" y="2980540"/>
            <a:ext cx="557009" cy="557009"/>
          </a:xfrm>
          <a:prstGeom prst="rect">
            <a:avLst/>
          </a:prstGeom>
        </p:spPr>
      </p:pic>
      <p:pic>
        <p:nvPicPr>
          <p:cNvPr id="39" name="Graphic 38" descr="Cpr with solid fill">
            <a:extLst>
              <a:ext uri="{FF2B5EF4-FFF2-40B4-BE49-F238E27FC236}">
                <a16:creationId xmlns:a16="http://schemas.microsoft.com/office/drawing/2014/main" id="{008F27A9-5854-4937-EFE5-51CC6A73850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747349" y="696989"/>
            <a:ext cx="409332" cy="409332"/>
          </a:xfrm>
          <a:prstGeom prst="rect">
            <a:avLst/>
          </a:prstGeom>
        </p:spPr>
      </p:pic>
      <p:pic>
        <p:nvPicPr>
          <p:cNvPr id="41" name="Graphic 40" descr="Doctor female with solid fill">
            <a:extLst>
              <a:ext uri="{FF2B5EF4-FFF2-40B4-BE49-F238E27FC236}">
                <a16:creationId xmlns:a16="http://schemas.microsoft.com/office/drawing/2014/main" id="{489D6B66-915D-3CA4-8E0E-010E0F86C33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037708" y="1791016"/>
            <a:ext cx="534292" cy="534292"/>
          </a:xfrm>
          <a:prstGeom prst="rect">
            <a:avLst/>
          </a:prstGeom>
        </p:spPr>
      </p:pic>
      <p:pic>
        <p:nvPicPr>
          <p:cNvPr id="43" name="Graphic 42" descr="Teacher with solid fill">
            <a:extLst>
              <a:ext uri="{FF2B5EF4-FFF2-40B4-BE49-F238E27FC236}">
                <a16:creationId xmlns:a16="http://schemas.microsoft.com/office/drawing/2014/main" id="{8AEECD0F-9D2B-4011-6E2A-55377E45615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066398" y="4394553"/>
            <a:ext cx="608159" cy="608159"/>
          </a:xfrm>
          <a:prstGeom prst="rect">
            <a:avLst/>
          </a:prstGeom>
        </p:spPr>
      </p:pic>
    </p:spTree>
    <p:extLst>
      <p:ext uri="{BB962C8B-B14F-4D97-AF65-F5344CB8AC3E}">
        <p14:creationId xmlns:p14="http://schemas.microsoft.com/office/powerpoint/2010/main" val="18883690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803112-D11D-F944-4481-D93433AB1955}"/>
              </a:ext>
            </a:extLst>
          </p:cNvPr>
          <p:cNvSpPr>
            <a:spLocks noGrp="1"/>
          </p:cNvSpPr>
          <p:nvPr>
            <p:ph idx="1"/>
          </p:nvPr>
        </p:nvSpPr>
        <p:spPr>
          <a:xfrm>
            <a:off x="404213" y="784114"/>
            <a:ext cx="8527840" cy="5840744"/>
          </a:xfrm>
          <a:solidFill>
            <a:schemeClr val="bg1"/>
          </a:solidFill>
        </p:spPr>
        <p:txBody>
          <a:bodyPr/>
          <a:lstStyle/>
          <a:p>
            <a:pPr>
              <a:lnSpc>
                <a:spcPct val="100000"/>
              </a:lnSpc>
              <a:spcBef>
                <a:spcPts val="0"/>
              </a:spcBef>
              <a:spcAft>
                <a:spcPts val="600"/>
              </a:spcAft>
            </a:pPr>
            <a:r>
              <a:rPr lang="en-ZA" sz="1650" dirty="0"/>
              <a:t>Distribution of CHWs varies across South Africa</a:t>
            </a:r>
          </a:p>
          <a:p>
            <a:pPr marL="571500" lvl="1" indent="-342900">
              <a:lnSpc>
                <a:spcPct val="100000"/>
              </a:lnSpc>
              <a:spcBef>
                <a:spcPts val="0"/>
              </a:spcBef>
              <a:buFont typeface="Wingdings" pitchFamily="2" charset="2"/>
              <a:buChar char="§"/>
            </a:pPr>
            <a:r>
              <a:rPr lang="en-ZA" sz="1400" dirty="0"/>
              <a:t>Highest coverage in Ruth Segomotsi Mompati DM (North-West), lowest in Ekurhuleni MM (Gauteng)</a:t>
            </a:r>
          </a:p>
          <a:p>
            <a:pPr marL="571500" lvl="1" indent="-342900">
              <a:lnSpc>
                <a:spcPct val="100000"/>
              </a:lnSpc>
              <a:spcBef>
                <a:spcPts val="0"/>
              </a:spcBef>
              <a:buFont typeface="Wingdings" pitchFamily="2" charset="2"/>
              <a:buChar char="§"/>
            </a:pPr>
            <a:r>
              <a:rPr lang="en-ZA" sz="1400" dirty="0"/>
              <a:t>Relatively low coverage in the Eastern Cape, a largely rural province, and especially in Alfred Nzo and Sarah Baartman districts</a:t>
            </a:r>
          </a:p>
          <a:p>
            <a:pPr lvl="1">
              <a:spcBef>
                <a:spcPts val="0"/>
              </a:spcBef>
            </a:pPr>
            <a:endParaRPr lang="en-ZA" sz="375" dirty="0">
              <a:ea typeface="Calibri" panose="020F0502020204030204" pitchFamily="34" charset="0"/>
              <a:cs typeface="Times New Roman" panose="02020603050405020304" pitchFamily="18" charset="0"/>
            </a:endParaRPr>
          </a:p>
          <a:p>
            <a:pPr>
              <a:lnSpc>
                <a:spcPct val="100000"/>
              </a:lnSpc>
              <a:spcBef>
                <a:spcPts val="0"/>
              </a:spcBef>
              <a:spcAft>
                <a:spcPts val="600"/>
              </a:spcAft>
            </a:pPr>
            <a:r>
              <a:rPr lang="en-ZA" sz="1650" dirty="0"/>
              <a:t>Level of education</a:t>
            </a:r>
          </a:p>
          <a:p>
            <a:pPr marL="571500" lvl="1" indent="-342900">
              <a:lnSpc>
                <a:spcPct val="100000"/>
              </a:lnSpc>
              <a:spcBef>
                <a:spcPts val="0"/>
              </a:spcBef>
              <a:buFont typeface="Wingdings" pitchFamily="2" charset="2"/>
              <a:buChar char="§"/>
            </a:pPr>
            <a:r>
              <a:rPr lang="en-ZA" sz="1400" dirty="0"/>
              <a:t>In the survey sample 50% of CHWs had a matric level of education</a:t>
            </a:r>
          </a:p>
          <a:p>
            <a:pPr marL="571500" lvl="1" indent="-342900">
              <a:lnSpc>
                <a:spcPct val="100000"/>
              </a:lnSpc>
              <a:spcBef>
                <a:spcPts val="0"/>
              </a:spcBef>
              <a:buFont typeface="Wingdings" pitchFamily="2" charset="2"/>
              <a:buChar char="§"/>
            </a:pPr>
            <a:r>
              <a:rPr lang="en-ZA" sz="1400" dirty="0"/>
              <a:t> Two-thirds of OTLs had a diploma</a:t>
            </a:r>
          </a:p>
          <a:p>
            <a:pPr lvl="1">
              <a:spcBef>
                <a:spcPts val="0"/>
              </a:spcBef>
            </a:pPr>
            <a:endParaRPr lang="en-ZA" sz="375" dirty="0">
              <a:ea typeface="Calibri" panose="020F0502020204030204" pitchFamily="34" charset="0"/>
              <a:cs typeface="Times New Roman" panose="02020603050405020304" pitchFamily="18" charset="0"/>
            </a:endParaRPr>
          </a:p>
          <a:p>
            <a:pPr>
              <a:lnSpc>
                <a:spcPct val="100000"/>
              </a:lnSpc>
              <a:spcBef>
                <a:spcPts val="0"/>
              </a:spcBef>
              <a:spcAft>
                <a:spcPts val="600"/>
              </a:spcAft>
            </a:pPr>
            <a:r>
              <a:rPr lang="en-ZA" sz="1650" dirty="0"/>
              <a:t>Older cohort of CHWs and OTLs</a:t>
            </a:r>
          </a:p>
          <a:p>
            <a:pPr marL="571500" lvl="1" indent="-342900">
              <a:lnSpc>
                <a:spcPct val="100000"/>
              </a:lnSpc>
              <a:spcBef>
                <a:spcPts val="0"/>
              </a:spcBef>
              <a:spcAft>
                <a:spcPts val="600"/>
              </a:spcAft>
              <a:buFont typeface="Wingdings" pitchFamily="2" charset="2"/>
              <a:buChar char="§"/>
            </a:pPr>
            <a:r>
              <a:rPr lang="en-ZA" sz="1400" dirty="0"/>
              <a:t>12.2 % CHWs and 7.3% OTLs &lt;35 years old</a:t>
            </a:r>
          </a:p>
          <a:p>
            <a:pPr>
              <a:spcBef>
                <a:spcPts val="0"/>
              </a:spcBef>
            </a:pPr>
            <a:r>
              <a:rPr lang="en-ZA" sz="1275" dirty="0">
                <a:ea typeface="Calibri" panose="020F0502020204030204" pitchFamily="34" charset="0"/>
                <a:cs typeface="Times New Roman" panose="02020603050405020304" pitchFamily="18" charset="0"/>
              </a:rPr>
              <a:t> </a:t>
            </a:r>
            <a:r>
              <a:rPr lang="en-ZA" sz="1650" dirty="0"/>
              <a:t>High self-ratings of competencies </a:t>
            </a:r>
          </a:p>
          <a:p>
            <a:pPr marL="571500" lvl="1" indent="-342900">
              <a:lnSpc>
                <a:spcPct val="100000"/>
              </a:lnSpc>
              <a:spcBef>
                <a:spcPts val="0"/>
              </a:spcBef>
              <a:buFont typeface="Wingdings" pitchFamily="2" charset="2"/>
              <a:buChar char="§"/>
            </a:pPr>
            <a:r>
              <a:rPr lang="en-ZA" sz="1400" dirty="0"/>
              <a:t>Most CHWs had many years of experience</a:t>
            </a:r>
          </a:p>
          <a:p>
            <a:pPr marL="571500" lvl="1" indent="-342900">
              <a:lnSpc>
                <a:spcPct val="100000"/>
              </a:lnSpc>
              <a:spcBef>
                <a:spcPts val="0"/>
              </a:spcBef>
              <a:buFont typeface="Wingdings" pitchFamily="2" charset="2"/>
              <a:buChar char="§"/>
            </a:pPr>
            <a:r>
              <a:rPr lang="en-ZA" sz="1400" dirty="0"/>
              <a:t>Higher self-ratings in those who had received training</a:t>
            </a:r>
          </a:p>
          <a:p>
            <a:pPr lvl="1">
              <a:spcBef>
                <a:spcPts val="0"/>
              </a:spcBef>
              <a:buFont typeface="Arial" panose="020B0604020202020204" pitchFamily="34" charset="0"/>
              <a:buChar char="−"/>
            </a:pPr>
            <a:endParaRPr lang="en-ZA" sz="375" dirty="0">
              <a:ea typeface="Calibri" panose="020F0502020204030204" pitchFamily="34" charset="0"/>
            </a:endParaRPr>
          </a:p>
          <a:p>
            <a:pPr>
              <a:spcBef>
                <a:spcPts val="0"/>
              </a:spcBef>
            </a:pPr>
            <a:r>
              <a:rPr lang="en-ZA" sz="1650" dirty="0"/>
              <a:t>Skills gaps</a:t>
            </a:r>
          </a:p>
          <a:p>
            <a:pPr marL="571500" lvl="1" indent="-342900">
              <a:lnSpc>
                <a:spcPct val="100000"/>
              </a:lnSpc>
              <a:spcBef>
                <a:spcPts val="0"/>
              </a:spcBef>
              <a:buFont typeface="Wingdings" pitchFamily="2" charset="2"/>
              <a:buChar char="§"/>
            </a:pPr>
            <a:r>
              <a:rPr lang="en-US" sz="1400" dirty="0"/>
              <a:t>Violence/injury competency</a:t>
            </a:r>
          </a:p>
          <a:p>
            <a:pPr marL="571500" lvl="1" indent="-342900">
              <a:lnSpc>
                <a:spcPct val="100000"/>
              </a:lnSpc>
              <a:spcBef>
                <a:spcPts val="0"/>
              </a:spcBef>
              <a:buFont typeface="Wingdings" pitchFamily="2" charset="2"/>
              <a:buChar char="§"/>
            </a:pPr>
            <a:r>
              <a:rPr lang="en-US" sz="1400" dirty="0"/>
              <a:t>Administrative  and leadership skills among OTLs</a:t>
            </a:r>
          </a:p>
          <a:p>
            <a:pPr marL="571500" lvl="1" indent="-342900">
              <a:lnSpc>
                <a:spcPct val="100000"/>
              </a:lnSpc>
              <a:spcBef>
                <a:spcPts val="0"/>
              </a:spcBef>
              <a:buFont typeface="Wingdings" pitchFamily="2" charset="2"/>
              <a:buChar char="§"/>
            </a:pPr>
            <a:r>
              <a:rPr lang="en-ZA" sz="1400" dirty="0"/>
              <a:t> English language is barrier-&gt;50% requested to complete the survey in their local language</a:t>
            </a:r>
          </a:p>
          <a:p>
            <a:pPr>
              <a:spcBef>
                <a:spcPts val="0"/>
              </a:spcBef>
            </a:pPr>
            <a:endParaRPr lang="en-ZA" sz="375" b="1" dirty="0">
              <a:ea typeface="Calibri" panose="020F0502020204030204" pitchFamily="34" charset="0"/>
              <a:cs typeface="Times New Roman" panose="02020603050405020304" pitchFamily="18" charset="0"/>
            </a:endParaRPr>
          </a:p>
          <a:p>
            <a:pPr>
              <a:spcBef>
                <a:spcPts val="0"/>
              </a:spcBef>
            </a:pPr>
            <a:r>
              <a:rPr lang="en-ZA" sz="1650" dirty="0"/>
              <a:t>Training </a:t>
            </a:r>
          </a:p>
          <a:p>
            <a:pPr marL="571500" lvl="1" indent="-342900">
              <a:lnSpc>
                <a:spcPct val="100000"/>
              </a:lnSpc>
              <a:spcBef>
                <a:spcPts val="0"/>
              </a:spcBef>
              <a:buFont typeface="Wingdings" pitchFamily="2" charset="2"/>
              <a:buChar char="§"/>
            </a:pPr>
            <a:r>
              <a:rPr lang="en-ZA" sz="1400" dirty="0"/>
              <a:t>Allow adequate time for practical training </a:t>
            </a:r>
          </a:p>
          <a:p>
            <a:pPr marL="571500" lvl="1" indent="-342900">
              <a:lnSpc>
                <a:spcPct val="100000"/>
              </a:lnSpc>
              <a:spcBef>
                <a:spcPts val="0"/>
              </a:spcBef>
              <a:buFont typeface="Wingdings" pitchFamily="2" charset="2"/>
              <a:buChar char="§"/>
            </a:pPr>
            <a:r>
              <a:rPr lang="en-ZA" sz="1400" dirty="0"/>
              <a:t>Increase focus on training of OTLs /Providing training in leadership for OTLs </a:t>
            </a:r>
          </a:p>
          <a:p>
            <a:pPr marL="571500" lvl="1" indent="-342900">
              <a:lnSpc>
                <a:spcPct val="100000"/>
              </a:lnSpc>
              <a:spcBef>
                <a:spcPts val="0"/>
              </a:spcBef>
              <a:buFont typeface="Wingdings" pitchFamily="2" charset="2"/>
              <a:buChar char="§"/>
            </a:pPr>
            <a:r>
              <a:rPr lang="en-ZA" sz="1400" dirty="0"/>
              <a:t>Separating CHWs and  OTLs during  training</a:t>
            </a:r>
          </a:p>
          <a:p>
            <a:pPr marL="571500" lvl="1" indent="-342900">
              <a:lnSpc>
                <a:spcPct val="100000"/>
              </a:lnSpc>
              <a:spcBef>
                <a:spcPts val="0"/>
              </a:spcBef>
              <a:buFont typeface="Wingdings" pitchFamily="2" charset="2"/>
              <a:buChar char="§"/>
            </a:pPr>
            <a:r>
              <a:rPr lang="en-ZA" sz="1400" dirty="0"/>
              <a:t>Dedicated training budgets </a:t>
            </a:r>
          </a:p>
          <a:p>
            <a:pPr marL="571500" lvl="1" indent="-342900">
              <a:lnSpc>
                <a:spcPct val="100000"/>
              </a:lnSpc>
              <a:spcBef>
                <a:spcPts val="0"/>
              </a:spcBef>
              <a:buFont typeface="Wingdings" pitchFamily="2" charset="2"/>
              <a:buChar char="§"/>
            </a:pPr>
            <a:r>
              <a:rPr lang="en-ZA" sz="1400" dirty="0"/>
              <a:t>Provide adequate and updated  training materials including translated materials </a:t>
            </a:r>
          </a:p>
          <a:p>
            <a:endParaRPr lang="en-ZA" sz="1200" dirty="0"/>
          </a:p>
        </p:txBody>
      </p:sp>
      <p:sp>
        <p:nvSpPr>
          <p:cNvPr id="4" name="Slide Number Placeholder 3">
            <a:extLst>
              <a:ext uri="{FF2B5EF4-FFF2-40B4-BE49-F238E27FC236}">
                <a16:creationId xmlns:a16="http://schemas.microsoft.com/office/drawing/2014/main" id="{02039B38-D375-5102-7AF6-771A632A6F95}"/>
              </a:ext>
            </a:extLst>
          </p:cNvPr>
          <p:cNvSpPr>
            <a:spLocks noGrp="1"/>
          </p:cNvSpPr>
          <p:nvPr>
            <p:ph type="sldNum" sz="quarter" idx="12"/>
          </p:nvPr>
        </p:nvSpPr>
        <p:spPr/>
        <p:txBody>
          <a:bodyPr/>
          <a:lstStyle/>
          <a:p>
            <a:pPr>
              <a:defRPr/>
            </a:pPr>
            <a:fld id="{AE384767-D813-4A2C-AC78-6B9304AB03D9}" type="slidenum">
              <a:rPr lang="es-ES" altLang="en-US" smtClean="0"/>
              <a:pPr>
                <a:defRPr/>
              </a:pPr>
              <a:t>31</a:t>
            </a:fld>
            <a:endParaRPr lang="es-ES" altLang="en-US" dirty="0"/>
          </a:p>
        </p:txBody>
      </p:sp>
      <p:sp>
        <p:nvSpPr>
          <p:cNvPr id="5" name="Rectangle 4">
            <a:extLst>
              <a:ext uri="{FF2B5EF4-FFF2-40B4-BE49-F238E27FC236}">
                <a16:creationId xmlns:a16="http://schemas.microsoft.com/office/drawing/2014/main" id="{3875E990-9CF6-14E8-4D3D-270D2FCC4E44}"/>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1">
            <a:extLst>
              <a:ext uri="{FF2B5EF4-FFF2-40B4-BE49-F238E27FC236}">
                <a16:creationId xmlns:a16="http://schemas.microsoft.com/office/drawing/2014/main" id="{F330C8A2-BCAC-6C93-DDF8-D97F1C101EA6}"/>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3600" dirty="0">
                <a:solidFill>
                  <a:schemeClr val="bg1"/>
                </a:solidFill>
                <a:latin typeface="+mn-lt"/>
              </a:rPr>
              <a:t>CONCLUDING REMARKS</a:t>
            </a:r>
            <a:endParaRPr lang="en-ZA" sz="3600" dirty="0">
              <a:solidFill>
                <a:schemeClr val="bg1"/>
              </a:solidFill>
            </a:endParaRPr>
          </a:p>
        </p:txBody>
      </p:sp>
    </p:spTree>
    <p:extLst>
      <p:ext uri="{BB962C8B-B14F-4D97-AF65-F5344CB8AC3E}">
        <p14:creationId xmlns:p14="http://schemas.microsoft.com/office/powerpoint/2010/main" val="3041276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1EBFA-7016-53B6-6C38-D46376E74B5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00C5F3-64CB-FB5C-6DDF-222098547639}"/>
              </a:ext>
            </a:extLst>
          </p:cNvPr>
          <p:cNvSpPr>
            <a:spLocks noGrp="1"/>
          </p:cNvSpPr>
          <p:nvPr>
            <p:ph idx="1"/>
          </p:nvPr>
        </p:nvSpPr>
        <p:spPr>
          <a:xfrm>
            <a:off x="307323" y="874657"/>
            <a:ext cx="8727676" cy="5276121"/>
          </a:xfrm>
          <a:solidFill>
            <a:schemeClr val="bg1"/>
          </a:solidFill>
        </p:spPr>
        <p:txBody>
          <a:bodyPr/>
          <a:lstStyle/>
          <a:p>
            <a:pPr>
              <a:lnSpc>
                <a:spcPct val="100000"/>
              </a:lnSpc>
              <a:spcBef>
                <a:spcPts val="0"/>
              </a:spcBef>
              <a:spcAft>
                <a:spcPts val="600"/>
              </a:spcAft>
            </a:pPr>
            <a:r>
              <a:rPr lang="en-ZA" sz="1650" dirty="0"/>
              <a:t>Self-reported skills audits are subject to social-desirability bias</a:t>
            </a:r>
          </a:p>
          <a:p>
            <a:pPr>
              <a:lnSpc>
                <a:spcPct val="100000"/>
              </a:lnSpc>
              <a:spcBef>
                <a:spcPts val="0"/>
              </a:spcBef>
              <a:spcAft>
                <a:spcPts val="600"/>
              </a:spcAft>
            </a:pPr>
            <a:endParaRPr lang="en-ZA" sz="800" dirty="0"/>
          </a:p>
          <a:p>
            <a:pPr>
              <a:lnSpc>
                <a:spcPct val="100000"/>
              </a:lnSpc>
              <a:spcBef>
                <a:spcPts val="0"/>
              </a:spcBef>
              <a:spcAft>
                <a:spcPts val="600"/>
              </a:spcAft>
            </a:pPr>
            <a:r>
              <a:rPr lang="en-ZA" sz="1650" dirty="0"/>
              <a:t>Challenges with telephonically administered interviews included </a:t>
            </a:r>
          </a:p>
          <a:p>
            <a:pPr marL="571500" indent="-342900">
              <a:lnSpc>
                <a:spcPct val="100000"/>
              </a:lnSpc>
              <a:spcBef>
                <a:spcPts val="0"/>
              </a:spcBef>
              <a:spcAft>
                <a:spcPts val="600"/>
              </a:spcAft>
              <a:buFont typeface="Wingdings" pitchFamily="2" charset="2"/>
              <a:buChar char="§"/>
            </a:pPr>
            <a:r>
              <a:rPr lang="en-ZA" sz="1600" dirty="0"/>
              <a:t>network instability and connectivity</a:t>
            </a:r>
          </a:p>
          <a:p>
            <a:pPr marL="571500" indent="-342900">
              <a:lnSpc>
                <a:spcPct val="100000"/>
              </a:lnSpc>
              <a:spcBef>
                <a:spcPts val="0"/>
              </a:spcBef>
              <a:spcAft>
                <a:spcPts val="600"/>
              </a:spcAft>
              <a:buFont typeface="Wingdings" pitchFamily="2" charset="2"/>
              <a:buChar char="§"/>
            </a:pPr>
            <a:r>
              <a:rPr lang="en-ZA" sz="1600" dirty="0"/>
              <a:t>in some facilities a single telephone was used to conduct multiple interviews which may have compromised privacy</a:t>
            </a:r>
          </a:p>
          <a:p>
            <a:pPr lvl="1" indent="0">
              <a:lnSpc>
                <a:spcPct val="100000"/>
              </a:lnSpc>
              <a:spcBef>
                <a:spcPts val="0"/>
              </a:spcBef>
              <a:spcAft>
                <a:spcPts val="600"/>
              </a:spcAft>
            </a:pPr>
            <a:endParaRPr lang="en-ZA" sz="800" dirty="0"/>
          </a:p>
          <a:p>
            <a:pPr>
              <a:lnSpc>
                <a:spcPct val="100000"/>
              </a:lnSpc>
              <a:spcBef>
                <a:spcPts val="0"/>
              </a:spcBef>
              <a:spcAft>
                <a:spcPts val="600"/>
              </a:spcAft>
            </a:pPr>
            <a:r>
              <a:rPr lang="en-ZA" sz="1650" dirty="0"/>
              <a:t>Initially all instruments were in English, but had to be translated to the vernacular</a:t>
            </a:r>
          </a:p>
          <a:p>
            <a:pPr>
              <a:lnSpc>
                <a:spcPct val="100000"/>
              </a:lnSpc>
              <a:spcBef>
                <a:spcPts val="0"/>
              </a:spcBef>
              <a:spcAft>
                <a:spcPts val="600"/>
              </a:spcAft>
            </a:pPr>
            <a:endParaRPr lang="en-ZA" sz="800" dirty="0"/>
          </a:p>
          <a:p>
            <a:pPr>
              <a:lnSpc>
                <a:spcPct val="100000"/>
              </a:lnSpc>
              <a:spcBef>
                <a:spcPts val="0"/>
              </a:spcBef>
              <a:spcAft>
                <a:spcPts val="600"/>
              </a:spcAft>
            </a:pPr>
            <a:r>
              <a:rPr lang="en-ZA" sz="1650" dirty="0"/>
              <a:t>Ethics approval at District level were not received in some districts in the Western Cape and in Gauteng</a:t>
            </a:r>
          </a:p>
          <a:p>
            <a:pPr>
              <a:lnSpc>
                <a:spcPct val="100000"/>
              </a:lnSpc>
              <a:spcBef>
                <a:spcPts val="0"/>
              </a:spcBef>
              <a:spcAft>
                <a:spcPts val="600"/>
              </a:spcAft>
            </a:pPr>
            <a:endParaRPr lang="en-ZA" sz="800" dirty="0"/>
          </a:p>
          <a:p>
            <a:pPr>
              <a:lnSpc>
                <a:spcPct val="100000"/>
              </a:lnSpc>
              <a:spcBef>
                <a:spcPts val="0"/>
              </a:spcBef>
              <a:spcAft>
                <a:spcPts val="600"/>
              </a:spcAft>
            </a:pPr>
            <a:r>
              <a:rPr lang="en-ZA" sz="1650" dirty="0"/>
              <a:t>Qualitative data was not able to be collected in the Western Cape </a:t>
            </a:r>
          </a:p>
          <a:p>
            <a:pPr>
              <a:lnSpc>
                <a:spcPct val="100000"/>
              </a:lnSpc>
              <a:spcBef>
                <a:spcPts val="0"/>
              </a:spcBef>
              <a:spcAft>
                <a:spcPts val="600"/>
              </a:spcAft>
            </a:pPr>
            <a:endParaRPr lang="en-ZA" sz="800" dirty="0"/>
          </a:p>
          <a:p>
            <a:pPr>
              <a:lnSpc>
                <a:spcPct val="100000"/>
              </a:lnSpc>
              <a:spcBef>
                <a:spcPts val="0"/>
              </a:spcBef>
              <a:spcAft>
                <a:spcPts val="600"/>
              </a:spcAft>
            </a:pPr>
            <a:r>
              <a:rPr lang="en-ZA" sz="1650" dirty="0"/>
              <a:t>CHW/OTL coverage was not able to be provided in the Western Cape</a:t>
            </a:r>
          </a:p>
          <a:p>
            <a:pPr>
              <a:lnSpc>
                <a:spcPct val="100000"/>
              </a:lnSpc>
              <a:spcBef>
                <a:spcPts val="0"/>
              </a:spcBef>
              <a:spcAft>
                <a:spcPts val="600"/>
              </a:spcAft>
            </a:pPr>
            <a:endParaRPr lang="en-ZA" sz="800" dirty="0"/>
          </a:p>
          <a:p>
            <a:pPr>
              <a:lnSpc>
                <a:spcPct val="100000"/>
              </a:lnSpc>
              <a:spcBef>
                <a:spcPts val="0"/>
              </a:spcBef>
              <a:spcAft>
                <a:spcPts val="600"/>
              </a:spcAft>
            </a:pPr>
            <a:r>
              <a:rPr lang="en-US" sz="1650" dirty="0"/>
              <a:t>The data on the number of CHWs and OTLs per district were not readily available from provinces for calculation of coverage</a:t>
            </a:r>
            <a:endParaRPr lang="en-ZA" sz="1350" dirty="0"/>
          </a:p>
        </p:txBody>
      </p:sp>
      <p:sp>
        <p:nvSpPr>
          <p:cNvPr id="4" name="Slide Number Placeholder 3">
            <a:extLst>
              <a:ext uri="{FF2B5EF4-FFF2-40B4-BE49-F238E27FC236}">
                <a16:creationId xmlns:a16="http://schemas.microsoft.com/office/drawing/2014/main" id="{05C2ED0C-6C27-5308-1706-024FC942EF2C}"/>
              </a:ext>
            </a:extLst>
          </p:cNvPr>
          <p:cNvSpPr>
            <a:spLocks noGrp="1"/>
          </p:cNvSpPr>
          <p:nvPr>
            <p:ph type="sldNum" sz="quarter" idx="12"/>
          </p:nvPr>
        </p:nvSpPr>
        <p:spPr/>
        <p:txBody>
          <a:bodyPr/>
          <a:lstStyle/>
          <a:p>
            <a:pPr>
              <a:defRPr/>
            </a:pPr>
            <a:fld id="{AE384767-D813-4A2C-AC78-6B9304AB03D9}" type="slidenum">
              <a:rPr lang="es-ES" altLang="en-US" smtClean="0"/>
              <a:pPr>
                <a:defRPr/>
              </a:pPr>
              <a:t>32</a:t>
            </a:fld>
            <a:endParaRPr lang="es-ES" altLang="en-US" dirty="0"/>
          </a:p>
        </p:txBody>
      </p:sp>
      <p:sp>
        <p:nvSpPr>
          <p:cNvPr id="5" name="Rectangle 4">
            <a:extLst>
              <a:ext uri="{FF2B5EF4-FFF2-40B4-BE49-F238E27FC236}">
                <a16:creationId xmlns:a16="http://schemas.microsoft.com/office/drawing/2014/main" id="{9791E597-4241-9333-A448-5C00560DBE34}"/>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1">
            <a:extLst>
              <a:ext uri="{FF2B5EF4-FFF2-40B4-BE49-F238E27FC236}">
                <a16:creationId xmlns:a16="http://schemas.microsoft.com/office/drawing/2014/main" id="{1B0F3C71-7C35-2347-2F5F-08B25C8F7221}"/>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3600" dirty="0">
                <a:solidFill>
                  <a:schemeClr val="bg1"/>
                </a:solidFill>
                <a:latin typeface="+mn-lt"/>
              </a:rPr>
              <a:t>LIMITATIONS</a:t>
            </a:r>
            <a:endParaRPr lang="en-ZA" sz="3600" dirty="0">
              <a:solidFill>
                <a:schemeClr val="bg1"/>
              </a:solidFill>
            </a:endParaRPr>
          </a:p>
        </p:txBody>
      </p:sp>
      <p:pic>
        <p:nvPicPr>
          <p:cNvPr id="7" name="Picture 6" descr="A black background with green text&#10;&#10;Description automatically generated">
            <a:extLst>
              <a:ext uri="{FF2B5EF4-FFF2-40B4-BE49-F238E27FC236}">
                <a16:creationId xmlns:a16="http://schemas.microsoft.com/office/drawing/2014/main" id="{03273206-BC32-6A08-97DC-4FDDDEEC35C4}"/>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2D9B85D1-6A79-5886-4057-1D0BE0BAFD3A}"/>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9929A5B9-FC2C-F18B-0A36-BC60B322BFC6}"/>
              </a:ext>
            </a:extLst>
          </p:cNvPr>
          <p:cNvPicPr>
            <a:picLocks noChangeAspect="1"/>
          </p:cNvPicPr>
          <p:nvPr/>
        </p:nvPicPr>
        <p:blipFill>
          <a:blip r:embed="rId4"/>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19226974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3D83E8-C606-2491-422D-4BF6693632D4}"/>
              </a:ext>
            </a:extLst>
          </p:cNvPr>
          <p:cNvSpPr>
            <a:spLocks noGrp="1"/>
          </p:cNvSpPr>
          <p:nvPr>
            <p:ph idx="1"/>
          </p:nvPr>
        </p:nvSpPr>
        <p:spPr>
          <a:xfrm>
            <a:off x="295703" y="722244"/>
            <a:ext cx="8721620" cy="5831638"/>
          </a:xfrm>
          <a:solidFill>
            <a:schemeClr val="bg1"/>
          </a:solidFill>
        </p:spPr>
        <p:txBody>
          <a:bodyPr/>
          <a:lstStyle/>
          <a:p>
            <a:pPr marL="0" indent="0">
              <a:lnSpc>
                <a:spcPct val="100000"/>
              </a:lnSpc>
              <a:spcBef>
                <a:spcPts val="0"/>
              </a:spcBef>
              <a:spcAft>
                <a:spcPts val="600"/>
              </a:spcAft>
              <a:buNone/>
            </a:pPr>
            <a:r>
              <a:rPr lang="en-ZA" sz="1650" dirty="0">
                <a:solidFill>
                  <a:srgbClr val="386546"/>
                </a:solidFill>
              </a:rPr>
              <a:t>Recruitment</a:t>
            </a:r>
          </a:p>
          <a:p>
            <a:pPr>
              <a:spcBef>
                <a:spcPts val="0"/>
              </a:spcBef>
            </a:pPr>
            <a:r>
              <a:rPr lang="en-ZA" sz="1400" dirty="0">
                <a:latin typeface="+mj-lt"/>
                <a:ea typeface="Calibri" panose="020F0502020204030204" pitchFamily="34" charset="0"/>
                <a:cs typeface="Times New Roman" panose="02020603050405020304" pitchFamily="18" charset="0"/>
              </a:rPr>
              <a:t>Prioritize recruitment in areas of greatest need. There is a need to focus on specific districts, especially in EC, KZN, and NW provinces for CHWs,  and better understand the dynamics and need in GP</a:t>
            </a:r>
          </a:p>
          <a:p>
            <a:pPr>
              <a:spcBef>
                <a:spcPts val="0"/>
              </a:spcBef>
            </a:pPr>
            <a:r>
              <a:rPr lang="en-ZA" sz="1400" dirty="0">
                <a:latin typeface="+mj-lt"/>
                <a:ea typeface="Calibri" panose="020F0502020204030204" pitchFamily="34" charset="0"/>
                <a:cs typeface="Times New Roman" panose="02020603050405020304" pitchFamily="18" charset="0"/>
              </a:rPr>
              <a:t>OTLs to be recruited in districts where there is a low coverage and high CHW </a:t>
            </a:r>
            <a:r>
              <a:rPr lang="en-ZA" sz="1400">
                <a:latin typeface="+mj-lt"/>
                <a:ea typeface="Calibri" panose="020F0502020204030204" pitchFamily="34" charset="0"/>
                <a:cs typeface="Times New Roman" panose="02020603050405020304" pitchFamily="18" charset="0"/>
              </a:rPr>
              <a:t>to OTL ratios </a:t>
            </a:r>
            <a:endParaRPr lang="en-ZA" sz="1400" dirty="0">
              <a:latin typeface="+mj-lt"/>
              <a:ea typeface="Calibri" panose="020F0502020204030204" pitchFamily="34" charset="0"/>
              <a:cs typeface="Times New Roman" panose="02020603050405020304" pitchFamily="18" charset="0"/>
            </a:endParaRPr>
          </a:p>
          <a:p>
            <a:pPr>
              <a:spcBef>
                <a:spcPts val="0"/>
              </a:spcBef>
            </a:pPr>
            <a:r>
              <a:rPr lang="en-ZA" sz="1400" dirty="0">
                <a:latin typeface="+mj-lt"/>
                <a:ea typeface="Calibri" panose="020F0502020204030204" pitchFamily="34" charset="0"/>
                <a:cs typeface="Times New Roman" panose="02020603050405020304" pitchFamily="18" charset="0"/>
              </a:rPr>
              <a:t>Recruit younger CHWs, especially in NW, EC and LP and ensure skills transfer from those with experience  </a:t>
            </a:r>
          </a:p>
          <a:p>
            <a:pPr>
              <a:spcBef>
                <a:spcPts val="0"/>
              </a:spcBef>
            </a:pPr>
            <a:r>
              <a:rPr lang="en-ZA" sz="1400" dirty="0">
                <a:latin typeface="+mj-lt"/>
                <a:ea typeface="Calibri" panose="020F0502020204030204" pitchFamily="34" charset="0"/>
                <a:cs typeface="Times New Roman" panose="02020603050405020304" pitchFamily="18" charset="0"/>
              </a:rPr>
              <a:t>Ensure new recruits meet Matric entry-level and capacitate those in the system to Matric qualification</a:t>
            </a:r>
          </a:p>
          <a:p>
            <a:pPr>
              <a:spcBef>
                <a:spcPts val="0"/>
              </a:spcBef>
              <a:buFont typeface="+mj-lt"/>
              <a:buAutoNum type="arabicPeriod"/>
            </a:pPr>
            <a:endParaRPr lang="en-ZA" sz="1050" dirty="0">
              <a:latin typeface="+mj-lt"/>
              <a:ea typeface="Calibri" panose="020F0502020204030204" pitchFamily="34" charset="0"/>
              <a:cs typeface="Times New Roman" panose="02020603050405020304" pitchFamily="18" charset="0"/>
            </a:endParaRPr>
          </a:p>
          <a:p>
            <a:pPr marL="0" indent="0">
              <a:lnSpc>
                <a:spcPct val="100000"/>
              </a:lnSpc>
              <a:spcBef>
                <a:spcPts val="0"/>
              </a:spcBef>
              <a:spcAft>
                <a:spcPts val="600"/>
              </a:spcAft>
              <a:buNone/>
            </a:pPr>
            <a:r>
              <a:rPr lang="en-ZA" sz="1650" dirty="0">
                <a:solidFill>
                  <a:srgbClr val="386546"/>
                </a:solidFill>
              </a:rPr>
              <a:t>Organization of training</a:t>
            </a:r>
          </a:p>
          <a:p>
            <a:pPr marL="228600" lvl="1">
              <a:spcBef>
                <a:spcPts val="0"/>
              </a:spcBef>
            </a:pPr>
            <a:r>
              <a:rPr lang="en-ZA" sz="1400" dirty="0">
                <a:latin typeface="+mj-lt"/>
                <a:cs typeface="Times New Roman" panose="02020603050405020304" pitchFamily="18" charset="0"/>
              </a:rPr>
              <a:t>Newly recruited CHWs must be offered the Foundation phase training before commencing duties Prioritize training for new recruits.</a:t>
            </a:r>
          </a:p>
          <a:p>
            <a:pPr marL="228600" lvl="1">
              <a:spcBef>
                <a:spcPts val="0"/>
              </a:spcBef>
            </a:pPr>
            <a:r>
              <a:rPr lang="en-ZA" sz="1400" dirty="0">
                <a:latin typeface="+mj-lt"/>
                <a:cs typeface="Times New Roman" panose="02020603050405020304" pitchFamily="18" charset="0"/>
              </a:rPr>
              <a:t>Offer Foundation phase training to OTLs</a:t>
            </a:r>
          </a:p>
          <a:p>
            <a:pPr marL="228600" lvl="1">
              <a:spcBef>
                <a:spcPts val="0"/>
              </a:spcBef>
            </a:pPr>
            <a:r>
              <a:rPr lang="en-ZA" sz="1400" dirty="0">
                <a:latin typeface="+mj-lt"/>
                <a:cs typeface="Times New Roman" panose="02020603050405020304" pitchFamily="18" charset="0"/>
              </a:rPr>
              <a:t>Place adequate emphasis on practical training </a:t>
            </a:r>
          </a:p>
          <a:p>
            <a:pPr marL="228600" lvl="1">
              <a:spcBef>
                <a:spcPts val="0"/>
              </a:spcBef>
            </a:pPr>
            <a:r>
              <a:rPr lang="en-ZA" sz="1400" dirty="0">
                <a:latin typeface="+mj-lt"/>
                <a:cs typeface="Times New Roman" panose="02020603050405020304" pitchFamily="18" charset="0"/>
              </a:rPr>
              <a:t>Provide more coaching/ mentorship programmes and leadership training for OTLs</a:t>
            </a:r>
          </a:p>
          <a:p>
            <a:pPr marL="257175" indent="-257175">
              <a:spcBef>
                <a:spcPts val="0"/>
              </a:spcBef>
              <a:buFont typeface="+mj-lt"/>
              <a:buAutoNum type="arabicPeriod"/>
            </a:pPr>
            <a:endParaRPr lang="en-ZA" sz="1050" dirty="0">
              <a:latin typeface="+mj-lt"/>
              <a:ea typeface="Calibri" panose="020F0502020204030204" pitchFamily="34" charset="0"/>
              <a:cs typeface="Times New Roman" panose="02020603050405020304" pitchFamily="18" charset="0"/>
            </a:endParaRPr>
          </a:p>
          <a:p>
            <a:pPr marL="0" indent="0">
              <a:spcBef>
                <a:spcPts val="0"/>
              </a:spcBef>
              <a:buNone/>
            </a:pPr>
            <a:r>
              <a:rPr lang="en-ZA" sz="1650" dirty="0">
                <a:solidFill>
                  <a:srgbClr val="386546"/>
                </a:solidFill>
              </a:rPr>
              <a:t>Increase resources</a:t>
            </a:r>
          </a:p>
          <a:p>
            <a:pPr marL="228600" lvl="1">
              <a:spcBef>
                <a:spcPts val="0"/>
              </a:spcBef>
            </a:pPr>
            <a:r>
              <a:rPr lang="en-ZA" sz="1400" dirty="0">
                <a:latin typeface="+mj-lt"/>
                <a:cs typeface="Times New Roman" panose="02020603050405020304" pitchFamily="18" charset="0"/>
              </a:rPr>
              <a:t>Adequate budget</a:t>
            </a:r>
          </a:p>
          <a:p>
            <a:pPr marL="228600" lvl="1">
              <a:spcBef>
                <a:spcPts val="0"/>
              </a:spcBef>
            </a:pPr>
            <a:r>
              <a:rPr lang="en-ZA" sz="1400" dirty="0">
                <a:latin typeface="+mj-lt"/>
                <a:cs typeface="Times New Roman" panose="02020603050405020304" pitchFamily="18" charset="0"/>
              </a:rPr>
              <a:t>Increase the number of trainers </a:t>
            </a:r>
          </a:p>
          <a:p>
            <a:pPr marL="228600" lvl="1">
              <a:spcBef>
                <a:spcPts val="0"/>
              </a:spcBef>
            </a:pPr>
            <a:r>
              <a:rPr lang="en-ZA" sz="1400" dirty="0">
                <a:latin typeface="+mj-lt"/>
                <a:cs typeface="Times New Roman" panose="02020603050405020304" pitchFamily="18" charset="0"/>
              </a:rPr>
              <a:t>Provide printed training manuals and job aids </a:t>
            </a:r>
          </a:p>
          <a:p>
            <a:pPr marL="228600" lvl="1">
              <a:spcBef>
                <a:spcPts val="0"/>
              </a:spcBef>
            </a:pPr>
            <a:r>
              <a:rPr lang="en-ZA" sz="1400" dirty="0">
                <a:latin typeface="+mj-lt"/>
                <a:cs typeface="Times New Roman" panose="02020603050405020304" pitchFamily="18" charset="0"/>
              </a:rPr>
              <a:t>English language competence is a challenge: training manuals and job aids should also be in local languages</a:t>
            </a:r>
          </a:p>
          <a:p>
            <a:pPr marL="0" lvl="1" indent="0">
              <a:spcBef>
                <a:spcPts val="0"/>
              </a:spcBef>
              <a:buNone/>
            </a:pPr>
            <a:endParaRPr lang="en-ZA" sz="1050" dirty="0">
              <a:latin typeface="+mj-lt"/>
              <a:cs typeface="Times New Roman" panose="02020603050405020304" pitchFamily="18" charset="0"/>
            </a:endParaRPr>
          </a:p>
          <a:p>
            <a:pPr marL="0" indent="0">
              <a:lnSpc>
                <a:spcPct val="100000"/>
              </a:lnSpc>
              <a:spcBef>
                <a:spcPts val="0"/>
              </a:spcBef>
              <a:spcAft>
                <a:spcPts val="600"/>
              </a:spcAft>
              <a:buNone/>
            </a:pPr>
            <a:r>
              <a:rPr lang="en-ZA" sz="1650" dirty="0">
                <a:solidFill>
                  <a:srgbClr val="386546"/>
                </a:solidFill>
              </a:rPr>
              <a:t>Supervision and mentoring </a:t>
            </a:r>
          </a:p>
          <a:p>
            <a:pPr marL="228600" lvl="1">
              <a:spcBef>
                <a:spcPts val="0"/>
              </a:spcBef>
            </a:pPr>
            <a:r>
              <a:rPr lang="en-ZA" sz="1400" dirty="0">
                <a:latin typeface="+mj-lt"/>
                <a:cs typeface="Times New Roman" panose="02020603050405020304" pitchFamily="18" charset="0"/>
              </a:rPr>
              <a:t>Strengthen supportive supervision and regular coaching </a:t>
            </a:r>
          </a:p>
          <a:p>
            <a:pPr marL="228600" lvl="1">
              <a:spcBef>
                <a:spcPts val="0"/>
              </a:spcBef>
            </a:pPr>
            <a:r>
              <a:rPr lang="en-ZA" sz="1400" dirty="0">
                <a:latin typeface="+mj-lt"/>
                <a:cs typeface="Times New Roman" panose="02020603050405020304" pitchFamily="18" charset="0"/>
              </a:rPr>
              <a:t>Implement formalized continuous assessments </a:t>
            </a:r>
          </a:p>
          <a:p>
            <a:pPr>
              <a:spcBef>
                <a:spcPts val="0"/>
              </a:spcBef>
              <a:buFont typeface="+mj-lt"/>
              <a:buAutoNum type="arabicPeriod" startAt="5"/>
            </a:pPr>
            <a:endParaRPr lang="en-ZA" sz="1050" dirty="0">
              <a:latin typeface="+mj-lt"/>
              <a:ea typeface="Calibri" panose="020F0502020204030204" pitchFamily="34" charset="0"/>
              <a:cs typeface="Times New Roman" panose="02020603050405020304" pitchFamily="18" charset="0"/>
            </a:endParaRPr>
          </a:p>
          <a:p>
            <a:pPr marL="0" indent="0">
              <a:spcBef>
                <a:spcPts val="0"/>
              </a:spcBef>
              <a:buNone/>
            </a:pPr>
            <a:r>
              <a:rPr lang="en-ZA" sz="1650" dirty="0">
                <a:solidFill>
                  <a:srgbClr val="386546"/>
                </a:solidFill>
              </a:rPr>
              <a:t>Future studies</a:t>
            </a:r>
          </a:p>
          <a:p>
            <a:pPr marL="228600" lvl="1">
              <a:spcBef>
                <a:spcPts val="0"/>
              </a:spcBef>
            </a:pPr>
            <a:r>
              <a:rPr lang="en-US" sz="1400" dirty="0">
                <a:latin typeface="+mj-lt"/>
                <a:cs typeface="Times New Roman" panose="02020603050405020304" pitchFamily="18" charset="0"/>
              </a:rPr>
              <a:t>Job satisfaction amongst CHWs and OTLs</a:t>
            </a:r>
          </a:p>
          <a:p>
            <a:pPr marL="228600" lvl="1">
              <a:spcBef>
                <a:spcPts val="0"/>
              </a:spcBef>
            </a:pPr>
            <a:r>
              <a:rPr lang="en-US" sz="1400" dirty="0">
                <a:latin typeface="+mj-lt"/>
                <a:cs typeface="Times New Roman" panose="02020603050405020304" pitchFamily="18" charset="0"/>
              </a:rPr>
              <a:t>Determine the views of more CHW trainers on models and strategies for meeting CHW training needs.</a:t>
            </a:r>
          </a:p>
        </p:txBody>
      </p:sp>
      <p:sp>
        <p:nvSpPr>
          <p:cNvPr id="4" name="Slide Number Placeholder 3">
            <a:extLst>
              <a:ext uri="{FF2B5EF4-FFF2-40B4-BE49-F238E27FC236}">
                <a16:creationId xmlns:a16="http://schemas.microsoft.com/office/drawing/2014/main" id="{A8C8413D-48F9-D55B-5BAC-27E4BBB82573}"/>
              </a:ext>
            </a:extLst>
          </p:cNvPr>
          <p:cNvSpPr>
            <a:spLocks noGrp="1"/>
          </p:cNvSpPr>
          <p:nvPr>
            <p:ph type="sldNum" sz="quarter" idx="12"/>
          </p:nvPr>
        </p:nvSpPr>
        <p:spPr/>
        <p:txBody>
          <a:bodyPr/>
          <a:lstStyle/>
          <a:p>
            <a:pPr>
              <a:defRPr/>
            </a:pPr>
            <a:fld id="{AE384767-D813-4A2C-AC78-6B9304AB03D9}" type="slidenum">
              <a:rPr lang="es-ES" altLang="en-US" smtClean="0"/>
              <a:pPr>
                <a:defRPr/>
              </a:pPr>
              <a:t>33</a:t>
            </a:fld>
            <a:endParaRPr lang="es-ES" altLang="en-US" dirty="0"/>
          </a:p>
        </p:txBody>
      </p:sp>
      <p:sp>
        <p:nvSpPr>
          <p:cNvPr id="5" name="Rectangle 4">
            <a:extLst>
              <a:ext uri="{FF2B5EF4-FFF2-40B4-BE49-F238E27FC236}">
                <a16:creationId xmlns:a16="http://schemas.microsoft.com/office/drawing/2014/main" id="{4661E31A-C5BE-2614-927E-4BE060B3FF79}"/>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1">
            <a:extLst>
              <a:ext uri="{FF2B5EF4-FFF2-40B4-BE49-F238E27FC236}">
                <a16:creationId xmlns:a16="http://schemas.microsoft.com/office/drawing/2014/main" id="{0D14FBFB-BD18-2D60-A1B1-B1EE4D015DF9}"/>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3600" dirty="0">
                <a:solidFill>
                  <a:schemeClr val="bg1"/>
                </a:solidFill>
                <a:latin typeface="+mn-lt"/>
              </a:rPr>
              <a:t>RECOMMENDATIONS</a:t>
            </a:r>
            <a:endParaRPr lang="en-ZA" sz="3600" dirty="0">
              <a:solidFill>
                <a:schemeClr val="bg1"/>
              </a:solidFill>
            </a:endParaRPr>
          </a:p>
        </p:txBody>
      </p:sp>
      <p:pic>
        <p:nvPicPr>
          <p:cNvPr id="7" name="Picture 6" descr="A black background with green text&#10;&#10;Description automatically generated">
            <a:extLst>
              <a:ext uri="{FF2B5EF4-FFF2-40B4-BE49-F238E27FC236}">
                <a16:creationId xmlns:a16="http://schemas.microsoft.com/office/drawing/2014/main" id="{710DEBF5-5567-0C5F-73B2-C4B74AE6C1F0}"/>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34C4BB37-DF2C-F649-34B9-E6DD13C0747D}"/>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DAB2F793-6C87-A0BB-B0AA-F33CF5E4722B}"/>
              </a:ext>
            </a:extLst>
          </p:cNvPr>
          <p:cNvPicPr>
            <a:picLocks noChangeAspect="1"/>
          </p:cNvPicPr>
          <p:nvPr/>
        </p:nvPicPr>
        <p:blipFill>
          <a:blip r:embed="rId4"/>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28587637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10FCB3-CECB-BB44-D39A-E1550CA81825}"/>
              </a:ext>
            </a:extLst>
          </p:cNvPr>
          <p:cNvSpPr>
            <a:spLocks noGrp="1"/>
          </p:cNvSpPr>
          <p:nvPr>
            <p:ph idx="1"/>
          </p:nvPr>
        </p:nvSpPr>
        <p:spPr>
          <a:xfrm>
            <a:off x="562038" y="1256312"/>
            <a:ext cx="7886700" cy="4351338"/>
          </a:xfrm>
        </p:spPr>
        <p:txBody>
          <a:bodyPr/>
          <a:lstStyle/>
          <a:p>
            <a:pPr marL="285750" lvl="1" indent="-285750">
              <a:lnSpc>
                <a:spcPct val="100000"/>
              </a:lnSpc>
              <a:spcBef>
                <a:spcPts val="0"/>
              </a:spcBef>
              <a:spcAft>
                <a:spcPts val="600"/>
              </a:spcAft>
            </a:pPr>
            <a:r>
              <a:rPr lang="en-ZA" sz="1650" dirty="0">
                <a:solidFill>
                  <a:srgbClr val="386546"/>
                </a:solidFill>
              </a:rPr>
              <a:t>National Department of Health</a:t>
            </a:r>
          </a:p>
          <a:p>
            <a:pPr marL="285750" lvl="1" indent="-285750">
              <a:lnSpc>
                <a:spcPct val="100000"/>
              </a:lnSpc>
              <a:spcBef>
                <a:spcPts val="0"/>
              </a:spcBef>
              <a:spcAft>
                <a:spcPts val="600"/>
              </a:spcAft>
            </a:pPr>
            <a:r>
              <a:rPr lang="en-ZA" sz="1650" dirty="0">
                <a:solidFill>
                  <a:srgbClr val="386546"/>
                </a:solidFill>
              </a:rPr>
              <a:t>National Department of Health Community Health Worker Think Tank” NDoH CHWTT led by the DDG Primary Health Care</a:t>
            </a:r>
          </a:p>
          <a:p>
            <a:pPr marL="285750" lvl="1" indent="-285750">
              <a:lnSpc>
                <a:spcPct val="100000"/>
              </a:lnSpc>
              <a:spcBef>
                <a:spcPts val="0"/>
              </a:spcBef>
              <a:spcAft>
                <a:spcPts val="600"/>
              </a:spcAft>
            </a:pPr>
            <a:r>
              <a:rPr lang="en-ZA" sz="1650" dirty="0">
                <a:solidFill>
                  <a:srgbClr val="386546"/>
                </a:solidFill>
              </a:rPr>
              <a:t>Ms L Madikizela, Dr L Malinga, Ms G Buthelezi, Dr N Jaxa</a:t>
            </a:r>
          </a:p>
          <a:p>
            <a:pPr marL="285750" lvl="1" indent="-285750">
              <a:lnSpc>
                <a:spcPct val="100000"/>
              </a:lnSpc>
              <a:spcBef>
                <a:spcPts val="0"/>
              </a:spcBef>
              <a:spcAft>
                <a:spcPts val="600"/>
              </a:spcAft>
            </a:pPr>
            <a:r>
              <a:rPr lang="en-ZA" sz="1650" dirty="0">
                <a:solidFill>
                  <a:srgbClr val="386546"/>
                </a:solidFill>
              </a:rPr>
              <a:t>Provincial managers</a:t>
            </a:r>
          </a:p>
          <a:p>
            <a:pPr marL="285750" lvl="1" indent="-285750">
              <a:lnSpc>
                <a:spcPct val="100000"/>
              </a:lnSpc>
              <a:spcBef>
                <a:spcPts val="0"/>
              </a:spcBef>
              <a:spcAft>
                <a:spcPts val="600"/>
              </a:spcAft>
            </a:pPr>
            <a:r>
              <a:rPr lang="en-ZA" sz="1650" dirty="0">
                <a:solidFill>
                  <a:srgbClr val="386546"/>
                </a:solidFill>
              </a:rPr>
              <a:t>Participants</a:t>
            </a:r>
          </a:p>
          <a:p>
            <a:pPr marL="285750" lvl="1" indent="-285750">
              <a:lnSpc>
                <a:spcPct val="100000"/>
              </a:lnSpc>
              <a:spcBef>
                <a:spcPts val="0"/>
              </a:spcBef>
              <a:spcAft>
                <a:spcPts val="600"/>
              </a:spcAft>
            </a:pPr>
            <a:r>
              <a:rPr lang="en-ZA" sz="1650" dirty="0">
                <a:solidFill>
                  <a:srgbClr val="386546"/>
                </a:solidFill>
              </a:rPr>
              <a:t>Health Systems Trust- Dr Moeti, Dr Ntuli, Mr D Govender</a:t>
            </a:r>
          </a:p>
          <a:p>
            <a:pPr marL="285750" lvl="1" indent="-285750">
              <a:lnSpc>
                <a:spcPct val="100000"/>
              </a:lnSpc>
              <a:spcBef>
                <a:spcPts val="0"/>
              </a:spcBef>
              <a:spcAft>
                <a:spcPts val="600"/>
              </a:spcAft>
            </a:pPr>
            <a:r>
              <a:rPr lang="en-ZA" sz="1650" dirty="0">
                <a:solidFill>
                  <a:srgbClr val="386546"/>
                </a:solidFill>
              </a:rPr>
              <a:t>Johnson and Johnson Foundation </a:t>
            </a:r>
          </a:p>
          <a:p>
            <a:pPr marL="285750" lvl="1" indent="-285750">
              <a:lnSpc>
                <a:spcPct val="100000"/>
              </a:lnSpc>
              <a:spcBef>
                <a:spcPts val="0"/>
              </a:spcBef>
              <a:spcAft>
                <a:spcPts val="600"/>
              </a:spcAft>
            </a:pPr>
            <a:r>
              <a:rPr lang="en-ZA" sz="1650" dirty="0">
                <a:solidFill>
                  <a:srgbClr val="386546"/>
                </a:solidFill>
              </a:rPr>
              <a:t>All staff HSRC, NDOH, PDOH, HST</a:t>
            </a:r>
          </a:p>
          <a:p>
            <a:pPr marL="0" indent="0">
              <a:buNone/>
            </a:pPr>
            <a:endParaRPr lang="en-ZA" sz="1350" dirty="0">
              <a:latin typeface="Times New Roman" panose="02020603050405020304" pitchFamily="18" charset="0"/>
              <a:ea typeface="Calibri" panose="020F0502020204030204" pitchFamily="34" charset="0"/>
              <a:cs typeface="Times New Roman" panose="02020603050405020304" pitchFamily="18" charset="0"/>
            </a:endParaRPr>
          </a:p>
          <a:p>
            <a:endParaRPr lang="en-ZA" dirty="0"/>
          </a:p>
        </p:txBody>
      </p:sp>
      <p:sp>
        <p:nvSpPr>
          <p:cNvPr id="2" name="Slide Number Placeholder 1">
            <a:extLst>
              <a:ext uri="{FF2B5EF4-FFF2-40B4-BE49-F238E27FC236}">
                <a16:creationId xmlns:a16="http://schemas.microsoft.com/office/drawing/2014/main" id="{01A4E2DB-F2FE-6800-C652-21F92860CB8F}"/>
              </a:ext>
            </a:extLst>
          </p:cNvPr>
          <p:cNvSpPr>
            <a:spLocks noGrp="1"/>
          </p:cNvSpPr>
          <p:nvPr>
            <p:ph type="sldNum" sz="quarter" idx="12"/>
          </p:nvPr>
        </p:nvSpPr>
        <p:spPr/>
        <p:txBody>
          <a:bodyPr/>
          <a:lstStyle/>
          <a:p>
            <a:pPr>
              <a:defRPr/>
            </a:pPr>
            <a:fld id="{AE384767-D813-4A2C-AC78-6B9304AB03D9}" type="slidenum">
              <a:rPr lang="es-ES" altLang="en-US" smtClean="0"/>
              <a:pPr>
                <a:defRPr/>
              </a:pPr>
              <a:t>34</a:t>
            </a:fld>
            <a:endParaRPr lang="es-ES" altLang="en-US" dirty="0"/>
          </a:p>
        </p:txBody>
      </p:sp>
      <p:sp>
        <p:nvSpPr>
          <p:cNvPr id="4" name="Rectangle 3">
            <a:extLst>
              <a:ext uri="{FF2B5EF4-FFF2-40B4-BE49-F238E27FC236}">
                <a16:creationId xmlns:a16="http://schemas.microsoft.com/office/drawing/2014/main" id="{9857F7AD-9467-E83E-F03C-71DEC81A3DA9}"/>
              </a:ext>
            </a:extLst>
          </p:cNvPr>
          <p:cNvSpPr/>
          <p:nvPr/>
        </p:nvSpPr>
        <p:spPr>
          <a:xfrm>
            <a:off x="0" y="131490"/>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1">
            <a:extLst>
              <a:ext uri="{FF2B5EF4-FFF2-40B4-BE49-F238E27FC236}">
                <a16:creationId xmlns:a16="http://schemas.microsoft.com/office/drawing/2014/main" id="{A249A80C-6948-FFA6-358B-A86224415492}"/>
              </a:ext>
            </a:extLst>
          </p:cNvPr>
          <p:cNvSpPr txBox="1">
            <a:spLocks/>
          </p:cNvSpPr>
          <p:nvPr/>
        </p:nvSpPr>
        <p:spPr>
          <a:xfrm>
            <a:off x="169028" y="17408"/>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3600" dirty="0">
                <a:solidFill>
                  <a:schemeClr val="bg1"/>
                </a:solidFill>
                <a:latin typeface="+mn-lt"/>
              </a:rPr>
              <a:t>ACKNOWLEDGEMENTS</a:t>
            </a:r>
            <a:endParaRPr lang="en-ZA" sz="3600" dirty="0">
              <a:solidFill>
                <a:schemeClr val="bg1"/>
              </a:solidFill>
            </a:endParaRPr>
          </a:p>
        </p:txBody>
      </p:sp>
      <p:pic>
        <p:nvPicPr>
          <p:cNvPr id="7" name="Picture 6" descr="A black background with green text&#10;&#10;Description automatically generated">
            <a:extLst>
              <a:ext uri="{FF2B5EF4-FFF2-40B4-BE49-F238E27FC236}">
                <a16:creationId xmlns:a16="http://schemas.microsoft.com/office/drawing/2014/main" id="{AE1FE4A3-4537-E1C1-8523-BE2A72DA1212}"/>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F91AA1C3-CFFE-52D3-BF87-7B8D2671F480}"/>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C23B4246-2DA9-3CC9-8286-3319A8589135}"/>
              </a:ext>
            </a:extLst>
          </p:cNvPr>
          <p:cNvPicPr>
            <a:picLocks noChangeAspect="1"/>
          </p:cNvPicPr>
          <p:nvPr/>
        </p:nvPicPr>
        <p:blipFill>
          <a:blip r:embed="rId4"/>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25319902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D8115A7-9AF8-E55C-0483-9B4C88A5D70F}"/>
              </a:ext>
            </a:extLst>
          </p:cNvPr>
          <p:cNvSpPr>
            <a:spLocks noGrp="1"/>
          </p:cNvSpPr>
          <p:nvPr>
            <p:ph type="sldNum" sz="quarter" idx="12"/>
          </p:nvPr>
        </p:nvSpPr>
        <p:spPr/>
        <p:txBody>
          <a:bodyPr/>
          <a:lstStyle/>
          <a:p>
            <a:pPr>
              <a:defRPr/>
            </a:pPr>
            <a:fld id="{4274ACC7-3FF3-43E1-A638-1FBA8210AAF2}" type="slidenum">
              <a:rPr lang="es-ES" altLang="en-US" smtClean="0"/>
              <a:pPr>
                <a:defRPr/>
              </a:pPr>
              <a:t>35</a:t>
            </a:fld>
            <a:endParaRPr lang="es-ES" altLang="en-US" dirty="0"/>
          </a:p>
        </p:txBody>
      </p:sp>
      <p:pic>
        <p:nvPicPr>
          <p:cNvPr id="5" name="Picture 4" descr="A black background with green text&#10;&#10;Description automatically generated">
            <a:extLst>
              <a:ext uri="{FF2B5EF4-FFF2-40B4-BE49-F238E27FC236}">
                <a16:creationId xmlns:a16="http://schemas.microsoft.com/office/drawing/2014/main" id="{F7498AEA-C79C-76D7-04DC-D1BA351E904F}"/>
              </a:ext>
            </a:extLst>
          </p:cNvPr>
          <p:cNvPicPr>
            <a:picLocks noChangeAspect="1"/>
          </p:cNvPicPr>
          <p:nvPr/>
        </p:nvPicPr>
        <p:blipFill>
          <a:blip r:embed="rId2"/>
          <a:stretch>
            <a:fillRect/>
          </a:stretch>
        </p:blipFill>
        <p:spPr>
          <a:xfrm>
            <a:off x="4759404" y="6403850"/>
            <a:ext cx="942868" cy="366071"/>
          </a:xfrm>
          <a:prstGeom prst="rect">
            <a:avLst/>
          </a:prstGeom>
        </p:spPr>
      </p:pic>
      <p:pic>
        <p:nvPicPr>
          <p:cNvPr id="6" name="Picture 5" descr="A black background with orange text&#10;&#10;Description automatically generated">
            <a:extLst>
              <a:ext uri="{FF2B5EF4-FFF2-40B4-BE49-F238E27FC236}">
                <a16:creationId xmlns:a16="http://schemas.microsoft.com/office/drawing/2014/main" id="{3B45904B-F6C8-861C-FAC5-A1CEF7D91C23}"/>
              </a:ext>
            </a:extLst>
          </p:cNvPr>
          <p:cNvPicPr>
            <a:picLocks noChangeAspect="1"/>
          </p:cNvPicPr>
          <p:nvPr/>
        </p:nvPicPr>
        <p:blipFill>
          <a:blip r:embed="rId3"/>
          <a:stretch>
            <a:fillRect/>
          </a:stretch>
        </p:blipFill>
        <p:spPr>
          <a:xfrm>
            <a:off x="7006691" y="6403850"/>
            <a:ext cx="1178635" cy="350891"/>
          </a:xfrm>
          <a:prstGeom prst="rect">
            <a:avLst/>
          </a:prstGeom>
        </p:spPr>
      </p:pic>
      <p:pic>
        <p:nvPicPr>
          <p:cNvPr id="7" name="Picture 6" descr="A blue and black logo&#10;&#10;Description automatically generated">
            <a:extLst>
              <a:ext uri="{FF2B5EF4-FFF2-40B4-BE49-F238E27FC236}">
                <a16:creationId xmlns:a16="http://schemas.microsoft.com/office/drawing/2014/main" id="{D5E30AA4-A8B1-7811-1DAB-7685953C27D5}"/>
              </a:ext>
            </a:extLst>
          </p:cNvPr>
          <p:cNvPicPr>
            <a:picLocks noChangeAspect="1"/>
          </p:cNvPicPr>
          <p:nvPr/>
        </p:nvPicPr>
        <p:blipFill>
          <a:blip r:embed="rId4"/>
          <a:stretch>
            <a:fillRect/>
          </a:stretch>
        </p:blipFill>
        <p:spPr>
          <a:xfrm>
            <a:off x="5893948" y="6419030"/>
            <a:ext cx="942869" cy="361301"/>
          </a:xfrm>
          <a:prstGeom prst="rect">
            <a:avLst/>
          </a:prstGeom>
        </p:spPr>
      </p:pic>
      <p:sp>
        <p:nvSpPr>
          <p:cNvPr id="8" name="Rectangle 7">
            <a:extLst>
              <a:ext uri="{FF2B5EF4-FFF2-40B4-BE49-F238E27FC236}">
                <a16:creationId xmlns:a16="http://schemas.microsoft.com/office/drawing/2014/main" id="{B847D292-390A-7B68-E8A6-4CEFD2859776}"/>
              </a:ext>
            </a:extLst>
          </p:cNvPr>
          <p:cNvSpPr/>
          <p:nvPr/>
        </p:nvSpPr>
        <p:spPr>
          <a:xfrm>
            <a:off x="0" y="2731980"/>
            <a:ext cx="9144000" cy="697020"/>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a:extLst>
              <a:ext uri="{FF2B5EF4-FFF2-40B4-BE49-F238E27FC236}">
                <a16:creationId xmlns:a16="http://schemas.microsoft.com/office/drawing/2014/main" id="{6343F394-FC50-8847-1781-E0E3AFD899E0}"/>
              </a:ext>
            </a:extLst>
          </p:cNvPr>
          <p:cNvSpPr txBox="1">
            <a:spLocks/>
          </p:cNvSpPr>
          <p:nvPr/>
        </p:nvSpPr>
        <p:spPr>
          <a:xfrm>
            <a:off x="4390332" y="2731980"/>
            <a:ext cx="4753668" cy="8831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THANK YOU</a:t>
            </a:r>
            <a:endParaRPr lang="en-ZA" b="1" dirty="0">
              <a:solidFill>
                <a:schemeClr val="bg1"/>
              </a:solidFill>
            </a:endParaRPr>
          </a:p>
        </p:txBody>
      </p:sp>
      <p:pic>
        <p:nvPicPr>
          <p:cNvPr id="10" name="Picture 9">
            <a:extLst>
              <a:ext uri="{FF2B5EF4-FFF2-40B4-BE49-F238E27FC236}">
                <a16:creationId xmlns:a16="http://schemas.microsoft.com/office/drawing/2014/main" id="{024DBF70-C4B9-35A0-B61D-2850A9A52A11}"/>
              </a:ext>
            </a:extLst>
          </p:cNvPr>
          <p:cNvPicPr>
            <a:picLocks noChangeAspect="1"/>
          </p:cNvPicPr>
          <p:nvPr/>
        </p:nvPicPr>
        <p:blipFill>
          <a:blip/>
          <a:srcRect/>
          <a:stretch/>
        </p:blipFill>
        <p:spPr>
          <a:xfrm>
            <a:off x="0" y="4320"/>
            <a:ext cx="5149704" cy="684936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B6DB3FE-C8C8-A82A-CD9B-A22D398CAF8F}"/>
              </a:ext>
            </a:extLst>
          </p:cNvPr>
          <p:cNvPicPr>
            <a:picLocks noChangeAspect="1"/>
          </p:cNvPicPr>
          <p:nvPr/>
        </p:nvPicPr>
        <p:blipFill>
          <a:blip r:embed="rId3"/>
          <a:srcRect/>
          <a:stretch/>
        </p:blipFill>
        <p:spPr>
          <a:xfrm>
            <a:off x="2654153" y="1823098"/>
            <a:ext cx="6424541" cy="4777222"/>
          </a:xfrm>
          <a:prstGeom prst="rect">
            <a:avLst/>
          </a:prstGeom>
        </p:spPr>
      </p:pic>
      <p:sp>
        <p:nvSpPr>
          <p:cNvPr id="5" name="Slide Number Placeholder 4">
            <a:extLst>
              <a:ext uri="{FF2B5EF4-FFF2-40B4-BE49-F238E27FC236}">
                <a16:creationId xmlns:a16="http://schemas.microsoft.com/office/drawing/2014/main" id="{F037A70B-2CA2-BE95-7A9B-A9D5D2D7695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E384767-D813-4A2C-AC78-6B9304AB03D9}" type="slidenum">
              <a:rPr kumimoji="0" lang="es-ES" alt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s-ES" alt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D92C8CC-9C34-2C60-5927-B8B6D0D34892}"/>
              </a:ext>
            </a:extLst>
          </p:cNvPr>
          <p:cNvSpPr txBox="1"/>
          <p:nvPr/>
        </p:nvSpPr>
        <p:spPr>
          <a:xfrm>
            <a:off x="229792" y="1190039"/>
            <a:ext cx="6738691" cy="1754326"/>
          </a:xfrm>
          <a:prstGeom prst="rect">
            <a:avLst/>
          </a:prstGeom>
          <a:noFill/>
        </p:spPr>
        <p:txBody>
          <a:bodyPr wrap="square">
            <a:spAutoFit/>
          </a:bodyPr>
          <a:lstStyle/>
          <a:p>
            <a:pPr marL="214313" marR="0" lvl="0" indent="-21431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800" b="0" i="0" u="none" strike="noStrike" kern="1200" cap="none" spc="0" normalizeH="0" baseline="0" noProof="0" dirty="0">
                <a:ln>
                  <a:noFill/>
                </a:ln>
                <a:solidFill>
                  <a:prstClr val="black"/>
                </a:solidFill>
                <a:effectLst/>
                <a:uLnTx/>
                <a:uFillTx/>
                <a:latin typeface="Calibri Light" panose="020F0302020204030204"/>
                <a:ea typeface="Calibri" panose="020F0502020204030204" pitchFamily="34" charset="0"/>
                <a:cs typeface="+mn-cs"/>
              </a:rPr>
              <a:t>The Ideal Clinic Database used as sampling frame</a:t>
            </a:r>
          </a:p>
          <a:p>
            <a:pPr marL="214313" marR="0" lvl="0" indent="-21431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800" b="0" i="0" u="none" strike="noStrike" kern="1200" cap="none" spc="0" normalizeH="0" baseline="0" noProof="0" dirty="0">
                <a:ln>
                  <a:noFill/>
                </a:ln>
                <a:solidFill>
                  <a:prstClr val="black"/>
                </a:solidFill>
                <a:effectLst/>
                <a:uLnTx/>
                <a:uFillTx/>
                <a:latin typeface="Calibri Light" panose="020F0302020204030204"/>
                <a:ea typeface="Calibri" panose="020F0502020204030204" pitchFamily="34" charset="0"/>
                <a:cs typeface="+mn-cs"/>
              </a:rPr>
              <a:t>Stratified two-stage cluster sampling</a:t>
            </a:r>
          </a:p>
          <a:p>
            <a:pPr marL="671513" marR="0" lvl="1" indent="-21431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10% of facilities randomly selected per province (n=202 sampled)</a:t>
            </a:r>
          </a:p>
          <a:p>
            <a:pPr marL="671513" marR="0" lvl="1" indent="-21431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At the facility level, a maximum of 4 CHWs and 1 OTL were randomly selected (</a:t>
            </a:r>
            <a:r>
              <a:rPr kumimoji="0" lang="en-ZA" sz="1800" b="0" i="0" u="none" strike="noStrike" kern="1200" cap="none" spc="0" normalizeH="0" baseline="0" noProof="0" dirty="0">
                <a:ln>
                  <a:noFill/>
                </a:ln>
                <a:solidFill>
                  <a:prstClr val="black"/>
                </a:solidFill>
                <a:effectLst/>
                <a:uLnTx/>
                <a:uFillTx/>
                <a:latin typeface="Calibri Light" panose="020F0302020204030204"/>
                <a:ea typeface="Calibri" panose="020F0502020204030204" pitchFamily="34" charset="0"/>
                <a:cs typeface="+mn-cs"/>
              </a:rPr>
              <a:t>808 CHWs and 202 OTLs). </a:t>
            </a:r>
            <a:endParaRPr kumimoji="0" lang="en-ZA"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3" name="TextBox 2">
            <a:extLst>
              <a:ext uri="{FF2B5EF4-FFF2-40B4-BE49-F238E27FC236}">
                <a16:creationId xmlns:a16="http://schemas.microsoft.com/office/drawing/2014/main" id="{E2E8FA54-11CE-E03E-F5AD-D53547E2586D}"/>
              </a:ext>
            </a:extLst>
          </p:cNvPr>
          <p:cNvSpPr txBox="1"/>
          <p:nvPr/>
        </p:nvSpPr>
        <p:spPr>
          <a:xfrm>
            <a:off x="229791" y="3385329"/>
            <a:ext cx="2444527" cy="2031325"/>
          </a:xfrm>
          <a:prstGeom prst="rect">
            <a:avLst/>
          </a:prstGeom>
          <a:noFill/>
        </p:spPr>
        <p:txBody>
          <a:bodyPr wrap="square" rtlCol="0">
            <a:spAutoFit/>
          </a:bodyPr>
          <a:lstStyle/>
          <a:p>
            <a:pPr marL="214313" marR="0" lvl="0" indent="-21431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800" b="0" i="0" u="none" strike="noStrike" kern="1200" cap="none" spc="0" normalizeH="0" baseline="0" noProof="0" dirty="0">
                <a:ln>
                  <a:noFill/>
                </a:ln>
                <a:solidFill>
                  <a:prstClr val="black"/>
                </a:solidFill>
                <a:effectLst/>
                <a:uLnTx/>
                <a:uFillTx/>
                <a:latin typeface="Calibri Light" panose="020F0302020204030204"/>
                <a:ea typeface="Calibri" panose="020F0502020204030204" pitchFamily="34" charset="0"/>
                <a:cs typeface="Times New Roman" panose="02020603050405020304" pitchFamily="18" charset="0"/>
              </a:rPr>
              <a:t>18 provincial managers were purposively selected for interviews through engagement with the NDoH, PDoH, and the CHWTTT</a:t>
            </a:r>
            <a:endParaRPr kumimoji="0" lang="en-ZA"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5DD950EF-6EF7-5FF0-2B02-8DA792363C55}"/>
              </a:ext>
            </a:extLst>
          </p:cNvPr>
          <p:cNvSpPr txBox="1"/>
          <p:nvPr/>
        </p:nvSpPr>
        <p:spPr>
          <a:xfrm>
            <a:off x="229792" y="718413"/>
            <a:ext cx="2970330"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386546"/>
                </a:solidFill>
                <a:effectLst/>
                <a:uLnTx/>
                <a:uFillTx/>
                <a:latin typeface="Calibri" panose="020F0502020204030204"/>
                <a:ea typeface="+mn-ea"/>
                <a:cs typeface="+mn-cs"/>
              </a:rPr>
              <a:t>Survey</a:t>
            </a:r>
            <a:endParaRPr kumimoji="0" lang="en-ZA" sz="2800" b="1" i="0" u="none" strike="noStrike" kern="1200" cap="none" spc="0" normalizeH="0" baseline="0" noProof="0" dirty="0">
              <a:ln>
                <a:noFill/>
              </a:ln>
              <a:solidFill>
                <a:srgbClr val="386546"/>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F23B302E-D095-B061-23E9-41C40581E307}"/>
              </a:ext>
            </a:extLst>
          </p:cNvPr>
          <p:cNvSpPr txBox="1"/>
          <p:nvPr/>
        </p:nvSpPr>
        <p:spPr>
          <a:xfrm>
            <a:off x="229792" y="2862109"/>
            <a:ext cx="3753175"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386546"/>
                </a:solidFill>
                <a:effectLst/>
                <a:uLnTx/>
                <a:uFillTx/>
                <a:latin typeface="Calibri" panose="020F0502020204030204"/>
                <a:ea typeface="+mn-ea"/>
                <a:cs typeface="+mn-cs"/>
              </a:rPr>
              <a:t>Qualitative interviews</a:t>
            </a:r>
            <a:endParaRPr kumimoji="0" lang="en-ZA" sz="2800" b="1" i="0" u="none" strike="noStrike" kern="1200" cap="none" spc="0" normalizeH="0" baseline="0" noProof="0" dirty="0">
              <a:ln>
                <a:noFill/>
              </a:ln>
              <a:solidFill>
                <a:srgbClr val="386546"/>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F1C454BD-146C-A3FF-2797-42E5E5B08330}"/>
              </a:ext>
            </a:extLst>
          </p:cNvPr>
          <p:cNvSpPr/>
          <p:nvPr/>
        </p:nvSpPr>
        <p:spPr>
          <a:xfrm>
            <a:off x="0" y="136524"/>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itle 1">
            <a:extLst>
              <a:ext uri="{FF2B5EF4-FFF2-40B4-BE49-F238E27FC236}">
                <a16:creationId xmlns:a16="http://schemas.microsoft.com/office/drawing/2014/main" id="{AE58B179-A9BB-EA00-E0F8-7DD32C68AF30}"/>
              </a:ext>
            </a:extLst>
          </p:cNvPr>
          <p:cNvSpPr txBox="1">
            <a:spLocks/>
          </p:cNvSpPr>
          <p:nvPr/>
        </p:nvSpPr>
        <p:spPr>
          <a:xfrm>
            <a:off x="169029" y="22442"/>
            <a:ext cx="6172200"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ZA" sz="4000" b="0" i="0" u="none" strike="noStrike" kern="1200" cap="none" spc="0" normalizeH="0" baseline="0" noProof="0" dirty="0">
                <a:ln>
                  <a:noFill/>
                </a:ln>
                <a:solidFill>
                  <a:prstClr val="white"/>
                </a:solidFill>
                <a:effectLst/>
                <a:uLnTx/>
                <a:uFillTx/>
                <a:latin typeface="Calibri" panose="020F0502020204030204"/>
                <a:ea typeface="+mj-ea"/>
                <a:cs typeface="+mj-cs"/>
              </a:rPr>
              <a:t>SAMPLING</a:t>
            </a:r>
            <a:endParaRPr kumimoji="0" lang="en-ZA" sz="4000" b="0" i="0" u="none" strike="noStrike" kern="1200" cap="none" spc="0" normalizeH="0" baseline="0" noProof="0" dirty="0">
              <a:ln>
                <a:noFill/>
              </a:ln>
              <a:solidFill>
                <a:prstClr val="white"/>
              </a:solidFill>
              <a:effectLst/>
              <a:uLnTx/>
              <a:uFillTx/>
              <a:latin typeface="Calibri Light" panose="020F0302020204030204"/>
              <a:ea typeface="+mj-ea"/>
              <a:cs typeface="+mj-cs"/>
            </a:endParaRPr>
          </a:p>
        </p:txBody>
      </p:sp>
      <p:pic>
        <p:nvPicPr>
          <p:cNvPr id="12" name="Picture 11" descr="A black background with green text&#10;&#10;Description automatically generated">
            <a:extLst>
              <a:ext uri="{FF2B5EF4-FFF2-40B4-BE49-F238E27FC236}">
                <a16:creationId xmlns:a16="http://schemas.microsoft.com/office/drawing/2014/main" id="{2F5FC5E2-8FBB-1468-85DD-1CA558BCC737}"/>
              </a:ext>
            </a:extLst>
          </p:cNvPr>
          <p:cNvPicPr>
            <a:picLocks noChangeAspect="1"/>
          </p:cNvPicPr>
          <p:nvPr/>
        </p:nvPicPr>
        <p:blipFill>
          <a:blip r:embed="rId4"/>
          <a:stretch>
            <a:fillRect/>
          </a:stretch>
        </p:blipFill>
        <p:spPr>
          <a:xfrm>
            <a:off x="229794" y="6355405"/>
            <a:ext cx="942868" cy="366071"/>
          </a:xfrm>
          <a:prstGeom prst="rect">
            <a:avLst/>
          </a:prstGeom>
        </p:spPr>
      </p:pic>
      <p:pic>
        <p:nvPicPr>
          <p:cNvPr id="13" name="Picture 12" descr="A black background with orange text&#10;&#10;Description automatically generated">
            <a:extLst>
              <a:ext uri="{FF2B5EF4-FFF2-40B4-BE49-F238E27FC236}">
                <a16:creationId xmlns:a16="http://schemas.microsoft.com/office/drawing/2014/main" id="{1819EA32-0120-BBFD-A549-E2412E931A0D}"/>
              </a:ext>
            </a:extLst>
          </p:cNvPr>
          <p:cNvPicPr>
            <a:picLocks noChangeAspect="1"/>
          </p:cNvPicPr>
          <p:nvPr/>
        </p:nvPicPr>
        <p:blipFill>
          <a:blip r:embed="rId5"/>
          <a:stretch>
            <a:fillRect/>
          </a:stretch>
        </p:blipFill>
        <p:spPr>
          <a:xfrm>
            <a:off x="2477081" y="6355405"/>
            <a:ext cx="1178635" cy="350891"/>
          </a:xfrm>
          <a:prstGeom prst="rect">
            <a:avLst/>
          </a:prstGeom>
        </p:spPr>
      </p:pic>
      <p:pic>
        <p:nvPicPr>
          <p:cNvPr id="14" name="Picture 13" descr="A blue and black logo&#10;&#10;Description automatically generated">
            <a:extLst>
              <a:ext uri="{FF2B5EF4-FFF2-40B4-BE49-F238E27FC236}">
                <a16:creationId xmlns:a16="http://schemas.microsoft.com/office/drawing/2014/main" id="{420E407A-3C45-72AB-64E6-E99B6B0AE55A}"/>
              </a:ext>
            </a:extLst>
          </p:cNvPr>
          <p:cNvPicPr>
            <a:picLocks noChangeAspect="1"/>
          </p:cNvPicPr>
          <p:nvPr/>
        </p:nvPicPr>
        <p:blipFill>
          <a:blip r:embed="rId6"/>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3926479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D427E08-6D92-3800-8C49-AF79B058C610}"/>
              </a:ext>
            </a:extLst>
          </p:cNvPr>
          <p:cNvSpPr/>
          <p:nvPr/>
        </p:nvSpPr>
        <p:spPr>
          <a:xfrm>
            <a:off x="0" y="2731980"/>
            <a:ext cx="9144000" cy="697020"/>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A66FBF-8AB2-AE8E-A55E-BE535ED2F674}"/>
              </a:ext>
            </a:extLst>
          </p:cNvPr>
          <p:cNvSpPr>
            <a:spLocks noGrp="1"/>
          </p:cNvSpPr>
          <p:nvPr>
            <p:ph type="ctrTitle"/>
          </p:nvPr>
        </p:nvSpPr>
        <p:spPr>
          <a:xfrm>
            <a:off x="3829050" y="2686112"/>
            <a:ext cx="5314950" cy="883133"/>
          </a:xfrm>
        </p:spPr>
        <p:txBody>
          <a:bodyPr>
            <a:normAutofit fontScale="90000"/>
          </a:bodyPr>
          <a:lstStyle/>
          <a:p>
            <a:r>
              <a:rPr lang="en-US" b="1" dirty="0">
                <a:solidFill>
                  <a:schemeClr val="bg1"/>
                </a:solidFill>
              </a:rPr>
              <a:t>RESULTS</a:t>
            </a:r>
            <a:endParaRPr lang="en-ZA" b="1" dirty="0">
              <a:solidFill>
                <a:schemeClr val="bg1"/>
              </a:solidFill>
            </a:endParaRPr>
          </a:p>
        </p:txBody>
      </p:sp>
      <p:pic>
        <p:nvPicPr>
          <p:cNvPr id="3" name="Picture 2">
            <a:extLst>
              <a:ext uri="{FF2B5EF4-FFF2-40B4-BE49-F238E27FC236}">
                <a16:creationId xmlns:a16="http://schemas.microsoft.com/office/drawing/2014/main" id="{B7AB0B58-8794-A822-C88B-9EB48F7C107C}"/>
              </a:ext>
            </a:extLst>
          </p:cNvPr>
          <p:cNvPicPr>
            <a:picLocks noChangeAspect="1"/>
          </p:cNvPicPr>
          <p:nvPr/>
        </p:nvPicPr>
        <p:blipFill>
          <a:blip/>
          <a:srcRect/>
          <a:stretch/>
        </p:blipFill>
        <p:spPr>
          <a:xfrm>
            <a:off x="0" y="4320"/>
            <a:ext cx="5149704" cy="6849360"/>
          </a:xfrm>
          <a:prstGeom prst="rect">
            <a:avLst/>
          </a:prstGeom>
        </p:spPr>
      </p:pic>
      <p:pic>
        <p:nvPicPr>
          <p:cNvPr id="4" name="Picture 3" descr="A black background with green text&#10;&#10;Description automatically generated">
            <a:extLst>
              <a:ext uri="{FF2B5EF4-FFF2-40B4-BE49-F238E27FC236}">
                <a16:creationId xmlns:a16="http://schemas.microsoft.com/office/drawing/2014/main" id="{F31F25E9-AC81-513F-E582-B5F620051C48}"/>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5" name="Picture 4" descr="A black background with orange text&#10;&#10;Description automatically generated">
            <a:extLst>
              <a:ext uri="{FF2B5EF4-FFF2-40B4-BE49-F238E27FC236}">
                <a16:creationId xmlns:a16="http://schemas.microsoft.com/office/drawing/2014/main" id="{474FF02E-E843-8C6E-F541-1EAE6C8B774E}"/>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6" name="Picture 5" descr="A blue and black logo&#10;&#10;Description automatically generated">
            <a:extLst>
              <a:ext uri="{FF2B5EF4-FFF2-40B4-BE49-F238E27FC236}">
                <a16:creationId xmlns:a16="http://schemas.microsoft.com/office/drawing/2014/main" id="{3E4F6479-CCBC-0C88-474D-3ADEBDB491F0}"/>
              </a:ext>
            </a:extLst>
          </p:cNvPr>
          <p:cNvPicPr>
            <a:picLocks noChangeAspect="1"/>
          </p:cNvPicPr>
          <p:nvPr/>
        </p:nvPicPr>
        <p:blipFill>
          <a:blip r:embed="rId4"/>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33141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12BD35F-0C2F-C377-4B95-7F1B234F6F99}"/>
              </a:ext>
            </a:extLst>
          </p:cNvPr>
          <p:cNvSpPr>
            <a:spLocks noGrp="1"/>
          </p:cNvSpPr>
          <p:nvPr>
            <p:ph type="sldNum" sz="quarter" idx="12"/>
          </p:nvPr>
        </p:nvSpPr>
        <p:spPr/>
        <p:txBody>
          <a:bodyPr/>
          <a:lstStyle/>
          <a:p>
            <a:pPr>
              <a:defRPr/>
            </a:pPr>
            <a:fld id="{AE384767-D813-4A2C-AC78-6B9304AB03D9}" type="slidenum">
              <a:rPr lang="es-ES" altLang="en-US" smtClean="0"/>
              <a:pPr>
                <a:defRPr/>
              </a:pPr>
              <a:t>6</a:t>
            </a:fld>
            <a:endParaRPr lang="es-ES" altLang="en-US" dirty="0"/>
          </a:p>
        </p:txBody>
      </p:sp>
      <p:sp>
        <p:nvSpPr>
          <p:cNvPr id="11" name="TextBox 10">
            <a:extLst>
              <a:ext uri="{FF2B5EF4-FFF2-40B4-BE49-F238E27FC236}">
                <a16:creationId xmlns:a16="http://schemas.microsoft.com/office/drawing/2014/main" id="{E750DF3A-D45A-06CA-2010-26C4A6ADC8A8}"/>
              </a:ext>
            </a:extLst>
          </p:cNvPr>
          <p:cNvSpPr txBox="1"/>
          <p:nvPr/>
        </p:nvSpPr>
        <p:spPr>
          <a:xfrm>
            <a:off x="734885" y="5070699"/>
            <a:ext cx="7573251" cy="307777"/>
          </a:xfrm>
          <a:prstGeom prst="rect">
            <a:avLst/>
          </a:prstGeom>
          <a:noFill/>
        </p:spPr>
        <p:txBody>
          <a:bodyPr wrap="square">
            <a:spAutoFit/>
          </a:bodyPr>
          <a:lstStyle/>
          <a:p>
            <a:r>
              <a:rPr lang="en-ZA" sz="1400" dirty="0">
                <a:latin typeface="+mj-lt"/>
                <a:cs typeface="Times New Roman" panose="02020603050405020304" pitchFamily="18" charset="0"/>
              </a:rPr>
              <a:t>*Data to estimate coverage was not available for the Western Cape province when requested </a:t>
            </a:r>
            <a:endParaRPr lang="en-ZA" sz="1400" dirty="0"/>
          </a:p>
        </p:txBody>
      </p:sp>
      <p:graphicFrame>
        <p:nvGraphicFramePr>
          <p:cNvPr id="12" name="Table 11">
            <a:extLst>
              <a:ext uri="{FF2B5EF4-FFF2-40B4-BE49-F238E27FC236}">
                <a16:creationId xmlns:a16="http://schemas.microsoft.com/office/drawing/2014/main" id="{DF700924-E93F-87D2-70C5-22B01C9BC744}"/>
              </a:ext>
            </a:extLst>
          </p:cNvPr>
          <p:cNvGraphicFramePr>
            <a:graphicFrameLocks noGrp="1"/>
          </p:cNvGraphicFramePr>
          <p:nvPr>
            <p:extLst>
              <p:ext uri="{D42A27DB-BD31-4B8C-83A1-F6EECF244321}">
                <p14:modId xmlns:p14="http://schemas.microsoft.com/office/powerpoint/2010/main" val="3202684665"/>
              </p:ext>
            </p:extLst>
          </p:nvPr>
        </p:nvGraphicFramePr>
        <p:xfrm>
          <a:off x="734885" y="923220"/>
          <a:ext cx="7573251" cy="4031378"/>
        </p:xfrm>
        <a:graphic>
          <a:graphicData uri="http://schemas.openxmlformats.org/drawingml/2006/table">
            <a:tbl>
              <a:tblPr firstRow="1" firstCol="1" bandRow="1">
                <a:tableStyleId>{93296810-A885-4BE3-A3E7-6D5BEEA58F35}</a:tableStyleId>
              </a:tblPr>
              <a:tblGrid>
                <a:gridCol w="3445973">
                  <a:extLst>
                    <a:ext uri="{9D8B030D-6E8A-4147-A177-3AD203B41FA5}">
                      <a16:colId xmlns:a16="http://schemas.microsoft.com/office/drawing/2014/main" val="3884400370"/>
                    </a:ext>
                  </a:extLst>
                </a:gridCol>
                <a:gridCol w="2148681">
                  <a:extLst>
                    <a:ext uri="{9D8B030D-6E8A-4147-A177-3AD203B41FA5}">
                      <a16:colId xmlns:a16="http://schemas.microsoft.com/office/drawing/2014/main" val="1953666477"/>
                    </a:ext>
                  </a:extLst>
                </a:gridCol>
                <a:gridCol w="1978597">
                  <a:extLst>
                    <a:ext uri="{9D8B030D-6E8A-4147-A177-3AD203B41FA5}">
                      <a16:colId xmlns:a16="http://schemas.microsoft.com/office/drawing/2014/main" val="680398779"/>
                    </a:ext>
                  </a:extLst>
                </a:gridCol>
              </a:tblGrid>
              <a:tr h="364287">
                <a:tc>
                  <a:txBody>
                    <a:bodyPr/>
                    <a:lstStyle/>
                    <a:p>
                      <a:pPr algn="l">
                        <a:lnSpc>
                          <a:spcPct val="200000"/>
                        </a:lnSpc>
                        <a:spcAft>
                          <a:spcPts val="800"/>
                        </a:spcAft>
                      </a:pPr>
                      <a:r>
                        <a:rPr lang="en-ZA" sz="1300" dirty="0">
                          <a:solidFill>
                            <a:schemeClr val="bg1"/>
                          </a:solidFill>
                          <a:effectLst/>
                          <a:latin typeface="+mj-lt"/>
                        </a:rPr>
                        <a:t>Province*</a:t>
                      </a:r>
                      <a:endParaRPr lang="en-ZA" sz="130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solidFill>
                            <a:schemeClr val="bg1"/>
                          </a:solidFill>
                          <a:effectLst/>
                          <a:latin typeface="+mj-lt"/>
                        </a:rPr>
                        <a:t>CHWs</a:t>
                      </a:r>
                      <a:endParaRPr lang="en-ZA" sz="130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solidFill>
                      <a:srgbClr val="386546"/>
                    </a:solidFill>
                  </a:tcPr>
                </a:tc>
                <a:tc>
                  <a:txBody>
                    <a:bodyPr/>
                    <a:lstStyle/>
                    <a:p>
                      <a:pPr algn="ctr">
                        <a:lnSpc>
                          <a:spcPct val="200000"/>
                        </a:lnSpc>
                        <a:spcAft>
                          <a:spcPts val="800"/>
                        </a:spcAft>
                      </a:pPr>
                      <a:r>
                        <a:rPr lang="en-ZA" sz="1300" dirty="0">
                          <a:solidFill>
                            <a:schemeClr val="bg1"/>
                          </a:solidFill>
                          <a:effectLst/>
                          <a:latin typeface="+mj-lt"/>
                        </a:rPr>
                        <a:t>OTLs</a:t>
                      </a:r>
                      <a:endParaRPr lang="en-ZA" sz="130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solidFill>
                      <a:srgbClr val="386546"/>
                    </a:solidFill>
                  </a:tcPr>
                </a:tc>
                <a:extLst>
                  <a:ext uri="{0D108BD9-81ED-4DB2-BD59-A6C34878D82A}">
                    <a16:rowId xmlns:a16="http://schemas.microsoft.com/office/drawing/2014/main" val="1823883801"/>
                  </a:ext>
                </a:extLst>
              </a:tr>
              <a:tr h="3642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Northern Cape</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1745</a:t>
                      </a:r>
                    </a:p>
                  </a:txBody>
                  <a:tcPr marL="64979" marR="64979"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0</a:t>
                      </a:r>
                      <a:endParaRPr lang="en-ZA" sz="1300" dirty="0">
                        <a:effectLst/>
                        <a:latin typeface="+mj-lt"/>
                        <a:ea typeface="Calibri" panose="020F0502020204030204" pitchFamily="34" charset="0"/>
                        <a:cs typeface="Times New Roman" panose="02020603050405020304" pitchFamily="18" charset="0"/>
                      </a:endParaRPr>
                    </a:p>
                  </a:txBody>
                  <a:tcPr marL="64979" marR="64979" marT="0" marB="0"/>
                </a:tc>
                <a:extLst>
                  <a:ext uri="{0D108BD9-81ED-4DB2-BD59-A6C34878D82A}">
                    <a16:rowId xmlns:a16="http://schemas.microsoft.com/office/drawing/2014/main" val="1298863106"/>
                  </a:ext>
                </a:extLst>
              </a:tr>
              <a:tr h="3642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North-West</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5307</a:t>
                      </a:r>
                    </a:p>
                  </a:txBody>
                  <a:tcPr marL="64979" marR="64979"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207</a:t>
                      </a:r>
                      <a:endParaRPr lang="en-ZA" sz="1300" dirty="0">
                        <a:effectLst/>
                        <a:latin typeface="+mj-lt"/>
                        <a:ea typeface="Calibri" panose="020F0502020204030204" pitchFamily="34" charset="0"/>
                        <a:cs typeface="Times New Roman" panose="02020603050405020304" pitchFamily="18" charset="0"/>
                      </a:endParaRPr>
                    </a:p>
                  </a:txBody>
                  <a:tcPr marL="64979" marR="64979" marT="0" marB="0"/>
                </a:tc>
                <a:extLst>
                  <a:ext uri="{0D108BD9-81ED-4DB2-BD59-A6C34878D82A}">
                    <a16:rowId xmlns:a16="http://schemas.microsoft.com/office/drawing/2014/main" val="1925402455"/>
                  </a:ext>
                </a:extLst>
              </a:tr>
              <a:tr h="378555">
                <a:tc>
                  <a:txBody>
                    <a:bodyPr/>
                    <a:lstStyle/>
                    <a:p>
                      <a:pPr>
                        <a:lnSpc>
                          <a:spcPct val="100000"/>
                        </a:lnSpc>
                        <a:spcAft>
                          <a:spcPts val="0"/>
                        </a:spcAft>
                      </a:pPr>
                      <a:r>
                        <a:rPr lang="en-US" sz="1300" b="0" kern="1200" dirty="0">
                          <a:solidFill>
                            <a:schemeClr val="bg1"/>
                          </a:solidFill>
                          <a:effectLst/>
                          <a:latin typeface="+mn-lt"/>
                          <a:ea typeface="Calibri" panose="020F0502020204030204" pitchFamily="34" charset="0"/>
                          <a:cs typeface="Times New Roman" panose="02020603050405020304" pitchFamily="18" charset="0"/>
                        </a:rPr>
                        <a:t>Mpumalanga</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5347</a:t>
                      </a:r>
                    </a:p>
                  </a:txBody>
                  <a:tcPr marL="64979" marR="64979"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200</a:t>
                      </a:r>
                      <a:endParaRPr lang="en-ZA" sz="1300" dirty="0">
                        <a:effectLst/>
                        <a:latin typeface="+mj-lt"/>
                        <a:ea typeface="Calibri" panose="020F0502020204030204" pitchFamily="34" charset="0"/>
                        <a:cs typeface="Times New Roman" panose="02020603050405020304" pitchFamily="18" charset="0"/>
                      </a:endParaRPr>
                    </a:p>
                  </a:txBody>
                  <a:tcPr marL="64979" marR="64979" marT="0" marB="0"/>
                </a:tc>
                <a:extLst>
                  <a:ext uri="{0D108BD9-81ED-4DB2-BD59-A6C34878D82A}">
                    <a16:rowId xmlns:a16="http://schemas.microsoft.com/office/drawing/2014/main" val="37037183"/>
                  </a:ext>
                </a:extLst>
              </a:tr>
              <a:tr h="3642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Limpopo</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7029</a:t>
                      </a:r>
                    </a:p>
                  </a:txBody>
                  <a:tcPr marL="64979" marR="64979"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332</a:t>
                      </a:r>
                      <a:endParaRPr lang="en-ZA" sz="1300" dirty="0">
                        <a:effectLst/>
                        <a:latin typeface="+mj-lt"/>
                        <a:ea typeface="Calibri" panose="020F0502020204030204" pitchFamily="34" charset="0"/>
                        <a:cs typeface="Times New Roman" panose="02020603050405020304" pitchFamily="18" charset="0"/>
                      </a:endParaRPr>
                    </a:p>
                  </a:txBody>
                  <a:tcPr marL="64979" marR="64979" marT="0" marB="0"/>
                </a:tc>
                <a:extLst>
                  <a:ext uri="{0D108BD9-81ED-4DB2-BD59-A6C34878D82A}">
                    <a16:rowId xmlns:a16="http://schemas.microsoft.com/office/drawing/2014/main" val="139503212"/>
                  </a:ext>
                </a:extLst>
              </a:tr>
              <a:tr h="374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KwaZulu-Natal</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10283</a:t>
                      </a:r>
                    </a:p>
                  </a:txBody>
                  <a:tcPr marL="64979" marR="64979"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352</a:t>
                      </a:r>
                      <a:endParaRPr lang="en-ZA" sz="1300" dirty="0">
                        <a:effectLst/>
                        <a:latin typeface="+mj-lt"/>
                        <a:ea typeface="Calibri" panose="020F0502020204030204" pitchFamily="34" charset="0"/>
                        <a:cs typeface="Times New Roman" panose="02020603050405020304" pitchFamily="18" charset="0"/>
                      </a:endParaRPr>
                    </a:p>
                  </a:txBody>
                  <a:tcPr marL="64979" marR="64979" marT="0" marB="0"/>
                </a:tc>
                <a:extLst>
                  <a:ext uri="{0D108BD9-81ED-4DB2-BD59-A6C34878D82A}">
                    <a16:rowId xmlns:a16="http://schemas.microsoft.com/office/drawing/2014/main" val="3614735492"/>
                  </a:ext>
                </a:extLst>
              </a:tr>
              <a:tr h="364287">
                <a:tc>
                  <a:txBody>
                    <a:bodyPr/>
                    <a:lstStyle/>
                    <a:p>
                      <a:pPr>
                        <a:lnSpc>
                          <a:spcPct val="100000"/>
                        </a:lnSpc>
                        <a:spcAft>
                          <a:spcPts val="0"/>
                        </a:spcAft>
                      </a:pPr>
                      <a:r>
                        <a:rPr lang="en-US" sz="1300" b="0" dirty="0">
                          <a:solidFill>
                            <a:schemeClr val="bg1"/>
                          </a:solidFill>
                          <a:effectLst/>
                          <a:latin typeface="+mj-lt"/>
                          <a:ea typeface="Calibri" panose="020F0502020204030204" pitchFamily="34" charset="0"/>
                          <a:cs typeface="Times New Roman" panose="02020603050405020304" pitchFamily="18" charset="0"/>
                        </a:rPr>
                        <a:t>Gauteng</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5685</a:t>
                      </a:r>
                    </a:p>
                  </a:txBody>
                  <a:tcPr marL="64979" marR="64979" marT="0" marB="0"/>
                </a:tc>
                <a:tc>
                  <a:txBody>
                    <a:bodyPr/>
                    <a:lstStyle/>
                    <a:p>
                      <a:pPr algn="ctr">
                        <a:lnSpc>
                          <a:spcPct val="200000"/>
                        </a:lnSpc>
                        <a:spcAft>
                          <a:spcPts val="800"/>
                        </a:spcAft>
                      </a:pPr>
                      <a:r>
                        <a:rPr lang="en-ZA" sz="1300" dirty="0">
                          <a:effectLst/>
                          <a:latin typeface="+mj-lt"/>
                          <a:ea typeface="Calibri" panose="020F0502020204030204" pitchFamily="34" charset="0"/>
                          <a:cs typeface="Times New Roman" panose="02020603050405020304" pitchFamily="18" charset="0"/>
                        </a:rPr>
                        <a:t>646</a:t>
                      </a:r>
                    </a:p>
                  </a:txBody>
                  <a:tcPr marL="64979" marR="64979" marT="0" marB="0"/>
                </a:tc>
                <a:extLst>
                  <a:ext uri="{0D108BD9-81ED-4DB2-BD59-A6C34878D82A}">
                    <a16:rowId xmlns:a16="http://schemas.microsoft.com/office/drawing/2014/main" val="3657655239"/>
                  </a:ext>
                </a:extLst>
              </a:tr>
              <a:tr h="364287">
                <a:tc>
                  <a:txBody>
                    <a:bodyPr/>
                    <a:lstStyle/>
                    <a:p>
                      <a:pPr>
                        <a:lnSpc>
                          <a:spcPct val="100000"/>
                        </a:lnSpc>
                        <a:spcAft>
                          <a:spcPts val="0"/>
                        </a:spcAft>
                      </a:pPr>
                      <a:r>
                        <a:rPr lang="en-US" sz="1300" b="0" kern="1200" dirty="0">
                          <a:solidFill>
                            <a:schemeClr val="bg1"/>
                          </a:solidFill>
                          <a:effectLst/>
                          <a:latin typeface="+mn-lt"/>
                          <a:ea typeface="Calibri" panose="020F0502020204030204" pitchFamily="34" charset="0"/>
                          <a:cs typeface="Times New Roman" panose="02020603050405020304" pitchFamily="18" charset="0"/>
                        </a:rPr>
                        <a:t>Free State</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2320</a:t>
                      </a:r>
                    </a:p>
                  </a:txBody>
                  <a:tcPr marL="64979" marR="64979" marT="0" marB="0"/>
                </a:tc>
                <a:tc>
                  <a:txBody>
                    <a:bodyPr/>
                    <a:lstStyle/>
                    <a:p>
                      <a:pPr algn="ctr">
                        <a:lnSpc>
                          <a:spcPct val="200000"/>
                        </a:lnSpc>
                        <a:spcAft>
                          <a:spcPts val="800"/>
                        </a:spcAft>
                      </a:pPr>
                      <a:r>
                        <a:rPr lang="en-ZA" sz="1300" dirty="0">
                          <a:effectLst/>
                          <a:latin typeface="+mj-lt"/>
                          <a:ea typeface="Calibri" panose="020F0502020204030204" pitchFamily="34" charset="0"/>
                          <a:cs typeface="Times New Roman" panose="02020603050405020304" pitchFamily="18" charset="0"/>
                        </a:rPr>
                        <a:t>161</a:t>
                      </a:r>
                    </a:p>
                  </a:txBody>
                  <a:tcPr marL="64979" marR="64979" marT="0" marB="0"/>
                </a:tc>
                <a:extLst>
                  <a:ext uri="{0D108BD9-81ED-4DB2-BD59-A6C34878D82A}">
                    <a16:rowId xmlns:a16="http://schemas.microsoft.com/office/drawing/2014/main" val="875788327"/>
                  </a:ext>
                </a:extLst>
              </a:tr>
              <a:tr h="3642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Eastern Cape</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4607</a:t>
                      </a:r>
                    </a:p>
                  </a:txBody>
                  <a:tcPr marL="64979" marR="64979" marT="0" marB="0"/>
                </a:tc>
                <a:tc>
                  <a:txBody>
                    <a:bodyPr/>
                    <a:lstStyle/>
                    <a:p>
                      <a:pPr algn="ctr">
                        <a:lnSpc>
                          <a:spcPct val="200000"/>
                        </a:lnSpc>
                        <a:spcAft>
                          <a:spcPts val="800"/>
                        </a:spcAft>
                      </a:pPr>
                      <a:r>
                        <a:rPr lang="en-ZA" sz="1300" dirty="0">
                          <a:effectLst/>
                          <a:latin typeface="+mj-lt"/>
                          <a:ea typeface="Calibri" panose="020F0502020204030204" pitchFamily="34" charset="0"/>
                          <a:cs typeface="Times New Roman" panose="02020603050405020304" pitchFamily="18" charset="0"/>
                        </a:rPr>
                        <a:t>336</a:t>
                      </a:r>
                    </a:p>
                  </a:txBody>
                  <a:tcPr marL="64979" marR="64979" marT="0" marB="0"/>
                </a:tc>
                <a:extLst>
                  <a:ext uri="{0D108BD9-81ED-4DB2-BD59-A6C34878D82A}">
                    <a16:rowId xmlns:a16="http://schemas.microsoft.com/office/drawing/2014/main" val="765642873"/>
                  </a:ext>
                </a:extLst>
              </a:tr>
              <a:tr h="3642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300" b="0" dirty="0">
                          <a:solidFill>
                            <a:schemeClr val="bg1"/>
                          </a:solidFill>
                          <a:effectLst/>
                          <a:latin typeface="+mj-lt"/>
                          <a:ea typeface="Calibri" panose="020F0502020204030204" pitchFamily="34" charset="0"/>
                          <a:cs typeface="Times New Roman" panose="02020603050405020304" pitchFamily="18" charset="0"/>
                        </a:rPr>
                        <a:t>Western Cape*</a:t>
                      </a: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a:t>
                      </a:r>
                    </a:p>
                  </a:txBody>
                  <a:tcPr marL="64979" marR="64979" marT="0" marB="0"/>
                </a:tc>
                <a:tc>
                  <a:txBody>
                    <a:bodyPr/>
                    <a:lstStyle/>
                    <a:p>
                      <a:pPr algn="ctr">
                        <a:lnSpc>
                          <a:spcPct val="200000"/>
                        </a:lnSpc>
                        <a:spcAft>
                          <a:spcPts val="800"/>
                        </a:spcAft>
                      </a:pPr>
                      <a:r>
                        <a:rPr lang="en-ZA" sz="1300" dirty="0">
                          <a:effectLst/>
                          <a:latin typeface="+mj-lt"/>
                          <a:ea typeface="Calibri" panose="020F0502020204030204" pitchFamily="34" charset="0"/>
                          <a:cs typeface="Times New Roman" panose="02020603050405020304" pitchFamily="18" charset="0"/>
                        </a:rPr>
                        <a:t>-</a:t>
                      </a:r>
                    </a:p>
                  </a:txBody>
                  <a:tcPr marL="64979" marR="64979" marT="0" marB="0"/>
                </a:tc>
                <a:extLst>
                  <a:ext uri="{0D108BD9-81ED-4DB2-BD59-A6C34878D82A}">
                    <a16:rowId xmlns:a16="http://schemas.microsoft.com/office/drawing/2014/main" val="645357501"/>
                  </a:ext>
                </a:extLst>
              </a:tr>
              <a:tr h="3642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1" dirty="0">
                          <a:solidFill>
                            <a:schemeClr val="bg1"/>
                          </a:solidFill>
                          <a:effectLst/>
                          <a:latin typeface="+mj-lt"/>
                          <a:ea typeface="Calibri" panose="020F0502020204030204" pitchFamily="34" charset="0"/>
                          <a:cs typeface="Times New Roman" panose="02020603050405020304" pitchFamily="18" charset="0"/>
                        </a:rPr>
                        <a:t>TOTAL</a:t>
                      </a:r>
                      <a:endParaRPr lang="en-ZA" sz="1300" b="1" dirty="0">
                        <a:solidFill>
                          <a:schemeClr val="bg1"/>
                        </a:solidFill>
                        <a:effectLst/>
                        <a:latin typeface="+mj-lt"/>
                        <a:ea typeface="Calibri" panose="020F0502020204030204" pitchFamily="34" charset="0"/>
                        <a:cs typeface="Times New Roman" panose="02020603050405020304" pitchFamily="18" charset="0"/>
                      </a:endParaRPr>
                    </a:p>
                  </a:txBody>
                  <a:tcPr marL="64979" marR="64979"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42323</a:t>
                      </a:r>
                    </a:p>
                  </a:txBody>
                  <a:tcPr marL="64979" marR="64979" marT="0" marB="0"/>
                </a:tc>
                <a:tc>
                  <a:txBody>
                    <a:bodyPr/>
                    <a:lstStyle/>
                    <a:p>
                      <a:pPr algn="ctr">
                        <a:lnSpc>
                          <a:spcPct val="200000"/>
                        </a:lnSpc>
                        <a:spcAft>
                          <a:spcPts val="800"/>
                        </a:spcAft>
                      </a:pPr>
                      <a:r>
                        <a:rPr lang="en-ZA" sz="1300" dirty="0">
                          <a:effectLst/>
                          <a:latin typeface="+mj-lt"/>
                          <a:ea typeface="Calibri" panose="020F0502020204030204" pitchFamily="34" charset="0"/>
                          <a:cs typeface="Times New Roman" panose="02020603050405020304" pitchFamily="18" charset="0"/>
                        </a:rPr>
                        <a:t>2234</a:t>
                      </a:r>
                    </a:p>
                  </a:txBody>
                  <a:tcPr marL="64979" marR="64979" marT="0" marB="0"/>
                </a:tc>
                <a:extLst>
                  <a:ext uri="{0D108BD9-81ED-4DB2-BD59-A6C34878D82A}">
                    <a16:rowId xmlns:a16="http://schemas.microsoft.com/office/drawing/2014/main" val="4293011723"/>
                  </a:ext>
                </a:extLst>
              </a:tr>
            </a:tbl>
          </a:graphicData>
        </a:graphic>
      </p:graphicFrame>
      <p:sp>
        <p:nvSpPr>
          <p:cNvPr id="4" name="Rectangle 3">
            <a:extLst>
              <a:ext uri="{FF2B5EF4-FFF2-40B4-BE49-F238E27FC236}">
                <a16:creationId xmlns:a16="http://schemas.microsoft.com/office/drawing/2014/main" id="{EF923D67-7165-8AF6-6977-5F82516A8C81}"/>
              </a:ext>
            </a:extLst>
          </p:cNvPr>
          <p:cNvSpPr/>
          <p:nvPr/>
        </p:nvSpPr>
        <p:spPr>
          <a:xfrm>
            <a:off x="0" y="136524"/>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Title 1">
            <a:extLst>
              <a:ext uri="{FF2B5EF4-FFF2-40B4-BE49-F238E27FC236}">
                <a16:creationId xmlns:a16="http://schemas.microsoft.com/office/drawing/2014/main" id="{F35A4174-A767-8B48-DB89-BAE6F0F4E8A0}"/>
              </a:ext>
            </a:extLst>
          </p:cNvPr>
          <p:cNvSpPr txBox="1">
            <a:spLocks/>
          </p:cNvSpPr>
          <p:nvPr/>
        </p:nvSpPr>
        <p:spPr>
          <a:xfrm>
            <a:off x="169028" y="22442"/>
            <a:ext cx="8974971" cy="85725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NUMBERS OF CHWs and OTLs BY PROVINCE</a:t>
            </a:r>
            <a:endParaRPr lang="en-ZA" sz="4000" dirty="0">
              <a:solidFill>
                <a:schemeClr val="bg1"/>
              </a:solidFill>
            </a:endParaRPr>
          </a:p>
        </p:txBody>
      </p:sp>
      <p:pic>
        <p:nvPicPr>
          <p:cNvPr id="8" name="Picture 7" descr="A black background with green text&#10;&#10;Description automatically generated">
            <a:extLst>
              <a:ext uri="{FF2B5EF4-FFF2-40B4-BE49-F238E27FC236}">
                <a16:creationId xmlns:a16="http://schemas.microsoft.com/office/drawing/2014/main" id="{845D3ECB-155E-B59A-5541-82E393F904D2}"/>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9" name="Picture 8" descr="A black background with orange text&#10;&#10;Description automatically generated">
            <a:extLst>
              <a:ext uri="{FF2B5EF4-FFF2-40B4-BE49-F238E27FC236}">
                <a16:creationId xmlns:a16="http://schemas.microsoft.com/office/drawing/2014/main" id="{9B6CE1E1-45B2-6CD6-6D7B-7DA7EC510F2D}"/>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10" name="Picture 9" descr="A blue and black logo&#10;&#10;Description automatically generated">
            <a:extLst>
              <a:ext uri="{FF2B5EF4-FFF2-40B4-BE49-F238E27FC236}">
                <a16:creationId xmlns:a16="http://schemas.microsoft.com/office/drawing/2014/main" id="{EE51BD3A-DAB0-8E48-FA49-7DD5543E2178}"/>
              </a:ext>
            </a:extLst>
          </p:cNvPr>
          <p:cNvPicPr>
            <a:picLocks noChangeAspect="1"/>
          </p:cNvPicPr>
          <p:nvPr/>
        </p:nvPicPr>
        <p:blipFill>
          <a:blip r:embed="rId4"/>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2539856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327305-0A05-11A2-36DE-8A0F2FA91920}"/>
              </a:ext>
            </a:extLst>
          </p:cNvPr>
          <p:cNvSpPr>
            <a:spLocks noGrp="1"/>
          </p:cNvSpPr>
          <p:nvPr>
            <p:ph type="sldNum" sz="quarter" idx="12"/>
          </p:nvPr>
        </p:nvSpPr>
        <p:spPr/>
        <p:txBody>
          <a:bodyPr/>
          <a:lstStyle/>
          <a:p>
            <a:pPr>
              <a:defRPr/>
            </a:pPr>
            <a:fld id="{AE384767-D813-4A2C-AC78-6B9304AB03D9}" type="slidenum">
              <a:rPr lang="es-ES" altLang="en-US" smtClean="0"/>
              <a:pPr>
                <a:defRPr/>
              </a:pPr>
              <a:t>7</a:t>
            </a:fld>
            <a:endParaRPr lang="es-ES" altLang="en-US" dirty="0"/>
          </a:p>
        </p:txBody>
      </p:sp>
      <p:sp>
        <p:nvSpPr>
          <p:cNvPr id="11" name="TextBox 10">
            <a:extLst>
              <a:ext uri="{FF2B5EF4-FFF2-40B4-BE49-F238E27FC236}">
                <a16:creationId xmlns:a16="http://schemas.microsoft.com/office/drawing/2014/main" id="{E750DF3A-D45A-06CA-2010-26C4A6ADC8A8}"/>
              </a:ext>
            </a:extLst>
          </p:cNvPr>
          <p:cNvSpPr txBox="1"/>
          <p:nvPr/>
        </p:nvSpPr>
        <p:spPr>
          <a:xfrm>
            <a:off x="1208426" y="5484497"/>
            <a:ext cx="7730971" cy="307777"/>
          </a:xfrm>
          <a:prstGeom prst="rect">
            <a:avLst/>
          </a:prstGeom>
          <a:noFill/>
        </p:spPr>
        <p:txBody>
          <a:bodyPr wrap="square">
            <a:spAutoFit/>
          </a:bodyPr>
          <a:lstStyle/>
          <a:p>
            <a:r>
              <a:rPr lang="en-ZA" sz="1400" dirty="0">
                <a:latin typeface="+mj-lt"/>
                <a:cs typeface="Times New Roman" panose="02020603050405020304" pitchFamily="18" charset="0"/>
              </a:rPr>
              <a:t>*Data to estimate coverage was not available for the Western Cape province when requested </a:t>
            </a:r>
          </a:p>
        </p:txBody>
      </p:sp>
      <p:graphicFrame>
        <p:nvGraphicFramePr>
          <p:cNvPr id="12" name="Table 11">
            <a:extLst>
              <a:ext uri="{FF2B5EF4-FFF2-40B4-BE49-F238E27FC236}">
                <a16:creationId xmlns:a16="http://schemas.microsoft.com/office/drawing/2014/main" id="{DF700924-E93F-87D2-70C5-22B01C9BC744}"/>
              </a:ext>
            </a:extLst>
          </p:cNvPr>
          <p:cNvGraphicFramePr>
            <a:graphicFrameLocks noGrp="1"/>
          </p:cNvGraphicFramePr>
          <p:nvPr>
            <p:extLst>
              <p:ext uri="{D42A27DB-BD31-4B8C-83A1-F6EECF244321}">
                <p14:modId xmlns:p14="http://schemas.microsoft.com/office/powerpoint/2010/main" val="1073985775"/>
              </p:ext>
            </p:extLst>
          </p:nvPr>
        </p:nvGraphicFramePr>
        <p:xfrm>
          <a:off x="1208426" y="1219614"/>
          <a:ext cx="6896173" cy="4101326"/>
        </p:xfrm>
        <a:graphic>
          <a:graphicData uri="http://schemas.openxmlformats.org/drawingml/2006/table">
            <a:tbl>
              <a:tblPr firstRow="1" firstCol="1" bandRow="1">
                <a:tableStyleId>{93296810-A885-4BE3-A3E7-6D5BEEA58F35}</a:tableStyleId>
              </a:tblPr>
              <a:tblGrid>
                <a:gridCol w="2945472">
                  <a:extLst>
                    <a:ext uri="{9D8B030D-6E8A-4147-A177-3AD203B41FA5}">
                      <a16:colId xmlns:a16="http://schemas.microsoft.com/office/drawing/2014/main" val="3884400370"/>
                    </a:ext>
                  </a:extLst>
                </a:gridCol>
                <a:gridCol w="1963580">
                  <a:extLst>
                    <a:ext uri="{9D8B030D-6E8A-4147-A177-3AD203B41FA5}">
                      <a16:colId xmlns:a16="http://schemas.microsoft.com/office/drawing/2014/main" val="1953666477"/>
                    </a:ext>
                  </a:extLst>
                </a:gridCol>
                <a:gridCol w="1987121">
                  <a:extLst>
                    <a:ext uri="{9D8B030D-6E8A-4147-A177-3AD203B41FA5}">
                      <a16:colId xmlns:a16="http://schemas.microsoft.com/office/drawing/2014/main" val="680398779"/>
                    </a:ext>
                  </a:extLst>
                </a:gridCol>
              </a:tblGrid>
              <a:tr h="693916">
                <a:tc>
                  <a:txBody>
                    <a:bodyPr/>
                    <a:lstStyle/>
                    <a:p>
                      <a:pPr algn="l">
                        <a:lnSpc>
                          <a:spcPct val="200000"/>
                        </a:lnSpc>
                        <a:spcAft>
                          <a:spcPts val="800"/>
                        </a:spcAft>
                      </a:pPr>
                      <a:r>
                        <a:rPr lang="en-ZA" sz="1300" dirty="0">
                          <a:solidFill>
                            <a:schemeClr val="bg1"/>
                          </a:solidFill>
                          <a:effectLst/>
                          <a:latin typeface="+mj-lt"/>
                        </a:rPr>
                        <a:t>Province*</a:t>
                      </a:r>
                      <a:endParaRPr lang="en-ZA" sz="1300" dirty="0">
                        <a:solidFill>
                          <a:schemeClr val="bg1"/>
                        </a:solidFill>
                        <a:effectLst/>
                        <a:latin typeface="+mj-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100000"/>
                        </a:lnSpc>
                        <a:spcAft>
                          <a:spcPts val="800"/>
                        </a:spcAft>
                      </a:pPr>
                      <a:r>
                        <a:rPr lang="en-ZA" sz="1300" b="0" dirty="0">
                          <a:solidFill>
                            <a:schemeClr val="bg1"/>
                          </a:solidFill>
                          <a:effectLst/>
                          <a:latin typeface="+mj-lt"/>
                        </a:rPr>
                        <a:t>Number of </a:t>
                      </a:r>
                      <a:r>
                        <a:rPr lang="en-ZA" sz="1300" b="1" dirty="0">
                          <a:solidFill>
                            <a:schemeClr val="bg1"/>
                          </a:solidFill>
                          <a:effectLst/>
                          <a:latin typeface="+mj-lt"/>
                        </a:rPr>
                        <a:t>CHWs</a:t>
                      </a:r>
                      <a:r>
                        <a:rPr lang="en-ZA" sz="1300" b="0" dirty="0">
                          <a:solidFill>
                            <a:schemeClr val="bg1"/>
                          </a:solidFill>
                          <a:effectLst/>
                          <a:latin typeface="+mj-lt"/>
                        </a:rPr>
                        <a:t> per 100 000 uninsured population</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0080" marR="60080" marT="0" marB="0">
                    <a:solidFill>
                      <a:srgbClr val="386546"/>
                    </a:solidFill>
                  </a:tcPr>
                </a:tc>
                <a:tc>
                  <a:txBody>
                    <a:bodyPr/>
                    <a:lstStyle/>
                    <a:p>
                      <a:pPr algn="ctr">
                        <a:lnSpc>
                          <a:spcPct val="100000"/>
                        </a:lnSpc>
                        <a:spcAft>
                          <a:spcPts val="800"/>
                        </a:spcAft>
                      </a:pPr>
                      <a:r>
                        <a:rPr lang="en-ZA" sz="1300" b="0" dirty="0">
                          <a:solidFill>
                            <a:schemeClr val="bg1"/>
                          </a:solidFill>
                          <a:effectLst/>
                          <a:latin typeface="+mj-lt"/>
                        </a:rPr>
                        <a:t>Number of </a:t>
                      </a:r>
                      <a:r>
                        <a:rPr lang="en-ZA" sz="1300" b="1" dirty="0">
                          <a:solidFill>
                            <a:schemeClr val="bg1"/>
                          </a:solidFill>
                          <a:effectLst/>
                          <a:latin typeface="+mj-lt"/>
                        </a:rPr>
                        <a:t>OTLs</a:t>
                      </a:r>
                      <a:r>
                        <a:rPr lang="en-ZA" sz="1300" b="0" dirty="0">
                          <a:solidFill>
                            <a:schemeClr val="bg1"/>
                          </a:solidFill>
                          <a:effectLst/>
                          <a:latin typeface="+mj-lt"/>
                        </a:rPr>
                        <a:t> per 100 000 uninsured population</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0080" marR="60080" marT="0" marB="0">
                    <a:solidFill>
                      <a:srgbClr val="386546"/>
                    </a:solidFill>
                  </a:tcPr>
                </a:tc>
                <a:extLst>
                  <a:ext uri="{0D108BD9-81ED-4DB2-BD59-A6C34878D82A}">
                    <a16:rowId xmlns:a16="http://schemas.microsoft.com/office/drawing/2014/main" val="1823883801"/>
                  </a:ext>
                </a:extLst>
              </a:tr>
              <a:tr h="3368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Northern Cape</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200000"/>
                        </a:lnSpc>
                        <a:spcAft>
                          <a:spcPts val="800"/>
                        </a:spcAft>
                      </a:pPr>
                      <a:r>
                        <a:rPr lang="en-US" sz="1300" dirty="0">
                          <a:effectLst/>
                          <a:latin typeface="+mj-lt"/>
                          <a:cs typeface="Times New Roman" panose="02020603050405020304" pitchFamily="18" charset="0"/>
                        </a:rPr>
                        <a:t>156.8</a:t>
                      </a:r>
                      <a:endParaRPr lang="en-ZA" sz="1300" dirty="0">
                        <a:effectLst/>
                        <a:latin typeface="+mj-lt"/>
                        <a:cs typeface="Times New Roman" panose="02020603050405020304" pitchFamily="18" charset="0"/>
                      </a:endParaRPr>
                    </a:p>
                  </a:txBody>
                  <a:tcPr marL="60080" marR="60080"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0.0</a:t>
                      </a:r>
                      <a:endParaRPr lang="en-ZA" sz="1300" dirty="0">
                        <a:effectLst/>
                        <a:latin typeface="+mj-lt"/>
                        <a:ea typeface="Calibri" panose="020F0502020204030204" pitchFamily="34" charset="0"/>
                        <a:cs typeface="Times New Roman" panose="02020603050405020304" pitchFamily="18" charset="0"/>
                      </a:endParaRPr>
                    </a:p>
                  </a:txBody>
                  <a:tcPr marL="60080" marR="60080" marT="0" marB="0"/>
                </a:tc>
                <a:extLst>
                  <a:ext uri="{0D108BD9-81ED-4DB2-BD59-A6C34878D82A}">
                    <a16:rowId xmlns:a16="http://schemas.microsoft.com/office/drawing/2014/main" val="1298863106"/>
                  </a:ext>
                </a:extLst>
              </a:tr>
              <a:tr h="3368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North-West</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200000"/>
                        </a:lnSpc>
                        <a:spcAft>
                          <a:spcPts val="800"/>
                        </a:spcAft>
                      </a:pPr>
                      <a:r>
                        <a:rPr lang="en-US" sz="1300" dirty="0">
                          <a:effectLst/>
                          <a:latin typeface="+mj-lt"/>
                          <a:cs typeface="Times New Roman" panose="02020603050405020304" pitchFamily="18" charset="0"/>
                        </a:rPr>
                        <a:t>142.4</a:t>
                      </a:r>
                      <a:endParaRPr lang="en-ZA" sz="1300" dirty="0">
                        <a:effectLst/>
                        <a:latin typeface="+mj-lt"/>
                        <a:cs typeface="Times New Roman" panose="02020603050405020304" pitchFamily="18" charset="0"/>
                      </a:endParaRPr>
                    </a:p>
                  </a:txBody>
                  <a:tcPr marL="60080" marR="60080"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5.6</a:t>
                      </a:r>
                      <a:endParaRPr lang="en-ZA" sz="1300" dirty="0">
                        <a:effectLst/>
                        <a:latin typeface="+mj-lt"/>
                        <a:ea typeface="Calibri" panose="020F0502020204030204" pitchFamily="34" charset="0"/>
                        <a:cs typeface="Times New Roman" panose="02020603050405020304" pitchFamily="18" charset="0"/>
                      </a:endParaRPr>
                    </a:p>
                  </a:txBody>
                  <a:tcPr marL="60080" marR="60080" marT="0" marB="0"/>
                </a:tc>
                <a:extLst>
                  <a:ext uri="{0D108BD9-81ED-4DB2-BD59-A6C34878D82A}">
                    <a16:rowId xmlns:a16="http://schemas.microsoft.com/office/drawing/2014/main" val="1925402455"/>
                  </a:ext>
                </a:extLst>
              </a:tr>
              <a:tr h="336820">
                <a:tc>
                  <a:txBody>
                    <a:bodyPr/>
                    <a:lstStyle/>
                    <a:p>
                      <a:pPr>
                        <a:lnSpc>
                          <a:spcPct val="100000"/>
                        </a:lnSpc>
                        <a:spcAft>
                          <a:spcPts val="0"/>
                        </a:spcAft>
                      </a:pPr>
                      <a:r>
                        <a:rPr lang="en-US" sz="1300" b="0" kern="1200" dirty="0">
                          <a:solidFill>
                            <a:schemeClr val="bg1"/>
                          </a:solidFill>
                          <a:effectLst/>
                          <a:latin typeface="+mn-lt"/>
                          <a:ea typeface="Calibri" panose="020F0502020204030204" pitchFamily="34" charset="0"/>
                          <a:cs typeface="Times New Roman" panose="02020603050405020304" pitchFamily="18" charset="0"/>
                        </a:rPr>
                        <a:t>Mpumalanga</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200000"/>
                        </a:lnSpc>
                        <a:spcAft>
                          <a:spcPts val="800"/>
                        </a:spcAft>
                      </a:pPr>
                      <a:r>
                        <a:rPr lang="en-US" sz="1300" dirty="0">
                          <a:effectLst/>
                          <a:latin typeface="+mj-lt"/>
                          <a:cs typeface="Times New Roman" panose="02020603050405020304" pitchFamily="18" charset="0"/>
                        </a:rPr>
                        <a:t>126.9</a:t>
                      </a:r>
                      <a:endParaRPr lang="en-ZA" sz="1300" dirty="0">
                        <a:effectLst/>
                        <a:latin typeface="+mj-lt"/>
                        <a:cs typeface="Times New Roman" panose="02020603050405020304" pitchFamily="18" charset="0"/>
                      </a:endParaRPr>
                    </a:p>
                  </a:txBody>
                  <a:tcPr marL="60080" marR="60080"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4.7</a:t>
                      </a:r>
                      <a:endParaRPr lang="en-ZA" sz="1300" dirty="0">
                        <a:effectLst/>
                        <a:latin typeface="+mj-lt"/>
                        <a:ea typeface="Calibri" panose="020F0502020204030204" pitchFamily="34" charset="0"/>
                        <a:cs typeface="Times New Roman" panose="02020603050405020304" pitchFamily="18" charset="0"/>
                      </a:endParaRPr>
                    </a:p>
                  </a:txBody>
                  <a:tcPr marL="60080" marR="60080" marT="0" marB="0"/>
                </a:tc>
                <a:extLst>
                  <a:ext uri="{0D108BD9-81ED-4DB2-BD59-A6C34878D82A}">
                    <a16:rowId xmlns:a16="http://schemas.microsoft.com/office/drawing/2014/main" val="37037183"/>
                  </a:ext>
                </a:extLst>
              </a:tr>
              <a:tr h="3368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Limpopo</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200000"/>
                        </a:lnSpc>
                        <a:spcAft>
                          <a:spcPts val="800"/>
                        </a:spcAft>
                      </a:pPr>
                      <a:r>
                        <a:rPr lang="en-US" sz="1300" dirty="0">
                          <a:effectLst/>
                          <a:latin typeface="+mj-lt"/>
                          <a:cs typeface="Times New Roman" panose="02020603050405020304" pitchFamily="18" charset="0"/>
                        </a:rPr>
                        <a:t>123.7</a:t>
                      </a:r>
                      <a:endParaRPr lang="en-ZA" sz="1300" dirty="0">
                        <a:effectLst/>
                        <a:latin typeface="+mj-lt"/>
                        <a:cs typeface="Times New Roman" panose="02020603050405020304" pitchFamily="18" charset="0"/>
                      </a:endParaRPr>
                    </a:p>
                  </a:txBody>
                  <a:tcPr marL="60080" marR="60080"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5.8</a:t>
                      </a:r>
                      <a:endParaRPr lang="en-ZA" sz="1300" dirty="0">
                        <a:effectLst/>
                        <a:latin typeface="+mj-lt"/>
                        <a:ea typeface="Calibri" panose="020F0502020204030204" pitchFamily="34" charset="0"/>
                        <a:cs typeface="Times New Roman" panose="02020603050405020304" pitchFamily="18" charset="0"/>
                      </a:endParaRPr>
                    </a:p>
                  </a:txBody>
                  <a:tcPr marL="60080" marR="60080" marT="0" marB="0"/>
                </a:tc>
                <a:extLst>
                  <a:ext uri="{0D108BD9-81ED-4DB2-BD59-A6C34878D82A}">
                    <a16:rowId xmlns:a16="http://schemas.microsoft.com/office/drawing/2014/main" val="139503212"/>
                  </a:ext>
                </a:extLst>
              </a:tr>
              <a:tr h="3368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KwaZulu-Natal</a:t>
                      </a:r>
                      <a:endParaRPr lang="en-ZA" sz="1300" b="0" dirty="0">
                        <a:solidFill>
                          <a:schemeClr val="bg1"/>
                        </a:solidFill>
                        <a:effectLst/>
                        <a:latin typeface="+mj-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200000"/>
                        </a:lnSpc>
                        <a:spcAft>
                          <a:spcPts val="800"/>
                        </a:spcAft>
                      </a:pPr>
                      <a:r>
                        <a:rPr lang="en-US" sz="1300" dirty="0">
                          <a:effectLst/>
                          <a:latin typeface="+mj-lt"/>
                          <a:cs typeface="Times New Roman" panose="02020603050405020304" pitchFamily="18" charset="0"/>
                        </a:rPr>
                        <a:t>99.1</a:t>
                      </a:r>
                      <a:endParaRPr lang="en-ZA" sz="1300" dirty="0">
                        <a:effectLst/>
                        <a:latin typeface="+mj-lt"/>
                        <a:cs typeface="Times New Roman" panose="02020603050405020304" pitchFamily="18" charset="0"/>
                      </a:endParaRPr>
                    </a:p>
                  </a:txBody>
                  <a:tcPr marL="60080" marR="60080"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3.4</a:t>
                      </a:r>
                      <a:endParaRPr lang="en-ZA" sz="1300" dirty="0">
                        <a:effectLst/>
                        <a:latin typeface="+mj-lt"/>
                        <a:ea typeface="Calibri" panose="020F0502020204030204" pitchFamily="34" charset="0"/>
                        <a:cs typeface="Times New Roman" panose="02020603050405020304" pitchFamily="18" charset="0"/>
                      </a:endParaRPr>
                    </a:p>
                  </a:txBody>
                  <a:tcPr marL="60080" marR="60080" marT="0" marB="0"/>
                </a:tc>
                <a:extLst>
                  <a:ext uri="{0D108BD9-81ED-4DB2-BD59-A6C34878D82A}">
                    <a16:rowId xmlns:a16="http://schemas.microsoft.com/office/drawing/2014/main" val="3614735492"/>
                  </a:ext>
                </a:extLst>
              </a:tr>
              <a:tr h="3368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Free State</a:t>
                      </a:r>
                      <a:endParaRPr lang="en-ZA" sz="1300" b="0" kern="1200" dirty="0">
                        <a:solidFill>
                          <a:schemeClr val="bg1"/>
                        </a:solidFill>
                        <a:effectLst/>
                        <a:latin typeface="+mn-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200000"/>
                        </a:lnSpc>
                        <a:spcAft>
                          <a:spcPts val="800"/>
                        </a:spcAft>
                      </a:pPr>
                      <a:r>
                        <a:rPr lang="en-US" sz="1300" dirty="0">
                          <a:effectLst/>
                          <a:latin typeface="+mj-lt"/>
                          <a:cs typeface="Times New Roman" panose="02020603050405020304" pitchFamily="18" charset="0"/>
                        </a:rPr>
                        <a:t>91.8</a:t>
                      </a:r>
                      <a:endParaRPr lang="en-ZA" sz="1300" dirty="0">
                        <a:effectLst/>
                        <a:latin typeface="+mj-lt"/>
                        <a:cs typeface="Times New Roman" panose="02020603050405020304" pitchFamily="18" charset="0"/>
                      </a:endParaRPr>
                    </a:p>
                  </a:txBody>
                  <a:tcPr marL="60080" marR="60080"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6.4</a:t>
                      </a:r>
                      <a:endParaRPr lang="en-ZA" sz="1300" dirty="0">
                        <a:effectLst/>
                        <a:latin typeface="+mj-lt"/>
                        <a:ea typeface="Calibri" panose="020F0502020204030204" pitchFamily="34" charset="0"/>
                        <a:cs typeface="Times New Roman" panose="02020603050405020304" pitchFamily="18" charset="0"/>
                      </a:endParaRPr>
                    </a:p>
                  </a:txBody>
                  <a:tcPr marL="60080" marR="60080" marT="0" marB="0"/>
                </a:tc>
                <a:extLst>
                  <a:ext uri="{0D108BD9-81ED-4DB2-BD59-A6C34878D82A}">
                    <a16:rowId xmlns:a16="http://schemas.microsoft.com/office/drawing/2014/main" val="3657655239"/>
                  </a:ext>
                </a:extLst>
              </a:tr>
              <a:tr h="3368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Eastern Cape</a:t>
                      </a:r>
                      <a:endParaRPr lang="en-ZA" sz="1300" b="0" kern="1200" dirty="0">
                        <a:solidFill>
                          <a:schemeClr val="bg1"/>
                        </a:solidFill>
                        <a:effectLst/>
                        <a:latin typeface="+mn-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200000"/>
                        </a:lnSpc>
                        <a:spcAft>
                          <a:spcPts val="800"/>
                        </a:spcAft>
                      </a:pPr>
                      <a:r>
                        <a:rPr lang="en-US" sz="1300" dirty="0">
                          <a:effectLst/>
                          <a:latin typeface="+mj-lt"/>
                          <a:cs typeface="Times New Roman" panose="02020603050405020304" pitchFamily="18" charset="0"/>
                        </a:rPr>
                        <a:t>76.1</a:t>
                      </a:r>
                      <a:endParaRPr lang="en-ZA" sz="1300" dirty="0">
                        <a:effectLst/>
                        <a:latin typeface="+mj-lt"/>
                        <a:cs typeface="Times New Roman" panose="02020603050405020304" pitchFamily="18" charset="0"/>
                      </a:endParaRPr>
                    </a:p>
                  </a:txBody>
                  <a:tcPr marL="60080" marR="60080"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5.6</a:t>
                      </a:r>
                      <a:endParaRPr lang="en-ZA" sz="1300" dirty="0">
                        <a:effectLst/>
                        <a:latin typeface="+mj-lt"/>
                        <a:ea typeface="Calibri" panose="020F0502020204030204" pitchFamily="34" charset="0"/>
                        <a:cs typeface="Times New Roman" panose="02020603050405020304" pitchFamily="18" charset="0"/>
                      </a:endParaRPr>
                    </a:p>
                  </a:txBody>
                  <a:tcPr marL="60080" marR="60080" marT="0" marB="0"/>
                </a:tc>
                <a:extLst>
                  <a:ext uri="{0D108BD9-81ED-4DB2-BD59-A6C34878D82A}">
                    <a16:rowId xmlns:a16="http://schemas.microsoft.com/office/drawing/2014/main" val="875788327"/>
                  </a:ext>
                </a:extLst>
              </a:tr>
              <a:tr h="3368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0" kern="1200" dirty="0">
                          <a:solidFill>
                            <a:schemeClr val="bg1"/>
                          </a:solidFill>
                          <a:effectLst/>
                          <a:latin typeface="+mn-lt"/>
                          <a:ea typeface="Calibri" panose="020F0502020204030204" pitchFamily="34" charset="0"/>
                          <a:cs typeface="Times New Roman" panose="02020603050405020304" pitchFamily="18" charset="0"/>
                        </a:rPr>
                        <a:t>Gauteng</a:t>
                      </a:r>
                      <a:endParaRPr lang="en-ZA" sz="1300" b="0" kern="1200" dirty="0">
                        <a:solidFill>
                          <a:schemeClr val="bg1"/>
                        </a:solidFill>
                        <a:effectLst/>
                        <a:latin typeface="+mn-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200000"/>
                        </a:lnSpc>
                        <a:spcAft>
                          <a:spcPts val="800"/>
                        </a:spcAft>
                      </a:pPr>
                      <a:r>
                        <a:rPr lang="en-US" sz="1300" dirty="0">
                          <a:effectLst/>
                          <a:latin typeface="+mj-lt"/>
                          <a:cs typeface="Times New Roman" panose="02020603050405020304" pitchFamily="18" charset="0"/>
                        </a:rPr>
                        <a:t>46.1</a:t>
                      </a:r>
                      <a:endParaRPr lang="en-ZA" sz="1300" dirty="0">
                        <a:effectLst/>
                        <a:latin typeface="+mj-lt"/>
                        <a:cs typeface="Times New Roman" panose="02020603050405020304" pitchFamily="18" charset="0"/>
                      </a:endParaRPr>
                    </a:p>
                  </a:txBody>
                  <a:tcPr marL="60080" marR="60080" marT="0" marB="0"/>
                </a:tc>
                <a:tc>
                  <a:txBody>
                    <a:bodyPr/>
                    <a:lstStyle/>
                    <a:p>
                      <a:pPr algn="ctr">
                        <a:lnSpc>
                          <a:spcPct val="200000"/>
                        </a:lnSpc>
                        <a:spcAft>
                          <a:spcPts val="800"/>
                        </a:spcAft>
                      </a:pPr>
                      <a:r>
                        <a:rPr lang="en-US" sz="1300" dirty="0">
                          <a:effectLst/>
                          <a:latin typeface="+mj-lt"/>
                          <a:ea typeface="Calibri" panose="020F0502020204030204" pitchFamily="34" charset="0"/>
                          <a:cs typeface="Times New Roman" panose="02020603050405020304" pitchFamily="18" charset="0"/>
                        </a:rPr>
                        <a:t>5.2</a:t>
                      </a:r>
                      <a:endParaRPr lang="en-ZA" sz="1300" dirty="0">
                        <a:effectLst/>
                        <a:latin typeface="+mj-lt"/>
                        <a:ea typeface="Calibri" panose="020F0502020204030204" pitchFamily="34" charset="0"/>
                        <a:cs typeface="Times New Roman" panose="02020603050405020304" pitchFamily="18" charset="0"/>
                      </a:endParaRPr>
                    </a:p>
                  </a:txBody>
                  <a:tcPr marL="60080" marR="60080" marT="0" marB="0"/>
                </a:tc>
                <a:extLst>
                  <a:ext uri="{0D108BD9-81ED-4DB2-BD59-A6C34878D82A}">
                    <a16:rowId xmlns:a16="http://schemas.microsoft.com/office/drawing/2014/main" val="765642873"/>
                  </a:ext>
                </a:extLst>
              </a:tr>
              <a:tr h="3368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300" b="0" kern="1200" dirty="0">
                          <a:solidFill>
                            <a:schemeClr val="bg1"/>
                          </a:solidFill>
                          <a:effectLst/>
                          <a:latin typeface="+mn-lt"/>
                          <a:ea typeface="Calibri" panose="020F0502020204030204" pitchFamily="34" charset="0"/>
                          <a:cs typeface="Times New Roman" panose="02020603050405020304" pitchFamily="18" charset="0"/>
                        </a:rPr>
                        <a:t>Western Cape*</a:t>
                      </a:r>
                    </a:p>
                  </a:txBody>
                  <a:tcPr marL="60080" marR="60080" marT="0" marB="0" anchor="ctr">
                    <a:solidFill>
                      <a:srgbClr val="386546"/>
                    </a:solidFill>
                  </a:tcPr>
                </a:tc>
                <a:tc>
                  <a:txBody>
                    <a:bodyPr/>
                    <a:lstStyle/>
                    <a:p>
                      <a:pPr algn="ctr">
                        <a:lnSpc>
                          <a:spcPct val="200000"/>
                        </a:lnSpc>
                        <a:spcAft>
                          <a:spcPts val="800"/>
                        </a:spcAft>
                      </a:pPr>
                      <a:r>
                        <a:rPr lang="en-ZA" sz="1300" dirty="0">
                          <a:effectLst/>
                          <a:latin typeface="+mj-lt"/>
                          <a:cs typeface="Times New Roman" panose="02020603050405020304" pitchFamily="18" charset="0"/>
                        </a:rPr>
                        <a:t>-</a:t>
                      </a:r>
                    </a:p>
                  </a:txBody>
                  <a:tcPr marL="60080" marR="60080" marT="0" marB="0"/>
                </a:tc>
                <a:tc>
                  <a:txBody>
                    <a:bodyPr/>
                    <a:lstStyle/>
                    <a:p>
                      <a:pPr algn="ctr">
                        <a:lnSpc>
                          <a:spcPct val="200000"/>
                        </a:lnSpc>
                        <a:spcAft>
                          <a:spcPts val="800"/>
                        </a:spcAft>
                      </a:pPr>
                      <a:r>
                        <a:rPr lang="en-ZA" sz="1300" dirty="0">
                          <a:effectLst/>
                          <a:latin typeface="+mj-lt"/>
                          <a:ea typeface="Calibri" panose="020F0502020204030204" pitchFamily="34" charset="0"/>
                          <a:cs typeface="Times New Roman" panose="02020603050405020304" pitchFamily="18" charset="0"/>
                        </a:rPr>
                        <a:t>-</a:t>
                      </a:r>
                    </a:p>
                  </a:txBody>
                  <a:tcPr marL="60080" marR="60080" marT="0" marB="0"/>
                </a:tc>
                <a:extLst>
                  <a:ext uri="{0D108BD9-81ED-4DB2-BD59-A6C34878D82A}">
                    <a16:rowId xmlns:a16="http://schemas.microsoft.com/office/drawing/2014/main" val="1852239526"/>
                  </a:ext>
                </a:extLst>
              </a:tr>
              <a:tr h="3368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1" dirty="0">
                          <a:solidFill>
                            <a:schemeClr val="bg1"/>
                          </a:solidFill>
                          <a:effectLst/>
                          <a:latin typeface="+mj-lt"/>
                          <a:ea typeface="Calibri" panose="020F0502020204030204" pitchFamily="34" charset="0"/>
                          <a:cs typeface="Times New Roman" panose="02020603050405020304" pitchFamily="18" charset="0"/>
                        </a:rPr>
                        <a:t>NATIONAL</a:t>
                      </a:r>
                      <a:endParaRPr lang="en-ZA" sz="1300" b="1" dirty="0">
                        <a:solidFill>
                          <a:schemeClr val="bg1"/>
                        </a:solidFill>
                        <a:effectLst/>
                        <a:latin typeface="+mj-lt"/>
                        <a:ea typeface="Calibri" panose="020F0502020204030204" pitchFamily="34" charset="0"/>
                        <a:cs typeface="Times New Roman" panose="02020603050405020304" pitchFamily="18" charset="0"/>
                      </a:endParaRPr>
                    </a:p>
                  </a:txBody>
                  <a:tcPr marL="60080" marR="60080" marT="0" marB="0" anchor="ctr">
                    <a:solidFill>
                      <a:srgbClr val="386546"/>
                    </a:solidFill>
                  </a:tcPr>
                </a:tc>
                <a:tc>
                  <a:txBody>
                    <a:bodyPr/>
                    <a:lstStyle/>
                    <a:p>
                      <a:pPr algn="ctr">
                        <a:lnSpc>
                          <a:spcPct val="200000"/>
                        </a:lnSpc>
                        <a:spcAft>
                          <a:spcPts val="800"/>
                        </a:spcAft>
                      </a:pPr>
                      <a:r>
                        <a:rPr lang="en-US" sz="1300" b="1" dirty="0">
                          <a:effectLst/>
                          <a:latin typeface="+mj-lt"/>
                          <a:cs typeface="Times New Roman" panose="02020603050405020304" pitchFamily="18" charset="0"/>
                        </a:rPr>
                        <a:t>81.5</a:t>
                      </a:r>
                      <a:endParaRPr lang="en-ZA" sz="1300" b="1" dirty="0">
                        <a:effectLst/>
                        <a:latin typeface="+mj-lt"/>
                        <a:cs typeface="Times New Roman" panose="02020603050405020304" pitchFamily="18" charset="0"/>
                      </a:endParaRPr>
                    </a:p>
                  </a:txBody>
                  <a:tcPr marL="60080" marR="60080" marT="0" marB="0"/>
                </a:tc>
                <a:tc>
                  <a:txBody>
                    <a:bodyPr/>
                    <a:lstStyle/>
                    <a:p>
                      <a:pPr algn="ctr">
                        <a:lnSpc>
                          <a:spcPct val="200000"/>
                        </a:lnSpc>
                        <a:spcAft>
                          <a:spcPts val="800"/>
                        </a:spcAft>
                      </a:pPr>
                      <a:r>
                        <a:rPr lang="en-US" sz="1300" b="1" dirty="0">
                          <a:effectLst/>
                          <a:latin typeface="+mj-lt"/>
                          <a:ea typeface="Calibri" panose="020F0502020204030204" pitchFamily="34" charset="0"/>
                          <a:cs typeface="Times New Roman" panose="02020603050405020304" pitchFamily="18" charset="0"/>
                        </a:rPr>
                        <a:t>4.3</a:t>
                      </a:r>
                      <a:endParaRPr lang="en-ZA" sz="1300" b="1" dirty="0">
                        <a:effectLst/>
                        <a:latin typeface="+mj-lt"/>
                        <a:ea typeface="Calibri" panose="020F0502020204030204" pitchFamily="34" charset="0"/>
                        <a:cs typeface="Times New Roman" panose="02020603050405020304" pitchFamily="18" charset="0"/>
                      </a:endParaRPr>
                    </a:p>
                  </a:txBody>
                  <a:tcPr marL="60080" marR="60080" marT="0" marB="0"/>
                </a:tc>
                <a:extLst>
                  <a:ext uri="{0D108BD9-81ED-4DB2-BD59-A6C34878D82A}">
                    <a16:rowId xmlns:a16="http://schemas.microsoft.com/office/drawing/2014/main" val="4293011723"/>
                  </a:ext>
                </a:extLst>
              </a:tr>
            </a:tbl>
          </a:graphicData>
        </a:graphic>
      </p:graphicFrame>
      <p:sp>
        <p:nvSpPr>
          <p:cNvPr id="5" name="Rectangle 4">
            <a:extLst>
              <a:ext uri="{FF2B5EF4-FFF2-40B4-BE49-F238E27FC236}">
                <a16:creationId xmlns:a16="http://schemas.microsoft.com/office/drawing/2014/main" id="{D7A6F9C8-77AE-EA25-0BD3-5C057C826A4C}"/>
              </a:ext>
            </a:extLst>
          </p:cNvPr>
          <p:cNvSpPr/>
          <p:nvPr/>
        </p:nvSpPr>
        <p:spPr>
          <a:xfrm>
            <a:off x="0" y="136524"/>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1">
            <a:extLst>
              <a:ext uri="{FF2B5EF4-FFF2-40B4-BE49-F238E27FC236}">
                <a16:creationId xmlns:a16="http://schemas.microsoft.com/office/drawing/2014/main" id="{28238717-9C6C-A458-A279-BE01055963C0}"/>
              </a:ext>
            </a:extLst>
          </p:cNvPr>
          <p:cNvSpPr txBox="1">
            <a:spLocks/>
          </p:cNvSpPr>
          <p:nvPr/>
        </p:nvSpPr>
        <p:spPr>
          <a:xfrm>
            <a:off x="169028" y="22442"/>
            <a:ext cx="8974971" cy="85725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COVERAGE OF CHWs and OTLs BY PROVINCE</a:t>
            </a:r>
            <a:endParaRPr lang="en-ZA" sz="4000" dirty="0">
              <a:solidFill>
                <a:schemeClr val="bg1"/>
              </a:solidFill>
            </a:endParaRPr>
          </a:p>
        </p:txBody>
      </p:sp>
      <p:sp>
        <p:nvSpPr>
          <p:cNvPr id="8" name="TextBox 7">
            <a:extLst>
              <a:ext uri="{FF2B5EF4-FFF2-40B4-BE49-F238E27FC236}">
                <a16:creationId xmlns:a16="http://schemas.microsoft.com/office/drawing/2014/main" id="{8B904E03-7609-DB26-7F93-8737C1C4EE4B}"/>
              </a:ext>
            </a:extLst>
          </p:cNvPr>
          <p:cNvSpPr txBox="1"/>
          <p:nvPr/>
        </p:nvSpPr>
        <p:spPr>
          <a:xfrm>
            <a:off x="169026" y="652076"/>
            <a:ext cx="7163107" cy="523220"/>
          </a:xfrm>
          <a:prstGeom prst="rect">
            <a:avLst/>
          </a:prstGeom>
          <a:noFill/>
        </p:spPr>
        <p:txBody>
          <a:bodyPr wrap="square">
            <a:spAutoFit/>
          </a:bodyPr>
          <a:lstStyle/>
          <a:p>
            <a:r>
              <a:rPr lang="en-US" sz="2800" dirty="0">
                <a:solidFill>
                  <a:srgbClr val="386546"/>
                </a:solidFill>
              </a:rPr>
              <a:t>(Numbers per 100 000 uninsured population)</a:t>
            </a:r>
          </a:p>
        </p:txBody>
      </p:sp>
      <p:pic>
        <p:nvPicPr>
          <p:cNvPr id="9" name="Picture 8" descr="A black background with green text&#10;&#10;Description automatically generated">
            <a:extLst>
              <a:ext uri="{FF2B5EF4-FFF2-40B4-BE49-F238E27FC236}">
                <a16:creationId xmlns:a16="http://schemas.microsoft.com/office/drawing/2014/main" id="{8DEFA486-1859-1B39-A957-26E32206C26A}"/>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10" name="Picture 9" descr="A black background with orange text&#10;&#10;Description automatically generated">
            <a:extLst>
              <a:ext uri="{FF2B5EF4-FFF2-40B4-BE49-F238E27FC236}">
                <a16:creationId xmlns:a16="http://schemas.microsoft.com/office/drawing/2014/main" id="{7F52F5F7-9A59-4B74-59CD-EF0F0DF30579}"/>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13" name="Picture 12" descr="A blue and black logo&#10;&#10;Description automatically generated">
            <a:extLst>
              <a:ext uri="{FF2B5EF4-FFF2-40B4-BE49-F238E27FC236}">
                <a16:creationId xmlns:a16="http://schemas.microsoft.com/office/drawing/2014/main" id="{004AC7E9-7B59-B87F-7CC8-0FAF84AC407A}"/>
              </a:ext>
            </a:extLst>
          </p:cNvPr>
          <p:cNvPicPr>
            <a:picLocks noChangeAspect="1"/>
          </p:cNvPicPr>
          <p:nvPr/>
        </p:nvPicPr>
        <p:blipFill>
          <a:blip r:embed="rId4"/>
          <a:stretch>
            <a:fillRect/>
          </a:stretch>
        </p:blipFill>
        <p:spPr>
          <a:xfrm>
            <a:off x="1364338" y="6370585"/>
            <a:ext cx="942869" cy="361301"/>
          </a:xfrm>
          <a:prstGeom prst="rect">
            <a:avLst/>
          </a:prstGeom>
        </p:spPr>
      </p:pic>
    </p:spTree>
    <p:extLst>
      <p:ext uri="{BB962C8B-B14F-4D97-AF65-F5344CB8AC3E}">
        <p14:creationId xmlns:p14="http://schemas.microsoft.com/office/powerpoint/2010/main" val="2380937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2544480-C754-A13A-93B2-EE2554DD5588}"/>
              </a:ext>
            </a:extLst>
          </p:cNvPr>
          <p:cNvSpPr>
            <a:spLocks noGrp="1"/>
          </p:cNvSpPr>
          <p:nvPr>
            <p:ph type="sldNum" sz="quarter" idx="12"/>
          </p:nvPr>
        </p:nvSpPr>
        <p:spPr/>
        <p:txBody>
          <a:bodyPr/>
          <a:lstStyle/>
          <a:p>
            <a:pPr>
              <a:defRPr/>
            </a:pPr>
            <a:fld id="{AE384767-D813-4A2C-AC78-6B9304AB03D9}" type="slidenum">
              <a:rPr lang="es-ES" altLang="en-US" smtClean="0"/>
              <a:pPr>
                <a:defRPr/>
              </a:pPr>
              <a:t>8</a:t>
            </a:fld>
            <a:endParaRPr lang="es-ES" altLang="en-US" dirty="0"/>
          </a:p>
        </p:txBody>
      </p:sp>
      <p:sp>
        <p:nvSpPr>
          <p:cNvPr id="5" name="Rectangle 4">
            <a:extLst>
              <a:ext uri="{FF2B5EF4-FFF2-40B4-BE49-F238E27FC236}">
                <a16:creationId xmlns:a16="http://schemas.microsoft.com/office/drawing/2014/main" id="{FFDFA3A1-D69B-89D9-E826-50240136FDA1}"/>
              </a:ext>
            </a:extLst>
          </p:cNvPr>
          <p:cNvSpPr/>
          <p:nvPr/>
        </p:nvSpPr>
        <p:spPr>
          <a:xfrm>
            <a:off x="0" y="136524"/>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1">
            <a:extLst>
              <a:ext uri="{FF2B5EF4-FFF2-40B4-BE49-F238E27FC236}">
                <a16:creationId xmlns:a16="http://schemas.microsoft.com/office/drawing/2014/main" id="{8129A18C-BA8A-998F-9530-989010BB6AA1}"/>
              </a:ext>
            </a:extLst>
          </p:cNvPr>
          <p:cNvSpPr txBox="1">
            <a:spLocks/>
          </p:cNvSpPr>
          <p:nvPr/>
        </p:nvSpPr>
        <p:spPr>
          <a:xfrm>
            <a:off x="169028" y="22442"/>
            <a:ext cx="8974972" cy="875916"/>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COVERAGE OF CHWs and OTLs BY PROVINCE</a:t>
            </a:r>
            <a:endParaRPr lang="en-ZA" sz="4000" dirty="0">
              <a:solidFill>
                <a:schemeClr val="bg1"/>
              </a:solidFill>
            </a:endParaRPr>
          </a:p>
        </p:txBody>
      </p:sp>
      <p:pic>
        <p:nvPicPr>
          <p:cNvPr id="7" name="Picture 6" descr="A black background with green text&#10;&#10;Description automatically generated">
            <a:extLst>
              <a:ext uri="{FF2B5EF4-FFF2-40B4-BE49-F238E27FC236}">
                <a16:creationId xmlns:a16="http://schemas.microsoft.com/office/drawing/2014/main" id="{FB62FF5F-6919-4565-2A35-241D2120F88A}"/>
              </a:ext>
            </a:extLst>
          </p:cNvPr>
          <p:cNvPicPr>
            <a:picLocks noChangeAspect="1"/>
          </p:cNvPicPr>
          <p:nvPr/>
        </p:nvPicPr>
        <p:blipFill>
          <a:blip r:embed="rId2"/>
          <a:stretch>
            <a:fillRect/>
          </a:stretch>
        </p:blipFill>
        <p:spPr>
          <a:xfrm>
            <a:off x="229794" y="6355405"/>
            <a:ext cx="942868" cy="366071"/>
          </a:xfrm>
          <a:prstGeom prst="rect">
            <a:avLst/>
          </a:prstGeom>
        </p:spPr>
      </p:pic>
      <p:pic>
        <p:nvPicPr>
          <p:cNvPr id="8" name="Picture 7" descr="A black background with orange text&#10;&#10;Description automatically generated">
            <a:extLst>
              <a:ext uri="{FF2B5EF4-FFF2-40B4-BE49-F238E27FC236}">
                <a16:creationId xmlns:a16="http://schemas.microsoft.com/office/drawing/2014/main" id="{F6E46332-22E1-7D9C-E483-0090BA2CA826}"/>
              </a:ext>
            </a:extLst>
          </p:cNvPr>
          <p:cNvPicPr>
            <a:picLocks noChangeAspect="1"/>
          </p:cNvPicPr>
          <p:nvPr/>
        </p:nvPicPr>
        <p:blipFill>
          <a:blip r:embed="rId3"/>
          <a:stretch>
            <a:fillRect/>
          </a:stretch>
        </p:blipFill>
        <p:spPr>
          <a:xfrm>
            <a:off x="2477081" y="6355405"/>
            <a:ext cx="1178635" cy="350891"/>
          </a:xfrm>
          <a:prstGeom prst="rect">
            <a:avLst/>
          </a:prstGeom>
        </p:spPr>
      </p:pic>
      <p:pic>
        <p:nvPicPr>
          <p:cNvPr id="9" name="Picture 8" descr="A blue and black logo&#10;&#10;Description automatically generated">
            <a:extLst>
              <a:ext uri="{FF2B5EF4-FFF2-40B4-BE49-F238E27FC236}">
                <a16:creationId xmlns:a16="http://schemas.microsoft.com/office/drawing/2014/main" id="{FD0BEC1C-6112-7448-A8A6-6BE4CEBBCA23}"/>
              </a:ext>
            </a:extLst>
          </p:cNvPr>
          <p:cNvPicPr>
            <a:picLocks noChangeAspect="1"/>
          </p:cNvPicPr>
          <p:nvPr/>
        </p:nvPicPr>
        <p:blipFill>
          <a:blip r:embed="rId4"/>
          <a:stretch>
            <a:fillRect/>
          </a:stretch>
        </p:blipFill>
        <p:spPr>
          <a:xfrm>
            <a:off x="1364338" y="6370585"/>
            <a:ext cx="942869" cy="361301"/>
          </a:xfrm>
          <a:prstGeom prst="rect">
            <a:avLst/>
          </a:prstGeom>
        </p:spPr>
      </p:pic>
      <p:pic>
        <p:nvPicPr>
          <p:cNvPr id="21" name="Picture 20">
            <a:extLst>
              <a:ext uri="{FF2B5EF4-FFF2-40B4-BE49-F238E27FC236}">
                <a16:creationId xmlns:a16="http://schemas.microsoft.com/office/drawing/2014/main" id="{90CDDEFA-B1A6-7EFA-53AC-5C382A5DDFBB}"/>
              </a:ext>
            </a:extLst>
          </p:cNvPr>
          <p:cNvPicPr>
            <a:picLocks noChangeAspect="1"/>
          </p:cNvPicPr>
          <p:nvPr/>
        </p:nvPicPr>
        <p:blipFill>
          <a:blip/>
          <a:srcRect t="76" b="76"/>
          <a:stretch/>
        </p:blipFill>
        <p:spPr>
          <a:xfrm>
            <a:off x="75180" y="993774"/>
            <a:ext cx="8940110" cy="4133598"/>
          </a:xfrm>
          <a:prstGeom prst="rect">
            <a:avLst/>
          </a:prstGeom>
        </p:spPr>
      </p:pic>
      <p:sp>
        <p:nvSpPr>
          <p:cNvPr id="23" name="TextBox 22">
            <a:extLst>
              <a:ext uri="{FF2B5EF4-FFF2-40B4-BE49-F238E27FC236}">
                <a16:creationId xmlns:a16="http://schemas.microsoft.com/office/drawing/2014/main" id="{E7E209A3-7BFD-DD74-8606-6C68A9EA13C6}"/>
              </a:ext>
            </a:extLst>
          </p:cNvPr>
          <p:cNvSpPr txBox="1"/>
          <p:nvPr/>
        </p:nvSpPr>
        <p:spPr>
          <a:xfrm>
            <a:off x="323967" y="5056788"/>
            <a:ext cx="4018031" cy="307777"/>
          </a:xfrm>
          <a:prstGeom prst="rect">
            <a:avLst/>
          </a:prstGeom>
          <a:noFill/>
        </p:spPr>
        <p:txBody>
          <a:bodyPr wrap="square">
            <a:spAutoFit/>
          </a:bodyPr>
          <a:lstStyle/>
          <a:p>
            <a:r>
              <a:rPr lang="en-US" sz="1400" dirty="0">
                <a:latin typeface="Calibri Light" panose="020F0302020204030204" pitchFamily="34" charset="0"/>
                <a:cs typeface="Calibri Light" panose="020F0302020204030204" pitchFamily="34" charset="0"/>
              </a:rPr>
              <a:t>CHWs per 100 000 uninsured population by province</a:t>
            </a:r>
          </a:p>
        </p:txBody>
      </p:sp>
      <p:sp>
        <p:nvSpPr>
          <p:cNvPr id="24" name="TextBox 23">
            <a:extLst>
              <a:ext uri="{FF2B5EF4-FFF2-40B4-BE49-F238E27FC236}">
                <a16:creationId xmlns:a16="http://schemas.microsoft.com/office/drawing/2014/main" id="{15D6EEA1-9E75-CA94-F924-960DCFF92818}"/>
              </a:ext>
            </a:extLst>
          </p:cNvPr>
          <p:cNvSpPr txBox="1"/>
          <p:nvPr/>
        </p:nvSpPr>
        <p:spPr>
          <a:xfrm>
            <a:off x="4734217" y="5056787"/>
            <a:ext cx="4018031" cy="307777"/>
          </a:xfrm>
          <a:prstGeom prst="rect">
            <a:avLst/>
          </a:prstGeom>
          <a:noFill/>
        </p:spPr>
        <p:txBody>
          <a:bodyPr wrap="square">
            <a:spAutoFit/>
          </a:bodyPr>
          <a:lstStyle/>
          <a:p>
            <a:r>
              <a:rPr lang="en-US" sz="1400" dirty="0">
                <a:latin typeface="Calibri Light" panose="020F0302020204030204" pitchFamily="34" charset="0"/>
                <a:cs typeface="Calibri Light" panose="020F0302020204030204" pitchFamily="34" charset="0"/>
              </a:rPr>
              <a:t>OTLs per 100 000 uninsured population by province</a:t>
            </a:r>
          </a:p>
        </p:txBody>
      </p:sp>
      <p:sp>
        <p:nvSpPr>
          <p:cNvPr id="10" name="TextBox 9">
            <a:extLst>
              <a:ext uri="{FF2B5EF4-FFF2-40B4-BE49-F238E27FC236}">
                <a16:creationId xmlns:a16="http://schemas.microsoft.com/office/drawing/2014/main" id="{524DF95C-F561-D227-3636-CDB908BAD762}"/>
              </a:ext>
            </a:extLst>
          </p:cNvPr>
          <p:cNvSpPr txBox="1"/>
          <p:nvPr/>
        </p:nvSpPr>
        <p:spPr>
          <a:xfrm>
            <a:off x="128710" y="695144"/>
            <a:ext cx="7322848" cy="461665"/>
          </a:xfrm>
          <a:prstGeom prst="rect">
            <a:avLst/>
          </a:prstGeom>
          <a:noFill/>
        </p:spPr>
        <p:txBody>
          <a:bodyPr wrap="square">
            <a:spAutoFit/>
          </a:bodyPr>
          <a:lstStyle/>
          <a:p>
            <a:r>
              <a:rPr lang="en-US" sz="2400" dirty="0">
                <a:solidFill>
                  <a:srgbClr val="386546"/>
                </a:solidFill>
              </a:rPr>
              <a:t>(Numbers per 100 000 uninsured population)</a:t>
            </a:r>
          </a:p>
        </p:txBody>
      </p:sp>
    </p:spTree>
    <p:extLst>
      <p:ext uri="{BB962C8B-B14F-4D97-AF65-F5344CB8AC3E}">
        <p14:creationId xmlns:p14="http://schemas.microsoft.com/office/powerpoint/2010/main" val="3866653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6C9676CA-4DD9-E831-F114-699CA6078D3E}"/>
              </a:ext>
            </a:extLst>
          </p:cNvPr>
          <p:cNvPicPr>
            <a:picLocks noChangeAspect="1"/>
          </p:cNvPicPr>
          <p:nvPr/>
        </p:nvPicPr>
        <p:blipFill>
          <a:blip r:embed="rId2"/>
          <a:srcRect t="118" b="118"/>
          <a:stretch/>
        </p:blipFill>
        <p:spPr>
          <a:xfrm>
            <a:off x="1331640" y="729351"/>
            <a:ext cx="6354787" cy="5718547"/>
          </a:xfrm>
          <a:prstGeom prst="rect">
            <a:avLst/>
          </a:prstGeom>
        </p:spPr>
      </p:pic>
      <p:sp>
        <p:nvSpPr>
          <p:cNvPr id="8" name="TextBox 7">
            <a:extLst>
              <a:ext uri="{FF2B5EF4-FFF2-40B4-BE49-F238E27FC236}">
                <a16:creationId xmlns:a16="http://schemas.microsoft.com/office/drawing/2014/main" id="{390D1B7C-81F5-C6A6-9687-F895AAF52AF1}"/>
              </a:ext>
            </a:extLst>
          </p:cNvPr>
          <p:cNvSpPr txBox="1"/>
          <p:nvPr/>
        </p:nvSpPr>
        <p:spPr>
          <a:xfrm>
            <a:off x="0" y="5076600"/>
            <a:ext cx="1293754" cy="727122"/>
          </a:xfrm>
          <a:prstGeom prst="rect">
            <a:avLst/>
          </a:prstGeom>
          <a:noFill/>
        </p:spPr>
        <p:txBody>
          <a:bodyPr wrap="square" rtlCol="0">
            <a:spAutoFit/>
          </a:bodyPr>
          <a:lstStyle/>
          <a:p>
            <a:r>
              <a:rPr lang="en-US" sz="825" dirty="0">
                <a:solidFill>
                  <a:srgbClr val="386546"/>
                </a:solidFill>
              </a:rPr>
              <a:t>Source: Department of Health, October 2023 (No data available for Western Cape at time of analysis)</a:t>
            </a:r>
            <a:endParaRPr lang="en-ZA" sz="825" dirty="0">
              <a:solidFill>
                <a:srgbClr val="386546"/>
              </a:solidFill>
            </a:endParaRPr>
          </a:p>
        </p:txBody>
      </p:sp>
      <p:sp>
        <p:nvSpPr>
          <p:cNvPr id="16" name="TextBox 15">
            <a:extLst>
              <a:ext uri="{FF2B5EF4-FFF2-40B4-BE49-F238E27FC236}">
                <a16:creationId xmlns:a16="http://schemas.microsoft.com/office/drawing/2014/main" id="{60BD2791-9FE7-6678-55E3-3F1E36C3F6FB}"/>
              </a:ext>
            </a:extLst>
          </p:cNvPr>
          <p:cNvSpPr txBox="1"/>
          <p:nvPr/>
        </p:nvSpPr>
        <p:spPr>
          <a:xfrm>
            <a:off x="2606751" y="1424346"/>
            <a:ext cx="648072" cy="300082"/>
          </a:xfrm>
          <a:prstGeom prst="rect">
            <a:avLst/>
          </a:prstGeom>
          <a:noFill/>
        </p:spPr>
        <p:txBody>
          <a:bodyPr wrap="square" rtlCol="0">
            <a:spAutoFit/>
          </a:bodyPr>
          <a:lstStyle/>
          <a:p>
            <a:r>
              <a:rPr lang="en-ZA" sz="1350" dirty="0">
                <a:solidFill>
                  <a:schemeClr val="bg1"/>
                </a:solidFill>
              </a:rPr>
              <a:t>CHWs</a:t>
            </a:r>
          </a:p>
        </p:txBody>
      </p:sp>
      <p:sp>
        <p:nvSpPr>
          <p:cNvPr id="17" name="TextBox 16">
            <a:extLst>
              <a:ext uri="{FF2B5EF4-FFF2-40B4-BE49-F238E27FC236}">
                <a16:creationId xmlns:a16="http://schemas.microsoft.com/office/drawing/2014/main" id="{2043614D-DF01-FF32-A49E-7E1130ADB3AD}"/>
              </a:ext>
            </a:extLst>
          </p:cNvPr>
          <p:cNvSpPr txBox="1"/>
          <p:nvPr/>
        </p:nvSpPr>
        <p:spPr>
          <a:xfrm>
            <a:off x="5928921" y="1378459"/>
            <a:ext cx="648072" cy="300082"/>
          </a:xfrm>
          <a:prstGeom prst="rect">
            <a:avLst/>
          </a:prstGeom>
          <a:noFill/>
        </p:spPr>
        <p:txBody>
          <a:bodyPr wrap="square" rtlCol="0">
            <a:spAutoFit/>
          </a:bodyPr>
          <a:lstStyle/>
          <a:p>
            <a:r>
              <a:rPr lang="en-ZA" sz="1350" dirty="0">
                <a:solidFill>
                  <a:schemeClr val="bg1"/>
                </a:solidFill>
              </a:rPr>
              <a:t>OTLs</a:t>
            </a:r>
          </a:p>
        </p:txBody>
      </p:sp>
      <p:sp>
        <p:nvSpPr>
          <p:cNvPr id="5" name="Rectangle 4">
            <a:extLst>
              <a:ext uri="{FF2B5EF4-FFF2-40B4-BE49-F238E27FC236}">
                <a16:creationId xmlns:a16="http://schemas.microsoft.com/office/drawing/2014/main" id="{EA4E77BA-A35D-54D9-B86D-9D9EE57251E3}"/>
              </a:ext>
            </a:extLst>
          </p:cNvPr>
          <p:cNvSpPr/>
          <p:nvPr/>
        </p:nvSpPr>
        <p:spPr>
          <a:xfrm>
            <a:off x="0" y="136524"/>
            <a:ext cx="9144000" cy="538542"/>
          </a:xfrm>
          <a:prstGeom prst="rect">
            <a:avLst/>
          </a:prstGeom>
          <a:solidFill>
            <a:srgbClr val="386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Title 1">
            <a:extLst>
              <a:ext uri="{FF2B5EF4-FFF2-40B4-BE49-F238E27FC236}">
                <a16:creationId xmlns:a16="http://schemas.microsoft.com/office/drawing/2014/main" id="{2CEE9F0A-3240-543D-3F29-9C4BBA81B0A3}"/>
              </a:ext>
            </a:extLst>
          </p:cNvPr>
          <p:cNvSpPr txBox="1">
            <a:spLocks/>
          </p:cNvSpPr>
          <p:nvPr/>
        </p:nvSpPr>
        <p:spPr>
          <a:xfrm>
            <a:off x="169028" y="22442"/>
            <a:ext cx="8974971"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ZA" sz="4000" dirty="0">
                <a:solidFill>
                  <a:schemeClr val="bg1"/>
                </a:solidFill>
                <a:latin typeface="+mn-lt"/>
              </a:rPr>
              <a:t>NUMBERS OF CHWs and OTLs BY DISTRICT</a:t>
            </a:r>
            <a:endParaRPr lang="en-ZA" sz="4000" dirty="0">
              <a:solidFill>
                <a:schemeClr val="bg1"/>
              </a:solidFill>
            </a:endParaRPr>
          </a:p>
        </p:txBody>
      </p:sp>
      <p:pic>
        <p:nvPicPr>
          <p:cNvPr id="19" name="Picture 18" descr="A black background with green text&#10;&#10;Description automatically generated">
            <a:extLst>
              <a:ext uri="{FF2B5EF4-FFF2-40B4-BE49-F238E27FC236}">
                <a16:creationId xmlns:a16="http://schemas.microsoft.com/office/drawing/2014/main" id="{BBB18759-27EE-D271-66BF-5752199FC453}"/>
              </a:ext>
            </a:extLst>
          </p:cNvPr>
          <p:cNvPicPr>
            <a:picLocks noChangeAspect="1"/>
          </p:cNvPicPr>
          <p:nvPr/>
        </p:nvPicPr>
        <p:blipFill>
          <a:blip r:embed="rId3"/>
          <a:stretch>
            <a:fillRect/>
          </a:stretch>
        </p:blipFill>
        <p:spPr>
          <a:xfrm>
            <a:off x="131981" y="6502184"/>
            <a:ext cx="589253" cy="228779"/>
          </a:xfrm>
          <a:prstGeom prst="rect">
            <a:avLst/>
          </a:prstGeom>
        </p:spPr>
      </p:pic>
      <p:pic>
        <p:nvPicPr>
          <p:cNvPr id="20" name="Picture 19" descr="A black background with orange text&#10;&#10;Description automatically generated">
            <a:extLst>
              <a:ext uri="{FF2B5EF4-FFF2-40B4-BE49-F238E27FC236}">
                <a16:creationId xmlns:a16="http://schemas.microsoft.com/office/drawing/2014/main" id="{8DE2BFC9-6B26-22DA-83B6-B532E8C48D61}"/>
              </a:ext>
            </a:extLst>
          </p:cNvPr>
          <p:cNvPicPr>
            <a:picLocks noChangeAspect="1"/>
          </p:cNvPicPr>
          <p:nvPr/>
        </p:nvPicPr>
        <p:blipFill>
          <a:blip r:embed="rId4"/>
          <a:stretch>
            <a:fillRect/>
          </a:stretch>
        </p:blipFill>
        <p:spPr>
          <a:xfrm>
            <a:off x="1331640" y="6502184"/>
            <a:ext cx="736597" cy="219292"/>
          </a:xfrm>
          <a:prstGeom prst="rect">
            <a:avLst/>
          </a:prstGeom>
        </p:spPr>
      </p:pic>
      <p:pic>
        <p:nvPicPr>
          <p:cNvPr id="21" name="Picture 20" descr="A blue and black logo&#10;&#10;Description automatically generated">
            <a:extLst>
              <a:ext uri="{FF2B5EF4-FFF2-40B4-BE49-F238E27FC236}">
                <a16:creationId xmlns:a16="http://schemas.microsoft.com/office/drawing/2014/main" id="{A7BB50BE-D376-0F04-3C3F-E87EFB80A613}"/>
              </a:ext>
            </a:extLst>
          </p:cNvPr>
          <p:cNvPicPr>
            <a:picLocks noChangeAspect="1"/>
          </p:cNvPicPr>
          <p:nvPr/>
        </p:nvPicPr>
        <p:blipFill>
          <a:blip r:embed="rId5"/>
          <a:stretch>
            <a:fillRect/>
          </a:stretch>
        </p:blipFill>
        <p:spPr>
          <a:xfrm>
            <a:off x="732455" y="6502983"/>
            <a:ext cx="589254" cy="225798"/>
          </a:xfrm>
          <a:prstGeom prst="rect">
            <a:avLst/>
          </a:prstGeom>
        </p:spPr>
      </p:pic>
      <p:sp>
        <p:nvSpPr>
          <p:cNvPr id="3" name="Rectangle 2">
            <a:extLst>
              <a:ext uri="{FF2B5EF4-FFF2-40B4-BE49-F238E27FC236}">
                <a16:creationId xmlns:a16="http://schemas.microsoft.com/office/drawing/2014/main" id="{E3F0BBD7-E582-F80D-BA9F-C046E480B4B8}"/>
              </a:ext>
            </a:extLst>
          </p:cNvPr>
          <p:cNvSpPr/>
          <p:nvPr/>
        </p:nvSpPr>
        <p:spPr>
          <a:xfrm>
            <a:off x="2118846" y="789148"/>
            <a:ext cx="1610943" cy="20462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ln>
                  <a:solidFill>
                    <a:schemeClr val="bg1"/>
                  </a:solidFill>
                </a:ln>
                <a:solidFill>
                  <a:schemeClr val="tx1"/>
                </a:solidFill>
              </a:rPr>
              <a:t>Numbers of CHWs</a:t>
            </a:r>
            <a:endParaRPr lang="en-ZA" sz="1400" dirty="0">
              <a:ln>
                <a:solidFill>
                  <a:schemeClr val="bg1"/>
                </a:solidFill>
              </a:ln>
              <a:solidFill>
                <a:schemeClr val="tx1"/>
              </a:solidFill>
            </a:endParaRPr>
          </a:p>
        </p:txBody>
      </p:sp>
      <p:sp>
        <p:nvSpPr>
          <p:cNvPr id="4" name="Rectangle 3">
            <a:extLst>
              <a:ext uri="{FF2B5EF4-FFF2-40B4-BE49-F238E27FC236}">
                <a16:creationId xmlns:a16="http://schemas.microsoft.com/office/drawing/2014/main" id="{B5716776-DEA1-A88E-39C9-9682A30498A5}"/>
              </a:ext>
            </a:extLst>
          </p:cNvPr>
          <p:cNvSpPr/>
          <p:nvPr/>
        </p:nvSpPr>
        <p:spPr>
          <a:xfrm>
            <a:off x="5241454" y="777378"/>
            <a:ext cx="1783700" cy="21639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ln>
                  <a:solidFill>
                    <a:schemeClr val="bg1"/>
                  </a:solidFill>
                </a:ln>
                <a:solidFill>
                  <a:schemeClr val="tx1"/>
                </a:solidFill>
              </a:rPr>
              <a:t>Numbers of OTLs</a:t>
            </a:r>
            <a:endParaRPr lang="en-ZA" sz="1400" dirty="0">
              <a:ln>
                <a:solidFill>
                  <a:schemeClr val="bg1"/>
                </a:solidFill>
              </a:ln>
              <a:solidFill>
                <a:schemeClr val="tx1"/>
              </a:solidFill>
            </a:endParaRPr>
          </a:p>
        </p:txBody>
      </p:sp>
    </p:spTree>
    <p:extLst>
      <p:ext uri="{BB962C8B-B14F-4D97-AF65-F5344CB8AC3E}">
        <p14:creationId xmlns:p14="http://schemas.microsoft.com/office/powerpoint/2010/main" val="13228051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89132206CB184EB9517EB5CB753D14" ma:contentTypeVersion="17" ma:contentTypeDescription="Create a new document." ma:contentTypeScope="" ma:versionID="8445f53e0995e2ce692742b66b8e47dc">
  <xsd:schema xmlns:xsd="http://www.w3.org/2001/XMLSchema" xmlns:xs="http://www.w3.org/2001/XMLSchema" xmlns:p="http://schemas.microsoft.com/office/2006/metadata/properties" xmlns:ns2="1f5e1568-24ce-4018-9068-a2cd3b78b717" xmlns:ns3="899be18f-5e39-4c80-9319-e5ae9e91c871" targetNamespace="http://schemas.microsoft.com/office/2006/metadata/properties" ma:root="true" ma:fieldsID="f57586f7ce01387f70e88b48a770b99e" ns2:_="" ns3:_="">
    <xsd:import namespace="1f5e1568-24ce-4018-9068-a2cd3b78b717"/>
    <xsd:import namespace="899be18f-5e39-4c80-9319-e5ae9e91c87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_Flow_SignoffStatu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_ModernAudienceTargetUserField" minOccurs="0"/>
                <xsd:element ref="ns2:_ModernAudienceAadObjectIds" minOccurs="0"/>
                <xsd:element ref="ns3:SharedWithUsers" minOccurs="0"/>
                <xsd:element ref="ns3:SharedWithDetail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5e1568-24ce-4018-9068-a2cd3b78b7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Flow_SignoffStatus" ma:index="11" nillable="true" ma:displayName="Sign-off status" ma:internalName="Sign_x002d_off_x0020_status">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a39a6f7-3414-405c-a41a-14b749708da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_ModernAudienceTargetUserField" ma:index="19"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0" nillable="true" ma:displayName="AudienceIds" ma:list="{2196b7ff-8586-44c0-ac19-c0a4a2ee8eeb}" ma:internalName="_ModernAudienceAadObjectIds" ma:readOnly="true" ma:showField="_AadObjectIdForUser"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LengthInSeconds" ma:index="24"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99be18f-5e39-4c80-9319-e5ae9e91c87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35b34bb-0896-4484-beba-f25a8479b508}" ma:internalName="TaxCatchAll" ma:showField="CatchAllData"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f5e1568-24ce-4018-9068-a2cd3b78b717">
      <Terms xmlns="http://schemas.microsoft.com/office/infopath/2007/PartnerControls"/>
    </lcf76f155ced4ddcb4097134ff3c332f>
    <TaxCatchAll xmlns="899be18f-5e39-4c80-9319-e5ae9e91c871" xsi:nil="true"/>
    <_Flow_SignoffStatus xmlns="1f5e1568-24ce-4018-9068-a2cd3b78b717" xsi:nil="true"/>
    <_ModernAudienceTargetUserField xmlns="1f5e1568-24ce-4018-9068-a2cd3b78b717">
      <UserInfo>
        <DisplayName/>
        <AccountId xsi:nil="true"/>
        <AccountType/>
      </UserInfo>
    </_ModernAudienceTargetUserField>
  </documentManagement>
</p:properties>
</file>

<file path=customXml/itemProps1.xml><?xml version="1.0" encoding="utf-8"?>
<ds:datastoreItem xmlns:ds="http://schemas.openxmlformats.org/officeDocument/2006/customXml" ds:itemID="{2BA7B9B9-0EDC-465B-98C3-2001A793C14E}"/>
</file>

<file path=customXml/itemProps2.xml><?xml version="1.0" encoding="utf-8"?>
<ds:datastoreItem xmlns:ds="http://schemas.openxmlformats.org/officeDocument/2006/customXml" ds:itemID="{85FCA040-0BB9-41F0-8B7A-362DAF8CC7F0}"/>
</file>

<file path=customXml/itemProps3.xml><?xml version="1.0" encoding="utf-8"?>
<ds:datastoreItem xmlns:ds="http://schemas.openxmlformats.org/officeDocument/2006/customXml" ds:itemID="{4746C1C4-09BC-4F87-B435-32675205D5FE}"/>
</file>

<file path=docProps/app.xml><?xml version="1.0" encoding="utf-8"?>
<Properties xmlns="http://schemas.openxmlformats.org/officeDocument/2006/extended-properties" xmlns:vt="http://schemas.openxmlformats.org/officeDocument/2006/docPropsVTypes">
  <TotalTime>12</TotalTime>
  <Words>2519</Words>
  <Application>Microsoft Office PowerPoint</Application>
  <PresentationFormat>On-screen Show (4:3)</PresentationFormat>
  <Paragraphs>373</Paragraphs>
  <Slides>35</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Arial Narrow</vt:lpstr>
      <vt:lpstr>Calibri</vt:lpstr>
      <vt:lpstr>Calibri Light</vt:lpstr>
      <vt:lpstr>Symbol</vt:lpstr>
      <vt:lpstr>Times New Roman</vt:lpstr>
      <vt:lpstr>Wingdings</vt:lpstr>
      <vt:lpstr>Office Theme</vt:lpstr>
      <vt:lpstr>A national skills audit of Community Health Workers and Outreach Team Leaders employed by the National Department of Health</vt:lpstr>
      <vt:lpstr>AIM &amp; OBJECTIVES</vt:lpstr>
      <vt:lpstr>PowerPoint Presentation</vt:lpstr>
      <vt:lpstr>PowerPoint Presentation</vt:lpstr>
      <vt:lpstr>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PROFICIENCY RATINGS BY OTLs:  MANAGEMENT AND LEADERSHIP</vt:lpstr>
      <vt:lpstr>PROFICIENCY RATINGS BY OTLs:  MANAGEMENT AND LEADERSHIP</vt:lpstr>
      <vt:lpstr>PROFICIENCY RATINGS BY OTLs:  MANAGEMENT AND LEADERSHIP</vt:lpstr>
      <vt:lpstr>PROFICIENCY RATINGS BY OTLs: CLINICAL SKILLS</vt:lpstr>
      <vt:lpstr>PowerPoint Presentation</vt:lpstr>
      <vt:lpstr>QUALITATIVE INTERVIEW FINDINGS: THEMES AND SUB-THEMES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national skills audit of Community Health Workers and Outreach Team Leaders employed by the National Department of Health</dc:title>
  <dc:creator>Yolande Lisette Y L. Shean</dc:creator>
  <cp:lastModifiedBy>Lethabo Letsoalo</cp:lastModifiedBy>
  <cp:revision>1</cp:revision>
  <dcterms:modified xsi:type="dcterms:W3CDTF">2024-02-29T11:08:42Z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0x0101008F89132206CB184EB9517EB5CB753D14</vt:lpwstr>
  </property>
</Properties>
</file>